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352" r:id="rId5"/>
    <p:sldId id="353" r:id="rId6"/>
    <p:sldId id="354" r:id="rId7"/>
    <p:sldId id="355" r:id="rId8"/>
    <p:sldId id="356" r:id="rId9"/>
    <p:sldId id="357" r:id="rId10"/>
    <p:sldId id="358" r:id="rId11"/>
    <p:sldId id="359" r:id="rId12"/>
    <p:sldId id="371" r:id="rId13"/>
    <p:sldId id="363" r:id="rId14"/>
    <p:sldId id="364" r:id="rId15"/>
    <p:sldId id="365" r:id="rId16"/>
    <p:sldId id="372" r:id="rId17"/>
    <p:sldId id="369" r:id="rId18"/>
    <p:sldId id="370" r:id="rId19"/>
    <p:sldId id="350" r:id="rId20"/>
  </p:sldIdLst>
  <p:sldSz cx="9144000" cy="6858000" type="screen4x3"/>
  <p:notesSz cx="6794500" cy="9906000"/>
  <p:defaultTextStyle>
    <a:defPPr>
      <a:defRPr lang="en-GB"/>
    </a:defPPr>
    <a:lvl1pPr algn="l" rtl="0" fontAlgn="base">
      <a:spcBef>
        <a:spcPct val="0"/>
      </a:spcBef>
      <a:spcAft>
        <a:spcPct val="0"/>
      </a:spcAft>
      <a:defRPr sz="1400" b="1" kern="1200">
        <a:solidFill>
          <a:srgbClr val="336699"/>
        </a:solidFill>
        <a:latin typeface="Arial" charset="0"/>
        <a:ea typeface="+mn-ea"/>
        <a:cs typeface="+mn-cs"/>
      </a:defRPr>
    </a:lvl1pPr>
    <a:lvl2pPr marL="457200" algn="l" rtl="0" fontAlgn="base">
      <a:spcBef>
        <a:spcPct val="0"/>
      </a:spcBef>
      <a:spcAft>
        <a:spcPct val="0"/>
      </a:spcAft>
      <a:defRPr sz="1400" b="1" kern="1200">
        <a:solidFill>
          <a:srgbClr val="336699"/>
        </a:solidFill>
        <a:latin typeface="Arial" charset="0"/>
        <a:ea typeface="+mn-ea"/>
        <a:cs typeface="+mn-cs"/>
      </a:defRPr>
    </a:lvl2pPr>
    <a:lvl3pPr marL="914400" algn="l" rtl="0" fontAlgn="base">
      <a:spcBef>
        <a:spcPct val="0"/>
      </a:spcBef>
      <a:spcAft>
        <a:spcPct val="0"/>
      </a:spcAft>
      <a:defRPr sz="1400" b="1" kern="1200">
        <a:solidFill>
          <a:srgbClr val="336699"/>
        </a:solidFill>
        <a:latin typeface="Arial" charset="0"/>
        <a:ea typeface="+mn-ea"/>
        <a:cs typeface="+mn-cs"/>
      </a:defRPr>
    </a:lvl3pPr>
    <a:lvl4pPr marL="1371600" algn="l" rtl="0" fontAlgn="base">
      <a:spcBef>
        <a:spcPct val="0"/>
      </a:spcBef>
      <a:spcAft>
        <a:spcPct val="0"/>
      </a:spcAft>
      <a:defRPr sz="1400" b="1" kern="1200">
        <a:solidFill>
          <a:srgbClr val="336699"/>
        </a:solidFill>
        <a:latin typeface="Arial" charset="0"/>
        <a:ea typeface="+mn-ea"/>
        <a:cs typeface="+mn-cs"/>
      </a:defRPr>
    </a:lvl4pPr>
    <a:lvl5pPr marL="1828800" algn="l" rtl="0" fontAlgn="base">
      <a:spcBef>
        <a:spcPct val="0"/>
      </a:spcBef>
      <a:spcAft>
        <a:spcPct val="0"/>
      </a:spcAft>
      <a:defRPr sz="1400" b="1" kern="1200">
        <a:solidFill>
          <a:srgbClr val="336699"/>
        </a:solidFill>
        <a:latin typeface="Arial" charset="0"/>
        <a:ea typeface="+mn-ea"/>
        <a:cs typeface="+mn-cs"/>
      </a:defRPr>
    </a:lvl5pPr>
    <a:lvl6pPr marL="2286000" algn="l" defTabSz="914400" rtl="0" eaLnBrk="1" latinLnBrk="0" hangingPunct="1">
      <a:defRPr sz="1400" b="1" kern="1200">
        <a:solidFill>
          <a:srgbClr val="336699"/>
        </a:solidFill>
        <a:latin typeface="Arial" charset="0"/>
        <a:ea typeface="+mn-ea"/>
        <a:cs typeface="+mn-cs"/>
      </a:defRPr>
    </a:lvl6pPr>
    <a:lvl7pPr marL="2743200" algn="l" defTabSz="914400" rtl="0" eaLnBrk="1" latinLnBrk="0" hangingPunct="1">
      <a:defRPr sz="1400" b="1" kern="1200">
        <a:solidFill>
          <a:srgbClr val="336699"/>
        </a:solidFill>
        <a:latin typeface="Arial" charset="0"/>
        <a:ea typeface="+mn-ea"/>
        <a:cs typeface="+mn-cs"/>
      </a:defRPr>
    </a:lvl7pPr>
    <a:lvl8pPr marL="3200400" algn="l" defTabSz="914400" rtl="0" eaLnBrk="1" latinLnBrk="0" hangingPunct="1">
      <a:defRPr sz="1400" b="1" kern="1200">
        <a:solidFill>
          <a:srgbClr val="336699"/>
        </a:solidFill>
        <a:latin typeface="Arial" charset="0"/>
        <a:ea typeface="+mn-ea"/>
        <a:cs typeface="+mn-cs"/>
      </a:defRPr>
    </a:lvl8pPr>
    <a:lvl9pPr marL="3657600" algn="l" defTabSz="914400" rtl="0" eaLnBrk="1" latinLnBrk="0" hangingPunct="1">
      <a:defRPr sz="1400" b="1" kern="1200">
        <a:solidFill>
          <a:srgbClr val="336699"/>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339933"/>
    <a:srgbClr val="66CCFF"/>
    <a:srgbClr val="66FF66"/>
    <a:srgbClr val="996600"/>
    <a:srgbClr val="FFFF00"/>
    <a:srgbClr val="00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1216" autoAdjust="0"/>
  </p:normalViewPr>
  <p:slideViewPr>
    <p:cSldViewPr>
      <p:cViewPr>
        <p:scale>
          <a:sx n="60" d="100"/>
          <a:sy n="60" d="100"/>
        </p:scale>
        <p:origin x="-225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78"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6794500"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103427" name="Rectangle 3"/>
          <p:cNvSpPr>
            <a:spLocks noGrp="1" noChangeArrowheads="1"/>
          </p:cNvSpPr>
          <p:nvPr>
            <p:ph type="dt" sz="quarter" idx="1"/>
          </p:nvPr>
        </p:nvSpPr>
        <p:spPr bwMode="auto">
          <a:xfrm>
            <a:off x="3850217" y="0"/>
            <a:ext cx="2944283"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9443FAF0-831E-4008-9034-32C978301AA0}" type="datetime5">
              <a:rPr lang="en-GB"/>
              <a:pPr>
                <a:defRPr/>
              </a:pPr>
              <a:t>15-Feb-19</a:t>
            </a:fld>
            <a:endParaRPr lang="en-GB" dirty="0"/>
          </a:p>
        </p:txBody>
      </p:sp>
      <p:sp>
        <p:nvSpPr>
          <p:cNvPr id="103428" name="Rectangle 4"/>
          <p:cNvSpPr>
            <a:spLocks noGrp="1" noChangeArrowheads="1"/>
          </p:cNvSpPr>
          <p:nvPr>
            <p:ph type="ftr" sz="quarter" idx="2"/>
          </p:nvPr>
        </p:nvSpPr>
        <p:spPr bwMode="auto">
          <a:xfrm>
            <a:off x="0" y="9410363"/>
            <a:ext cx="6794500"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103429" name="Rectangle 5"/>
          <p:cNvSpPr>
            <a:spLocks noGrp="1" noChangeArrowheads="1"/>
          </p:cNvSpPr>
          <p:nvPr>
            <p:ph type="sldNum" sz="quarter" idx="3"/>
          </p:nvPr>
        </p:nvSpPr>
        <p:spPr bwMode="auto">
          <a:xfrm>
            <a:off x="3850217" y="9410363"/>
            <a:ext cx="2944283"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40689A40-86F8-4ED0-A8B1-B064089449CF}" type="slidenum">
              <a:rPr lang="en-GB"/>
              <a:pPr>
                <a:defRPr/>
              </a:pPr>
              <a:t>‹#›</a:t>
            </a:fld>
            <a:endParaRPr lang="en-GB" dirty="0"/>
          </a:p>
        </p:txBody>
      </p:sp>
    </p:spTree>
    <p:extLst>
      <p:ext uri="{BB962C8B-B14F-4D97-AF65-F5344CB8AC3E}">
        <p14:creationId xmlns:p14="http://schemas.microsoft.com/office/powerpoint/2010/main" val="107453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6794500"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4099" name="Rectangle 3"/>
          <p:cNvSpPr>
            <a:spLocks noGrp="1" noChangeArrowheads="1"/>
          </p:cNvSpPr>
          <p:nvPr>
            <p:ph type="dt" idx="1"/>
          </p:nvPr>
        </p:nvSpPr>
        <p:spPr bwMode="auto">
          <a:xfrm>
            <a:off x="3850217" y="0"/>
            <a:ext cx="2944283"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A3B89B76-9FAD-432E-90F3-59F2A9CEED06}" type="datetime5">
              <a:rPr lang="en-GB"/>
              <a:pPr>
                <a:defRPr/>
              </a:pPr>
              <a:t>15-Feb-19</a:t>
            </a:fld>
            <a:endParaRPr lang="en-GB" dirty="0"/>
          </a:p>
        </p:txBody>
      </p:sp>
      <p:sp>
        <p:nvSpPr>
          <p:cNvPr id="19460" name="Rectangle 4"/>
          <p:cNvSpPr>
            <a:spLocks noGrp="1" noRot="1" noChangeAspect="1" noChangeArrowheads="1" noTextEdit="1"/>
          </p:cNvSpPr>
          <p:nvPr>
            <p:ph type="sldImg" idx="2"/>
          </p:nvPr>
        </p:nvSpPr>
        <p:spPr bwMode="auto">
          <a:xfrm>
            <a:off x="1631950" y="742950"/>
            <a:ext cx="3519488" cy="26416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77472" y="3548974"/>
            <a:ext cx="6039556" cy="5614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10363"/>
            <a:ext cx="6794500"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4103" name="Rectangle 7"/>
          <p:cNvSpPr>
            <a:spLocks noGrp="1" noChangeArrowheads="1"/>
          </p:cNvSpPr>
          <p:nvPr>
            <p:ph type="sldNum" sz="quarter" idx="5"/>
          </p:nvPr>
        </p:nvSpPr>
        <p:spPr bwMode="auto">
          <a:xfrm>
            <a:off x="3850217" y="9410363"/>
            <a:ext cx="2944283"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2772255E-958C-4EBB-AF06-94DE352C0144}" type="slidenum">
              <a:rPr lang="en-GB"/>
              <a:pPr>
                <a:defRPr/>
              </a:pPr>
              <a:t>‹#›</a:t>
            </a:fld>
            <a:endParaRPr lang="en-GB" dirty="0"/>
          </a:p>
        </p:txBody>
      </p:sp>
    </p:spTree>
    <p:extLst>
      <p:ext uri="{BB962C8B-B14F-4D97-AF65-F5344CB8AC3E}">
        <p14:creationId xmlns:p14="http://schemas.microsoft.com/office/powerpoint/2010/main" val="9539204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63">
              <a:defRPr/>
            </a:pPr>
            <a:endParaRPr lang="en-US" dirty="0">
              <a:latin typeface="+mn-lt"/>
            </a:endParaRPr>
          </a:p>
        </p:txBody>
      </p:sp>
      <p:sp>
        <p:nvSpPr>
          <p:cNvPr id="4" name="Slide Number Placeholder 3"/>
          <p:cNvSpPr>
            <a:spLocks noGrp="1"/>
          </p:cNvSpPr>
          <p:nvPr>
            <p:ph type="sldNum" sz="quarter" idx="10"/>
          </p:nvPr>
        </p:nvSpPr>
        <p:spPr/>
        <p:txBody>
          <a:bodyPr/>
          <a:lstStyle/>
          <a:p>
            <a:pPr>
              <a:defRPr/>
            </a:pPr>
            <a:fld id="{9B614124-1FAC-42E8-9BBE-4345052131A9}" type="slidenum">
              <a:rPr lang="en-GB" smtClean="0"/>
              <a:pPr>
                <a:defRPr/>
              </a:pPr>
              <a:t>1</a:t>
            </a:fld>
            <a:endParaRPr lang="en-GB" dirty="0"/>
          </a:p>
        </p:txBody>
      </p:sp>
    </p:spTree>
    <p:extLst>
      <p:ext uri="{BB962C8B-B14F-4D97-AF65-F5344CB8AC3E}">
        <p14:creationId xmlns:p14="http://schemas.microsoft.com/office/powerpoint/2010/main" val="104860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Before I start with the NATO  LL Reference</a:t>
            </a:r>
            <a:r>
              <a:rPr lang="de-DE" baseline="0" dirty="0" smtClean="0"/>
              <a:t> Documents</a:t>
            </a:r>
            <a:r>
              <a:rPr lang="de-DE" dirty="0" smtClean="0"/>
              <a:t> let‘s ask ourselves: What are Lessons Learned?</a:t>
            </a:r>
            <a:endParaRPr lang="de-DE" dirty="0"/>
          </a:p>
        </p:txBody>
      </p:sp>
      <p:sp>
        <p:nvSpPr>
          <p:cNvPr id="4" name="Foliennummernplatzhalter 3"/>
          <p:cNvSpPr>
            <a:spLocks noGrp="1"/>
          </p:cNvSpPr>
          <p:nvPr>
            <p:ph type="sldNum" sz="quarter" idx="10"/>
          </p:nvPr>
        </p:nvSpPr>
        <p:spPr/>
        <p:txBody>
          <a:bodyPr/>
          <a:lstStyle/>
          <a:p>
            <a:pPr>
              <a:defRPr/>
            </a:pPr>
            <a:fld id="{166DD39E-BAEC-4725-9BED-47E71F86D215}" type="slidenum">
              <a:rPr lang="en-GB" smtClean="0"/>
              <a:pPr>
                <a:defRPr/>
              </a:pPr>
              <a:t>2</a:t>
            </a:fld>
            <a:endParaRPr lang="en-GB" dirty="0"/>
          </a:p>
        </p:txBody>
      </p:sp>
    </p:spTree>
    <p:extLst>
      <p:ext uri="{BB962C8B-B14F-4D97-AF65-F5344CB8AC3E}">
        <p14:creationId xmlns:p14="http://schemas.microsoft.com/office/powerpoint/2010/main" val="25320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cs typeface="ＭＳ Ｐゴシック" charset="0"/>
              </a:defRPr>
            </a:lvl1pPr>
            <a:lvl2pPr marL="746739" indent="-287207"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2pPr>
            <a:lvl3pPr marL="1148829" indent="-229766"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3pPr>
            <a:lvl4pPr marL="1608361" indent="-229766"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4pPr>
            <a:lvl5pPr marL="2067893" indent="-229766"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5pPr>
            <a:lvl6pPr marL="2527424"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6pPr>
            <a:lvl7pPr marL="2986956"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7pPr>
            <a:lvl8pPr marL="3446488"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8pPr>
            <a:lvl9pPr marL="3906020"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9pPr>
          </a:lstStyle>
          <a:p>
            <a:pPr eaLnBrk="1" hangingPunct="1"/>
            <a:fld id="{57A8A954-5037-914C-AD7A-0C4161B24D31}" type="slidenum">
              <a:rPr lang="en-US" sz="1200">
                <a:solidFill>
                  <a:srgbClr val="000000"/>
                </a:solidFill>
                <a:latin typeface="Calibri" charset="0"/>
              </a:rPr>
              <a:pPr eaLnBrk="1" hangingPunct="1"/>
              <a:t>4</a:t>
            </a:fld>
            <a:endParaRPr lang="en-US" sz="1200" dirty="0">
              <a:solidFill>
                <a:srgbClr val="000000"/>
              </a:solidFill>
              <a:latin typeface="Calibri" charset="0"/>
            </a:endParaRPr>
          </a:p>
        </p:txBody>
      </p:sp>
      <p:sp>
        <p:nvSpPr>
          <p:cNvPr id="2048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048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r>
              <a:rPr lang="en-US" dirty="0" smtClean="0">
                <a:latin typeface="Times New Roman" charset="0"/>
              </a:rPr>
              <a:t>The NATO LL Handbook is being updated this year.</a:t>
            </a:r>
          </a:p>
          <a:p>
            <a:r>
              <a:rPr lang="en-US" dirty="0" smtClean="0">
                <a:latin typeface="Times New Roman" charset="0"/>
              </a:rPr>
              <a:t>Bi-SC (Bi-Lateral Strategic Command) – Allied Command Operations and Allied Command Transformation</a:t>
            </a:r>
            <a:endParaRPr lang="sl-SI" dirty="0">
              <a:latin typeface="Times New Roman" charset="0"/>
            </a:endParaRPr>
          </a:p>
        </p:txBody>
      </p:sp>
    </p:spTree>
    <p:extLst>
      <p:ext uri="{BB962C8B-B14F-4D97-AF65-F5344CB8AC3E}">
        <p14:creationId xmlns:p14="http://schemas.microsoft.com/office/powerpoint/2010/main" val="186713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NATO LL Policy provides</a:t>
            </a:r>
            <a:r>
              <a:rPr lang="en-US" baseline="0" dirty="0" smtClean="0"/>
              <a:t> guidance to Bi-SC 080-006.</a:t>
            </a:r>
            <a:endParaRPr lang="en-US" dirty="0" smtClean="0"/>
          </a:p>
          <a:p>
            <a:endParaRPr lang="en-US" dirty="0" smtClean="0"/>
          </a:p>
          <a:p>
            <a:r>
              <a:rPr lang="en-US" dirty="0" smtClean="0"/>
              <a:t>We will discuss</a:t>
            </a:r>
            <a:r>
              <a:rPr lang="en-US" baseline="0" dirty="0" smtClean="0"/>
              <a:t> the top two bullets in more detail in the following slides.</a:t>
            </a:r>
            <a:endParaRPr lang="en-US" dirty="0"/>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5</a:t>
            </a:fld>
            <a:endParaRPr lang="en-GB" dirty="0"/>
          </a:p>
        </p:txBody>
      </p:sp>
    </p:spTree>
    <p:extLst>
      <p:ext uri="{BB962C8B-B14F-4D97-AF65-F5344CB8AC3E}">
        <p14:creationId xmlns:p14="http://schemas.microsoft.com/office/powerpoint/2010/main" val="252320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provides direction on implementing NATO LL Policy</a:t>
            </a:r>
            <a:endParaRPr lang="en-US" dirty="0"/>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8</a:t>
            </a:fld>
            <a:endParaRPr lang="en-GB" dirty="0"/>
          </a:p>
        </p:txBody>
      </p:sp>
    </p:spTree>
    <p:extLst>
      <p:ext uri="{BB962C8B-B14F-4D97-AF65-F5344CB8AC3E}">
        <p14:creationId xmlns:p14="http://schemas.microsoft.com/office/powerpoint/2010/main" val="273040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provides direction on implementing NATO LL Policy</a:t>
            </a:r>
            <a:endParaRPr lang="en-US" dirty="0"/>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9</a:t>
            </a:fld>
            <a:endParaRPr lang="en-GB" dirty="0"/>
          </a:p>
        </p:txBody>
      </p:sp>
    </p:spTree>
    <p:extLst>
      <p:ext uri="{BB962C8B-B14F-4D97-AF65-F5344CB8AC3E}">
        <p14:creationId xmlns:p14="http://schemas.microsoft.com/office/powerpoint/2010/main" val="273040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Commanders of ACO HQs are tasked to take ownership of the </a:t>
            </a:r>
            <a:r>
              <a:rPr lang="en-US" dirty="0" smtClean="0">
                <a:latin typeface="+mn-lt"/>
              </a:rPr>
              <a:t>LL process </a:t>
            </a:r>
            <a:r>
              <a:rPr lang="en-US" dirty="0">
                <a:latin typeface="+mn-lt"/>
              </a:rPr>
              <a:t>in accordance with the NATO LL Policy and the Bi-SC LL Directive 80-6.</a:t>
            </a:r>
          </a:p>
          <a:p>
            <a:r>
              <a:rPr lang="en-US" dirty="0">
                <a:latin typeface="+mn-lt"/>
              </a:rPr>
              <a:t>Consequently, commanders are to establish their own directives or SOP to run </a:t>
            </a:r>
            <a:r>
              <a:rPr lang="en-US" dirty="0" smtClean="0">
                <a:latin typeface="+mn-lt"/>
              </a:rPr>
              <a:t>their </a:t>
            </a:r>
            <a:r>
              <a:rPr lang="en-GB" dirty="0" smtClean="0">
                <a:latin typeface="+mn-lt"/>
              </a:rPr>
              <a:t>internal </a:t>
            </a:r>
            <a:r>
              <a:rPr lang="en-GB" dirty="0">
                <a:latin typeface="+mn-lt"/>
              </a:rPr>
              <a:t>LL process.</a:t>
            </a:r>
            <a:endParaRPr lang="en-GB" dirty="0"/>
          </a:p>
        </p:txBody>
      </p:sp>
      <p:sp>
        <p:nvSpPr>
          <p:cNvPr id="4" name="Slide Number Placeholder 3"/>
          <p:cNvSpPr>
            <a:spLocks noGrp="1"/>
          </p:cNvSpPr>
          <p:nvPr>
            <p:ph type="sldNum" sz="quarter" idx="10"/>
          </p:nvPr>
        </p:nvSpPr>
        <p:spPr/>
        <p:txBody>
          <a:bodyPr/>
          <a:lstStyle/>
          <a:p>
            <a:pPr>
              <a:defRPr/>
            </a:pPr>
            <a:fld id="{C2DC5DDB-3590-4F2D-A270-87F22E937D8A}" type="slidenum">
              <a:rPr lang="en-GB" smtClean="0"/>
              <a:pPr>
                <a:defRPr/>
              </a:pPr>
              <a:t>11</a:t>
            </a:fld>
            <a:endParaRPr lang="en-GB" dirty="0"/>
          </a:p>
        </p:txBody>
      </p:sp>
    </p:spTree>
    <p:extLst>
      <p:ext uri="{BB962C8B-B14F-4D97-AF65-F5344CB8AC3E}">
        <p14:creationId xmlns:p14="http://schemas.microsoft.com/office/powerpoint/2010/main" val="174796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CT&amp;E- Collective Training and Exercise</a:t>
            </a:r>
          </a:p>
          <a:p>
            <a:r>
              <a:rPr lang="en-US" baseline="0" dirty="0" smtClean="0"/>
              <a:t>318 Pages</a:t>
            </a:r>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12</a:t>
            </a:fld>
            <a:endParaRPr lang="en-GB" dirty="0"/>
          </a:p>
        </p:txBody>
      </p:sp>
    </p:spTree>
    <p:extLst>
      <p:ext uri="{BB962C8B-B14F-4D97-AF65-F5344CB8AC3E}">
        <p14:creationId xmlns:p14="http://schemas.microsoft.com/office/powerpoint/2010/main" val="169438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CT&amp;E- Collective Training and Exercise</a:t>
            </a:r>
          </a:p>
          <a:p>
            <a:r>
              <a:rPr lang="en-US" baseline="0" dirty="0" smtClean="0"/>
              <a:t>318 Pages</a:t>
            </a:r>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13</a:t>
            </a:fld>
            <a:endParaRPr lang="en-GB" dirty="0"/>
          </a:p>
        </p:txBody>
      </p:sp>
    </p:spTree>
    <p:extLst>
      <p:ext uri="{BB962C8B-B14F-4D97-AF65-F5344CB8AC3E}">
        <p14:creationId xmlns:p14="http://schemas.microsoft.com/office/powerpoint/2010/main" val="1694381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7"/>
          <p:cNvSpPr>
            <a:spLocks noChangeShapeType="1"/>
          </p:cNvSpPr>
          <p:nvPr userDrawn="1"/>
        </p:nvSpPr>
        <p:spPr bwMode="auto">
          <a:xfrm>
            <a:off x="-36512" y="6400800"/>
            <a:ext cx="9289032" cy="0"/>
          </a:xfrm>
          <a:prstGeom prst="line">
            <a:avLst/>
          </a:prstGeom>
          <a:noFill/>
          <a:ln w="38100">
            <a:solidFill>
              <a:srgbClr val="339933"/>
            </a:solidFill>
            <a:round/>
            <a:headEnd/>
            <a:tailEnd/>
          </a:ln>
          <a:effectLst/>
        </p:spPr>
        <p:txBody>
          <a:bodyPr/>
          <a:lstStyle/>
          <a:p>
            <a:pPr>
              <a:defRPr/>
            </a:pPr>
            <a:endParaRPr lang="en-GB" dirty="0">
              <a:effectLst/>
            </a:endParaRPr>
          </a:p>
        </p:txBody>
      </p:sp>
      <p:sp>
        <p:nvSpPr>
          <p:cNvPr id="5" name="Rectangle 30"/>
          <p:cNvSpPr>
            <a:spLocks noChangeArrowheads="1"/>
          </p:cNvSpPr>
          <p:nvPr userDrawn="1"/>
        </p:nvSpPr>
        <p:spPr bwMode="auto">
          <a:xfrm>
            <a:off x="1908175" y="1557338"/>
            <a:ext cx="71438" cy="1439862"/>
          </a:xfrm>
          <a:prstGeom prst="rect">
            <a:avLst/>
          </a:prstGeom>
          <a:solidFill>
            <a:schemeClr val="bg1"/>
          </a:solidFill>
          <a:ln w="9525">
            <a:noFill/>
            <a:miter lim="800000"/>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6" name="Line 37"/>
          <p:cNvSpPr>
            <a:spLocks noChangeShapeType="1"/>
          </p:cNvSpPr>
          <p:nvPr userDrawn="1"/>
        </p:nvSpPr>
        <p:spPr bwMode="auto">
          <a:xfrm>
            <a:off x="-8022" y="1463675"/>
            <a:ext cx="9152022"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pic>
        <p:nvPicPr>
          <p:cNvPr id="7" name="Picture 39" descr="NATO Amblem"/>
          <p:cNvPicPr>
            <a:picLocks noChangeAspect="1" noChangeArrowheads="1"/>
          </p:cNvPicPr>
          <p:nvPr userDrawn="1"/>
        </p:nvPicPr>
        <p:blipFill>
          <a:blip r:embed="rId2"/>
          <a:srcRect/>
          <a:stretch>
            <a:fillRect/>
          </a:stretch>
        </p:blipFill>
        <p:spPr bwMode="auto">
          <a:xfrm>
            <a:off x="166688" y="100013"/>
            <a:ext cx="657225" cy="1312862"/>
          </a:xfrm>
          <a:prstGeom prst="rect">
            <a:avLst/>
          </a:prstGeom>
          <a:noFill/>
          <a:ln w="9525">
            <a:noFill/>
            <a:miter lim="800000"/>
            <a:headEnd/>
            <a:tailEnd/>
          </a:ln>
        </p:spPr>
      </p:pic>
      <p:sp>
        <p:nvSpPr>
          <p:cNvPr id="27650" name="Rectangle 2"/>
          <p:cNvSpPr>
            <a:spLocks noGrp="1" noChangeArrowheads="1"/>
          </p:cNvSpPr>
          <p:nvPr>
            <p:ph type="subTitle" idx="1"/>
          </p:nvPr>
        </p:nvSpPr>
        <p:spPr>
          <a:xfrm>
            <a:off x="228600" y="4445000"/>
            <a:ext cx="8686800" cy="1752600"/>
          </a:xfrm>
        </p:spPr>
        <p:txBody>
          <a:bodyPr anchor="b"/>
          <a:lstStyle>
            <a:lvl1pPr marL="0" indent="0" algn="r">
              <a:buFontTx/>
              <a:buNone/>
              <a:defRPr sz="2000"/>
            </a:lvl1pPr>
          </a:lstStyle>
          <a:p>
            <a:endParaRPr lang="en-US"/>
          </a:p>
        </p:txBody>
      </p:sp>
      <p:sp>
        <p:nvSpPr>
          <p:cNvPr id="27658" name="Rectangle 10"/>
          <p:cNvSpPr>
            <a:spLocks noGrp="1" noChangeArrowheads="1"/>
          </p:cNvSpPr>
          <p:nvPr>
            <p:ph type="ctrTitle"/>
          </p:nvPr>
        </p:nvSpPr>
        <p:spPr>
          <a:xfrm>
            <a:off x="228600" y="2349500"/>
            <a:ext cx="8686800" cy="1143000"/>
          </a:xfrm>
          <a:prstGeom prst="rect">
            <a:avLst/>
          </a:prstGeom>
        </p:spPr>
        <p:txBody>
          <a:bodyPr anchorCtr="1"/>
          <a:lstStyle>
            <a:lvl1pPr>
              <a:defRPr sz="6000">
                <a:solidFill>
                  <a:srgbClr val="000000"/>
                </a:solidFill>
              </a:defRPr>
            </a:lvl1pPr>
          </a:lstStyle>
          <a:p>
            <a:r>
              <a:rPr lang="en-US" dirty="0"/>
              <a:t>TITLE</a:t>
            </a:r>
          </a:p>
        </p:txBody>
      </p:sp>
      <p:pic>
        <p:nvPicPr>
          <p:cNvPr id="10" name="Picture 9" descr="LANDCOM%20Patch.png"/>
          <p:cNvPicPr>
            <a:picLocks noChangeAspect="1"/>
          </p:cNvPicPr>
          <p:nvPr userDrawn="1"/>
        </p:nvPicPr>
        <p:blipFill>
          <a:blip r:embed="rId3"/>
          <a:stretch>
            <a:fillRect/>
          </a:stretch>
        </p:blipFill>
        <p:spPr>
          <a:xfrm>
            <a:off x="8130625" y="114373"/>
            <a:ext cx="950819" cy="12810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1"/>
          </p:nvPr>
        </p:nvSpPr>
        <p:spPr/>
        <p:txBody>
          <a:bodyPr/>
          <a:lstStyle>
            <a:lvl1pPr>
              <a:defRPr/>
            </a:lvl1pPr>
          </a:lstStyle>
          <a:p>
            <a:pPr>
              <a:defRPr/>
            </a:pPr>
            <a:fld id="{8453732D-0BBF-4CF8-83A7-88C324023F2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0198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3627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1"/>
          </p:nvPr>
        </p:nvSpPr>
        <p:spPr/>
        <p:txBody>
          <a:bodyPr/>
          <a:lstStyle>
            <a:lvl1pPr>
              <a:defRPr/>
            </a:lvl1pPr>
          </a:lstStyle>
          <a:p>
            <a:pPr>
              <a:defRPr/>
            </a:pPr>
            <a:fld id="{6ECE69C3-93A2-40E1-9BDF-6DDE60C6BC06}"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C3DF2002-3FBB-4889-8F56-DB703F766665}"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p:txBody>
          <a:bodyPr/>
          <a:lstStyle>
            <a:lvl1pPr>
              <a:defRPr/>
            </a:lvl1pPr>
          </a:lstStyle>
          <a:p>
            <a:pPr>
              <a:defRPr/>
            </a:pPr>
            <a:fld id="{E5A8BAE5-7CD8-4BC1-BB62-9241FD269E9E}"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1"/>
          </p:nvPr>
        </p:nvSpPr>
        <p:spPr/>
        <p:txBody>
          <a:bodyPr/>
          <a:lstStyle>
            <a:lvl1pPr>
              <a:defRPr/>
            </a:lvl1pPr>
          </a:lstStyle>
          <a:p>
            <a:pPr>
              <a:defRPr/>
            </a:pPr>
            <a:fld id="{7738FC7D-5702-4177-A5DB-2599FEB2B00D}"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6"/>
          <p:cNvSpPr>
            <a:spLocks noGrp="1" noChangeArrowheads="1"/>
          </p:cNvSpPr>
          <p:nvPr>
            <p:ph type="sldNum" sz="quarter" idx="11"/>
          </p:nvPr>
        </p:nvSpPr>
        <p:spPr/>
        <p:txBody>
          <a:bodyPr/>
          <a:lstStyle>
            <a:lvl1pPr>
              <a:defRPr/>
            </a:lvl1pPr>
          </a:lstStyle>
          <a:p>
            <a:pPr>
              <a:defRPr/>
            </a:pPr>
            <a:fld id="{41EAA7EA-7408-42A1-9F01-561C14DBF16E}"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p:txBody>
          <a:bodyPr/>
          <a:lstStyle>
            <a:lvl1pPr>
              <a:defRPr/>
            </a:lvl1pPr>
          </a:lstStyle>
          <a:p>
            <a:pPr>
              <a:defRPr/>
            </a:pPr>
            <a:fld id="{4D373752-D272-4C2A-A93D-599721A693EF}"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pPr>
              <a:defRPr/>
            </a:pPr>
            <a:fld id="{F7E77501-B122-46B1-81BF-6E92A37A918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fld id="{9F2190DE-88FC-4139-9F21-DCD203F811D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fld id="{90EA62D0-309F-4BB5-B3CF-DA484DD80AC4}" type="slidenum">
              <a:rPr lang="en-GB"/>
              <a:pPr>
                <a:defRPr/>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smtClean="0">
                <a:solidFill>
                  <a:srgbClr val="000000"/>
                </a:solidFill>
                <a:effectLst/>
              </a:defRPr>
            </a:lvl1pPr>
          </a:lstStyle>
          <a:p>
            <a:pPr>
              <a:defRPr/>
            </a:pPr>
            <a:fld id="{6E02A3FC-B511-454D-B9F1-A7452134A407}" type="slidenum">
              <a:rPr lang="en-GB"/>
              <a:pPr>
                <a:defRPr/>
              </a:pPr>
              <a:t>‹#›</a:t>
            </a:fld>
            <a:endParaRPr lang="en-GB" dirty="0"/>
          </a:p>
        </p:txBody>
      </p:sp>
      <p:sp>
        <p:nvSpPr>
          <p:cNvPr id="1035" name="Line 11"/>
          <p:cNvSpPr>
            <a:spLocks noChangeShapeType="1"/>
          </p:cNvSpPr>
          <p:nvPr userDrawn="1"/>
        </p:nvSpPr>
        <p:spPr bwMode="auto">
          <a:xfrm>
            <a:off x="-16042" y="6429454"/>
            <a:ext cx="9180512"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sp>
        <p:nvSpPr>
          <p:cNvPr id="1041" name="Rectangle 17"/>
          <p:cNvSpPr>
            <a:spLocks noChangeArrowheads="1"/>
          </p:cNvSpPr>
          <p:nvPr/>
        </p:nvSpPr>
        <p:spPr bwMode="auto">
          <a:xfrm>
            <a:off x="3124200" y="9525"/>
            <a:ext cx="2895600" cy="457200"/>
          </a:xfrm>
          <a:prstGeom prst="rect">
            <a:avLst/>
          </a:prstGeom>
          <a:noFill/>
          <a:ln w="9525">
            <a:noFill/>
            <a:miter lim="800000"/>
            <a:headEnd/>
            <a:tailEnd/>
          </a:ln>
          <a:effectLst/>
        </p:spPr>
        <p:txBody>
          <a:bodyPr/>
          <a:lstStyle/>
          <a:p>
            <a:pPr algn="ctr">
              <a:defRPr/>
            </a:pPr>
            <a:endParaRPr lang="en-US" sz="1200" dirty="0"/>
          </a:p>
        </p:txBody>
      </p:sp>
      <p:sp>
        <p:nvSpPr>
          <p:cNvPr id="1044" name="Text Box 20"/>
          <p:cNvSpPr txBox="1">
            <a:spLocks noChangeArrowheads="1"/>
          </p:cNvSpPr>
          <p:nvPr userDrawn="1"/>
        </p:nvSpPr>
        <p:spPr bwMode="auto">
          <a:xfrm>
            <a:off x="3124200" y="76200"/>
            <a:ext cx="2971800" cy="274638"/>
          </a:xfrm>
          <a:prstGeom prst="rect">
            <a:avLst/>
          </a:prstGeom>
          <a:noFill/>
          <a:ln w="9525">
            <a:noFill/>
            <a:miter lim="800000"/>
            <a:headEnd/>
            <a:tailEnd/>
          </a:ln>
          <a:effectLst/>
        </p:spPr>
        <p:txBody>
          <a:bodyPr>
            <a:spAutoFit/>
          </a:bodyPr>
          <a:lstStyle/>
          <a:p>
            <a:pPr algn="ctr">
              <a:spcBef>
                <a:spcPct val="50000"/>
              </a:spcBef>
              <a:defRPr/>
            </a:pPr>
            <a:endParaRPr lang="en-US" sz="1200" dirty="0">
              <a:solidFill>
                <a:srgbClr val="006699"/>
              </a:solidFill>
            </a:endParaRPr>
          </a:p>
        </p:txBody>
      </p:sp>
      <p:sp>
        <p:nvSpPr>
          <p:cNvPr id="1046" name="Text Box 22"/>
          <p:cNvSpPr txBox="1">
            <a:spLocks noChangeArrowheads="1"/>
          </p:cNvSpPr>
          <p:nvPr userDrawn="1"/>
        </p:nvSpPr>
        <p:spPr bwMode="auto">
          <a:xfrm>
            <a:off x="0" y="12700"/>
            <a:ext cx="9144000" cy="274638"/>
          </a:xfrm>
          <a:prstGeom prst="rect">
            <a:avLst/>
          </a:prstGeom>
          <a:noFill/>
          <a:ln w="9525">
            <a:noFill/>
            <a:miter lim="800000"/>
            <a:headEnd/>
            <a:tailEnd/>
          </a:ln>
          <a:effectLst/>
        </p:spPr>
        <p:txBody>
          <a:bodyPr>
            <a:spAutoFit/>
          </a:bodyPr>
          <a:lstStyle/>
          <a:p>
            <a:pPr algn="ctr">
              <a:spcBef>
                <a:spcPct val="50000"/>
              </a:spcBef>
              <a:defRPr/>
            </a:pPr>
            <a:r>
              <a:rPr lang="en-GB" sz="1200" dirty="0">
                <a:solidFill>
                  <a:srgbClr val="000000"/>
                </a:solidFill>
              </a:rPr>
              <a:t> NATO </a:t>
            </a:r>
            <a:r>
              <a:rPr lang="en-GB" sz="1200" dirty="0" smtClean="0">
                <a:solidFill>
                  <a:srgbClr val="000000"/>
                </a:solidFill>
              </a:rPr>
              <a:t>UNCLASSIFIED – REL TO </a:t>
            </a:r>
            <a:r>
              <a:rPr lang="en-GB" sz="1200" dirty="0" err="1" smtClean="0">
                <a:solidFill>
                  <a:srgbClr val="000000"/>
                </a:solidFill>
              </a:rPr>
              <a:t>efP</a:t>
            </a:r>
            <a:r>
              <a:rPr lang="en-GB" sz="1200" dirty="0" smtClean="0">
                <a:solidFill>
                  <a:srgbClr val="000000"/>
                </a:solidFill>
              </a:rPr>
              <a:t> </a:t>
            </a:r>
            <a:endParaRPr lang="en-GB" sz="1200" dirty="0">
              <a:solidFill>
                <a:srgbClr val="000000"/>
              </a:solidFill>
            </a:endParaRPr>
          </a:p>
        </p:txBody>
      </p:sp>
      <p:sp>
        <p:nvSpPr>
          <p:cNvPr id="1027" name="Rectangle 3"/>
          <p:cNvSpPr>
            <a:spLocks noGrp="1" noChangeArrowheads="1"/>
          </p:cNvSpPr>
          <p:nvPr>
            <p:ph type="body" idx="1"/>
          </p:nvPr>
        </p:nvSpPr>
        <p:spPr bwMode="auto">
          <a:xfrm>
            <a:off x="228600" y="1752600"/>
            <a:ext cx="8686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Subject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60" name="Line 36"/>
          <p:cNvSpPr>
            <a:spLocks noChangeShapeType="1"/>
          </p:cNvSpPr>
          <p:nvPr userDrawn="1"/>
        </p:nvSpPr>
        <p:spPr bwMode="auto">
          <a:xfrm>
            <a:off x="-8021" y="974394"/>
            <a:ext cx="9180511"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pic>
        <p:nvPicPr>
          <p:cNvPr id="1036" name="Picture 38" descr="NATO Amblem"/>
          <p:cNvPicPr>
            <a:picLocks noChangeAspect="1" noChangeArrowheads="1"/>
          </p:cNvPicPr>
          <p:nvPr userDrawn="1"/>
        </p:nvPicPr>
        <p:blipFill>
          <a:blip r:embed="rId13"/>
          <a:srcRect/>
          <a:stretch>
            <a:fillRect/>
          </a:stretch>
        </p:blipFill>
        <p:spPr bwMode="auto">
          <a:xfrm>
            <a:off x="166689" y="100014"/>
            <a:ext cx="444871" cy="807394"/>
          </a:xfrm>
          <a:prstGeom prst="rect">
            <a:avLst/>
          </a:prstGeom>
          <a:noFill/>
          <a:ln w="9525">
            <a:noFill/>
            <a:miter lim="800000"/>
            <a:headEnd/>
            <a:tailEnd/>
          </a:ln>
        </p:spPr>
      </p:pic>
      <p:pic>
        <p:nvPicPr>
          <p:cNvPr id="13" name="Picture 12" descr="LANDCOM%20Patch.png"/>
          <p:cNvPicPr>
            <a:picLocks noChangeAspect="1"/>
          </p:cNvPicPr>
          <p:nvPr userDrawn="1"/>
        </p:nvPicPr>
        <p:blipFill>
          <a:blip r:embed="rId14"/>
          <a:stretch>
            <a:fillRect/>
          </a:stretch>
        </p:blipFill>
        <p:spPr>
          <a:xfrm>
            <a:off x="8374907" y="114373"/>
            <a:ext cx="589581" cy="794347"/>
          </a:xfrm>
          <a:prstGeom prst="rect">
            <a:avLst/>
          </a:prstGeom>
        </p:spPr>
      </p:pic>
      <p:sp>
        <p:nvSpPr>
          <p:cNvPr id="14" name="Text Box 22"/>
          <p:cNvSpPr txBox="1">
            <a:spLocks noChangeArrowheads="1"/>
          </p:cNvSpPr>
          <p:nvPr userDrawn="1"/>
        </p:nvSpPr>
        <p:spPr bwMode="auto">
          <a:xfrm>
            <a:off x="2087724" y="6492081"/>
            <a:ext cx="4968552" cy="274638"/>
          </a:xfrm>
          <a:prstGeom prst="rect">
            <a:avLst/>
          </a:prstGeom>
          <a:noFill/>
          <a:ln w="9525">
            <a:noFill/>
            <a:miter lim="800000"/>
            <a:headEnd/>
            <a:tailEnd/>
          </a:ln>
          <a:effectLst/>
        </p:spPr>
        <p:txBody>
          <a:bodyPr wrap="square">
            <a:spAutoFit/>
          </a:bodyPr>
          <a:lstStyle/>
          <a:p>
            <a:pPr algn="ctr">
              <a:spcBef>
                <a:spcPct val="50000"/>
              </a:spcBef>
              <a:defRPr/>
            </a:pPr>
            <a:r>
              <a:rPr lang="en-GB" sz="1200" dirty="0">
                <a:solidFill>
                  <a:srgbClr val="000000"/>
                </a:solidFill>
              </a:rPr>
              <a:t> NATO </a:t>
            </a:r>
            <a:r>
              <a:rPr lang="en-GB" sz="1200" dirty="0" smtClean="0">
                <a:solidFill>
                  <a:srgbClr val="000000"/>
                </a:solidFill>
              </a:rPr>
              <a:t>UNCLASSIFIED – REL TO </a:t>
            </a:r>
            <a:r>
              <a:rPr lang="en-GB" sz="1200" dirty="0" err="1" smtClean="0">
                <a:solidFill>
                  <a:srgbClr val="000000"/>
                </a:solidFill>
              </a:rPr>
              <a:t>efP</a:t>
            </a:r>
            <a:r>
              <a:rPr lang="en-GB" sz="1200" dirty="0" smtClean="0">
                <a:solidFill>
                  <a:srgbClr val="000000"/>
                </a:solidFill>
              </a:rPr>
              <a:t> </a:t>
            </a:r>
            <a:endParaRPr lang="en-GB" sz="1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p:txStyles>
    <p:titleStyle>
      <a:lvl1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b="1">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0000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50029"/>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3200" b="1" cap="small">
                <a:solidFill>
                  <a:srgbClr val="00408B"/>
                </a:solidFill>
                <a:latin typeface="Garamond" pitchFamily="18" charset="0"/>
                <a:ea typeface="Calibri" pitchFamily="34" charset="0"/>
                <a:cs typeface="Calibri" pitchFamily="34" charset="0"/>
              </a:defRPr>
            </a:lvl1pPr>
            <a:lvl2pPr>
              <a:defRPr sz="3200">
                <a:solidFill>
                  <a:schemeClr val="bg1"/>
                </a:solidFill>
                <a:latin typeface="Garamond" pitchFamily="18" charset="0"/>
                <a:ea typeface="Calibri" pitchFamily="34" charset="0"/>
                <a:cs typeface="Calibri" pitchFamily="34" charset="0"/>
              </a:defRPr>
            </a:lvl2pPr>
            <a:lvl3pPr>
              <a:defRPr sz="3200">
                <a:solidFill>
                  <a:schemeClr val="bg1"/>
                </a:solidFill>
                <a:latin typeface="Garamond" pitchFamily="18" charset="0"/>
                <a:ea typeface="Calibri" pitchFamily="34" charset="0"/>
                <a:cs typeface="Calibri" pitchFamily="34" charset="0"/>
              </a:defRPr>
            </a:lvl3pPr>
            <a:lvl4pPr>
              <a:defRPr sz="3200">
                <a:solidFill>
                  <a:schemeClr val="bg1"/>
                </a:solidFill>
                <a:latin typeface="Garamond" pitchFamily="18" charset="0"/>
                <a:ea typeface="Calibri" pitchFamily="34" charset="0"/>
                <a:cs typeface="Calibri" pitchFamily="34" charset="0"/>
              </a:defRPr>
            </a:lvl4pPr>
            <a:lvl5pPr>
              <a:defRPr sz="3200">
                <a:solidFill>
                  <a:schemeClr val="bg1"/>
                </a:solidFill>
                <a:latin typeface="Garamond" pitchFamily="18" charset="0"/>
                <a:ea typeface="Calibri" pitchFamily="34" charset="0"/>
                <a:cs typeface="Calibri" pitchFamily="34" charset="0"/>
              </a:defRPr>
            </a:lvl5pPr>
            <a:lvl6pPr marL="457200" algn="ctr" eaLnBrk="0" fontAlgn="base" hangingPunct="0">
              <a:spcBef>
                <a:spcPct val="0"/>
              </a:spcBef>
              <a:spcAft>
                <a:spcPct val="0"/>
              </a:spcAft>
              <a:defRPr sz="3800" i="1">
                <a:solidFill>
                  <a:schemeClr val="bg1"/>
                </a:solidFill>
                <a:latin typeface="Garamond CE MT Italic" charset="0"/>
              </a:defRPr>
            </a:lvl6pPr>
            <a:lvl7pPr marL="914400" algn="ctr" eaLnBrk="0" fontAlgn="base" hangingPunct="0">
              <a:spcBef>
                <a:spcPct val="0"/>
              </a:spcBef>
              <a:spcAft>
                <a:spcPct val="0"/>
              </a:spcAft>
              <a:defRPr sz="3800" i="1">
                <a:solidFill>
                  <a:schemeClr val="bg1"/>
                </a:solidFill>
                <a:latin typeface="Garamond CE MT Italic" charset="0"/>
              </a:defRPr>
            </a:lvl7pPr>
            <a:lvl8pPr marL="1371600" algn="ctr" eaLnBrk="0" fontAlgn="base" hangingPunct="0">
              <a:spcBef>
                <a:spcPct val="0"/>
              </a:spcBef>
              <a:spcAft>
                <a:spcPct val="0"/>
              </a:spcAft>
              <a:defRPr sz="3800" i="1">
                <a:solidFill>
                  <a:schemeClr val="bg1"/>
                </a:solidFill>
                <a:latin typeface="Garamond CE MT Italic" charset="0"/>
              </a:defRPr>
            </a:lvl8pPr>
            <a:lvl9pPr marL="1828800" algn="ctr" eaLnBrk="0" fontAlgn="base" hangingPunct="0">
              <a:spcBef>
                <a:spcPct val="0"/>
              </a:spcBef>
              <a:spcAft>
                <a:spcPct val="0"/>
              </a:spcAft>
              <a:defRPr sz="3800" i="1">
                <a:solidFill>
                  <a:schemeClr val="bg1"/>
                </a:solidFill>
                <a:latin typeface="Garamond CE MT Italic" charset="0"/>
              </a:defRPr>
            </a:lvl9pPr>
          </a:lstStyle>
          <a:p>
            <a:pPr algn="ctr"/>
            <a:r>
              <a:rPr lang="en-US" sz="4000" dirty="0" smtClean="0">
                <a:solidFill>
                  <a:srgbClr val="000000"/>
                </a:solidFill>
                <a:latin typeface="Arial" panose="020B0604020202020204" pitchFamily="34" charset="0"/>
                <a:cs typeface="Arial" panose="020B0604020202020204" pitchFamily="34" charset="0"/>
              </a:rPr>
              <a:t>NATO Reference Documents</a:t>
            </a:r>
            <a:endParaRPr lang="en-US" sz="4000" dirty="0">
              <a:solidFill>
                <a:srgbClr val="000000"/>
              </a:solidFill>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p:txBody>
          <a:bodyPr/>
          <a:lstStyle/>
          <a:p>
            <a:r>
              <a:rPr lang="en-US" dirty="0" smtClean="0">
                <a:effectLst/>
              </a:rPr>
              <a:t>OF-3</a:t>
            </a:r>
            <a:r>
              <a:rPr lang="en-US" dirty="0" smtClean="0">
                <a:effectLst/>
              </a:rPr>
              <a:t> </a:t>
            </a:r>
            <a:r>
              <a:rPr lang="en-US" dirty="0" smtClean="0">
                <a:effectLst/>
              </a:rPr>
              <a:t>John </a:t>
            </a:r>
            <a:r>
              <a:rPr lang="en-US" dirty="0" smtClean="0">
                <a:effectLst/>
              </a:rPr>
              <a:t>LANDERS, </a:t>
            </a:r>
            <a:r>
              <a:rPr lang="en-US" dirty="0" smtClean="0">
                <a:effectLst/>
              </a:rPr>
              <a:t>USA A</a:t>
            </a:r>
          </a:p>
          <a:p>
            <a:r>
              <a:rPr lang="en-US" dirty="0" smtClean="0">
                <a:effectLst/>
              </a:rPr>
              <a:t>HQ Allied Land Command, G7</a:t>
            </a:r>
          </a:p>
        </p:txBody>
      </p:sp>
      <p:sp>
        <p:nvSpPr>
          <p:cNvPr id="3" name="TextBox 2"/>
          <p:cNvSpPr txBox="1"/>
          <p:nvPr/>
        </p:nvSpPr>
        <p:spPr>
          <a:xfrm>
            <a:off x="1115616" y="3427247"/>
            <a:ext cx="6912768" cy="307777"/>
          </a:xfrm>
          <a:prstGeom prst="rect">
            <a:avLst/>
          </a:prstGeom>
          <a:noFill/>
        </p:spPr>
        <p:txBody>
          <a:bodyPr wrap="square" rtlCol="0">
            <a:spAutoFit/>
          </a:bodyPr>
          <a:lstStyle/>
          <a:p>
            <a:pPr algn="ctr"/>
            <a:r>
              <a:rPr lang="en-US" dirty="0" smtClean="0">
                <a:solidFill>
                  <a:srgbClr val="000000"/>
                </a:solidFill>
              </a:rPr>
              <a:t>Overall classification is NATO UNCLASSIFIED – RELEASEABLE TO </a:t>
            </a:r>
            <a:r>
              <a:rPr lang="en-US" dirty="0" err="1">
                <a:solidFill>
                  <a:srgbClr val="000000"/>
                </a:solidFill>
              </a:rPr>
              <a:t>e</a:t>
            </a:r>
            <a:r>
              <a:rPr lang="en-US" dirty="0" err="1" smtClean="0">
                <a:solidFill>
                  <a:srgbClr val="000000"/>
                </a:solidFill>
              </a:rPr>
              <a:t>fP</a:t>
            </a:r>
            <a:endParaRPr lang="en-GB" dirty="0">
              <a:solidFill>
                <a:srgbClr val="000000"/>
              </a:solidFill>
            </a:endParaRPr>
          </a:p>
        </p:txBody>
      </p:sp>
    </p:spTree>
    <p:extLst>
      <p:ext uri="{BB962C8B-B14F-4D97-AF65-F5344CB8AC3E}">
        <p14:creationId xmlns:p14="http://schemas.microsoft.com/office/powerpoint/2010/main" val="82973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815" y="3728963"/>
            <a:ext cx="4579587" cy="25625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11270" y="3910809"/>
            <a:ext cx="2142616" cy="461665"/>
          </a:xfrm>
          <a:prstGeom prst="rect">
            <a:avLst/>
          </a:prstGeom>
          <a:noFill/>
        </p:spPr>
        <p:txBody>
          <a:bodyPr wrap="square" rtlCol="0">
            <a:spAutoFit/>
          </a:bodyPr>
          <a:lstStyle/>
          <a:p>
            <a:pPr algn="l"/>
            <a:endParaRPr lang="en-GB" dirty="0" smtClean="0"/>
          </a:p>
        </p:txBody>
      </p:sp>
      <p:sp>
        <p:nvSpPr>
          <p:cNvPr id="8" name="Title 4"/>
          <p:cNvSpPr>
            <a:spLocks noGrp="1"/>
          </p:cNvSpPr>
          <p:nvPr>
            <p:ph type="title"/>
          </p:nvPr>
        </p:nvSpPr>
        <p:spPr/>
        <p:txBody>
          <a:bodyPr>
            <a:noAutofit/>
          </a:bodyPr>
          <a:lstStyle/>
          <a:p>
            <a:r>
              <a:rPr lang="en-US" sz="2800" dirty="0" smtClean="0">
                <a:effectLst/>
              </a:rPr>
              <a:t>ACO Directive 080-001 Lesson Learned</a:t>
            </a:r>
            <a:endParaRPr lang="en-GB" sz="2800" dirty="0">
              <a:effectLst/>
            </a:endParaRPr>
          </a:p>
        </p:txBody>
      </p:sp>
      <p:sp>
        <p:nvSpPr>
          <p:cNvPr id="2" name="Content Placeholder 1"/>
          <p:cNvSpPr>
            <a:spLocks noGrp="1"/>
          </p:cNvSpPr>
          <p:nvPr>
            <p:ph idx="1"/>
          </p:nvPr>
        </p:nvSpPr>
        <p:spPr>
          <a:xfrm>
            <a:off x="-27752" y="1196752"/>
            <a:ext cx="8686800" cy="4495800"/>
          </a:xfrm>
        </p:spPr>
        <p:txBody>
          <a:bodyPr/>
          <a:lstStyle/>
          <a:p>
            <a:r>
              <a:rPr lang="en-GB" sz="2400" dirty="0">
                <a:effectLst/>
              </a:rPr>
              <a:t>This directive establishes a </a:t>
            </a:r>
            <a:r>
              <a:rPr lang="en-GB" sz="2400" b="1" dirty="0">
                <a:effectLst/>
              </a:rPr>
              <a:t>standardised and coordinated approach to the Lesson Learned (LL) process </a:t>
            </a:r>
            <a:r>
              <a:rPr lang="en-GB" sz="2400" dirty="0">
                <a:effectLst/>
              </a:rPr>
              <a:t>and details the task and responsibilities involved. It provides additional guidance and direction for the implementation of the LL process </a:t>
            </a:r>
            <a:r>
              <a:rPr lang="en-GB" sz="2400" dirty="0">
                <a:solidFill>
                  <a:srgbClr val="FF0000"/>
                </a:solidFill>
                <a:effectLst/>
              </a:rPr>
              <a:t>within ACO</a:t>
            </a:r>
            <a:r>
              <a:rPr lang="en-GB" sz="2400" dirty="0">
                <a:effectLst/>
              </a:rPr>
              <a:t>. </a:t>
            </a:r>
            <a:r>
              <a:rPr lang="en-GB" sz="2400" b="1" dirty="0">
                <a:effectLst/>
              </a:rPr>
              <a:t>It should be read in the context of Bi-SC </a:t>
            </a:r>
            <a:r>
              <a:rPr lang="en-GB" sz="2400" b="1" dirty="0" smtClean="0">
                <a:effectLst/>
              </a:rPr>
              <a:t>Dir </a:t>
            </a:r>
            <a:r>
              <a:rPr lang="en-GB" sz="2400" b="1" dirty="0">
                <a:effectLst/>
              </a:rPr>
              <a:t>080-006</a:t>
            </a:r>
            <a:r>
              <a:rPr lang="en-GB" sz="2400" b="1" dirty="0" smtClean="0">
                <a:effectLst/>
              </a:rPr>
              <a:t>.</a:t>
            </a:r>
          </a:p>
          <a:p>
            <a:r>
              <a:rPr lang="en-US" sz="2400" dirty="0">
                <a:effectLst/>
              </a:rPr>
              <a:t>This directive is applicable </a:t>
            </a:r>
            <a:endParaRPr lang="en-US" sz="2400" dirty="0" smtClean="0">
              <a:effectLst/>
            </a:endParaRPr>
          </a:p>
          <a:p>
            <a:pPr marL="0" indent="0">
              <a:buNone/>
            </a:pPr>
            <a:r>
              <a:rPr lang="en-US" sz="2400" dirty="0" smtClean="0">
                <a:effectLst/>
              </a:rPr>
              <a:t>    to </a:t>
            </a:r>
            <a:r>
              <a:rPr lang="en-US" sz="2400" dirty="0">
                <a:effectLst/>
              </a:rPr>
              <a:t>SHAPE and all ACO HQs. </a:t>
            </a:r>
            <a:endParaRPr lang="en-GB" sz="2400" b="1" dirty="0" smtClean="0">
              <a:effectLst/>
            </a:endParaRPr>
          </a:p>
          <a:p>
            <a:pPr marL="0" indent="0">
              <a:buNone/>
            </a:pPr>
            <a:endParaRPr lang="en-GB" sz="2400" dirty="0" smtClean="0">
              <a:effectLst/>
            </a:endParaRPr>
          </a:p>
        </p:txBody>
      </p:sp>
    </p:spTree>
    <p:extLst>
      <p:ext uri="{BB962C8B-B14F-4D97-AF65-F5344CB8AC3E}">
        <p14:creationId xmlns:p14="http://schemas.microsoft.com/office/powerpoint/2010/main" val="83955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noAutofit/>
          </a:bodyPr>
          <a:lstStyle/>
          <a:p>
            <a:r>
              <a:rPr lang="en-US" sz="2800" dirty="0">
                <a:effectLst/>
              </a:rPr>
              <a:t>ACO Directive 080-001 Lesson Learned</a:t>
            </a:r>
            <a:endParaRPr lang="en-GB" sz="2800" dirty="0">
              <a:effectLst/>
            </a:endParaRPr>
          </a:p>
        </p:txBody>
      </p:sp>
      <p:sp>
        <p:nvSpPr>
          <p:cNvPr id="2" name="Content Placeholder 1"/>
          <p:cNvSpPr>
            <a:spLocks noGrp="1"/>
          </p:cNvSpPr>
          <p:nvPr>
            <p:ph idx="1"/>
          </p:nvPr>
        </p:nvSpPr>
        <p:spPr>
          <a:xfrm>
            <a:off x="323528" y="1268760"/>
            <a:ext cx="8686800" cy="2304256"/>
          </a:xfrm>
        </p:spPr>
        <p:txBody>
          <a:bodyPr/>
          <a:lstStyle/>
          <a:p>
            <a:pPr marL="0" indent="0">
              <a:buNone/>
            </a:pPr>
            <a:r>
              <a:rPr lang="en-US" sz="2400" dirty="0" smtClean="0">
                <a:effectLst/>
              </a:rPr>
              <a:t>It consists of 4 Chapters:</a:t>
            </a:r>
          </a:p>
          <a:p>
            <a:r>
              <a:rPr lang="en-US" sz="2400" dirty="0" smtClean="0">
                <a:effectLst/>
              </a:rPr>
              <a:t>Introduction</a:t>
            </a:r>
          </a:p>
          <a:p>
            <a:r>
              <a:rPr lang="en-US" sz="2400" dirty="0" smtClean="0">
                <a:effectLst/>
              </a:rPr>
              <a:t>Prioritized Analysis Requirements List </a:t>
            </a:r>
            <a:r>
              <a:rPr lang="en-GB" sz="2400" dirty="0" smtClean="0">
                <a:effectLst/>
              </a:rPr>
              <a:t>(PARL) development </a:t>
            </a:r>
            <a:endParaRPr lang="en-GB" sz="1200" dirty="0" smtClean="0">
              <a:effectLst/>
            </a:endParaRPr>
          </a:p>
          <a:p>
            <a:r>
              <a:rPr lang="en-US" sz="2400" dirty="0" smtClean="0">
                <a:effectLst/>
              </a:rPr>
              <a:t>The lessons learned process within ACO </a:t>
            </a:r>
            <a:endParaRPr lang="en-US" sz="1200" dirty="0" smtClean="0">
              <a:effectLst/>
            </a:endParaRPr>
          </a:p>
          <a:p>
            <a:r>
              <a:rPr lang="en-US" sz="2400" dirty="0" smtClean="0">
                <a:effectLst/>
              </a:rPr>
              <a:t>S</a:t>
            </a:r>
            <a:r>
              <a:rPr lang="lv-LV" sz="2400" dirty="0" smtClean="0">
                <a:effectLst/>
              </a:rPr>
              <a:t>HAPE</a:t>
            </a:r>
            <a:r>
              <a:rPr lang="en-US" sz="2400" dirty="0" smtClean="0">
                <a:effectLst/>
              </a:rPr>
              <a:t> handling of reports</a:t>
            </a:r>
          </a:p>
          <a:p>
            <a:pPr>
              <a:buFont typeface="Wingdings" panose="05000000000000000000" pitchFamily="2" charset="2"/>
              <a:buChar char="ü"/>
            </a:pPr>
            <a:endParaRPr lang="en-US" sz="2400" dirty="0" smtClean="0">
              <a:effectLst/>
            </a:endParaRPr>
          </a:p>
        </p:txBody>
      </p:sp>
    </p:spTree>
    <p:extLst>
      <p:ext uri="{BB962C8B-B14F-4D97-AF65-F5344CB8AC3E}">
        <p14:creationId xmlns:p14="http://schemas.microsoft.com/office/powerpoint/2010/main" val="72307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740096"/>
            <a:ext cx="9143999" cy="974690"/>
          </a:xfrm>
          <a:prstGeom prst="rect">
            <a:avLst/>
          </a:prstGeom>
        </p:spPr>
        <p:txBody>
          <a:bodyPr/>
          <a:lstStyle>
            <a:lvl1pPr algn="ctr" rtl="0" eaLnBrk="1" fontAlgn="base" hangingPunct="1">
              <a:spcBef>
                <a:spcPct val="0"/>
              </a:spcBef>
              <a:spcAft>
                <a:spcPct val="0"/>
              </a:spcAft>
              <a:defRPr sz="3200" cap="small">
                <a:solidFill>
                  <a:schemeClr val="bg1"/>
                </a:solidFill>
                <a:latin typeface="Garamond" pitchFamily="18" charset="0"/>
                <a:ea typeface="Calibri" pitchFamily="34" charset="0"/>
                <a:cs typeface="Calibri" pitchFamily="34" charset="0"/>
              </a:defRPr>
            </a:lvl1pPr>
            <a:lvl2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2pPr>
            <a:lvl3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3pPr>
            <a:lvl4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4pPr>
            <a:lvl5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5pPr>
            <a:lvl6pPr marL="457200" algn="ctr" rtl="0" eaLnBrk="1" fontAlgn="base" hangingPunct="1">
              <a:spcBef>
                <a:spcPct val="0"/>
              </a:spcBef>
              <a:spcAft>
                <a:spcPct val="0"/>
              </a:spcAft>
              <a:defRPr sz="3800" i="1">
                <a:solidFill>
                  <a:schemeClr val="bg1"/>
                </a:solidFill>
                <a:latin typeface="Garamond CE MT Italic" charset="0"/>
              </a:defRPr>
            </a:lvl6pPr>
            <a:lvl7pPr marL="914400" algn="ctr" rtl="0" eaLnBrk="1" fontAlgn="base" hangingPunct="1">
              <a:spcBef>
                <a:spcPct val="0"/>
              </a:spcBef>
              <a:spcAft>
                <a:spcPct val="0"/>
              </a:spcAft>
              <a:defRPr sz="3800" i="1">
                <a:solidFill>
                  <a:schemeClr val="bg1"/>
                </a:solidFill>
                <a:latin typeface="Garamond CE MT Italic" charset="0"/>
              </a:defRPr>
            </a:lvl7pPr>
            <a:lvl8pPr marL="1371600" algn="ctr" rtl="0" eaLnBrk="1" fontAlgn="base" hangingPunct="1">
              <a:spcBef>
                <a:spcPct val="0"/>
              </a:spcBef>
              <a:spcAft>
                <a:spcPct val="0"/>
              </a:spcAft>
              <a:defRPr sz="3800" i="1">
                <a:solidFill>
                  <a:schemeClr val="bg1"/>
                </a:solidFill>
                <a:latin typeface="Garamond CE MT Italic" charset="0"/>
              </a:defRPr>
            </a:lvl8pPr>
            <a:lvl9pPr marL="1828800" algn="ctr" rtl="0" eaLnBrk="1" fontAlgn="base" hangingPunct="1">
              <a:spcBef>
                <a:spcPct val="0"/>
              </a:spcBef>
              <a:spcAft>
                <a:spcPct val="0"/>
              </a:spcAft>
              <a:defRPr sz="3800" i="1">
                <a:solidFill>
                  <a:schemeClr val="bg1"/>
                </a:solidFill>
                <a:latin typeface="Garamond CE MT Italic" charset="0"/>
              </a:defRPr>
            </a:lvl9pPr>
          </a:lstStyle>
          <a:p>
            <a:endParaRPr lang="en-GB" sz="3600" kern="0" dirty="0">
              <a:solidFill>
                <a:schemeClr val="bg1">
                  <a:lumMod val="50000"/>
                </a:schemeClr>
              </a:solidFill>
              <a:effectLst>
                <a:outerShdw blurRad="38100" dist="38100" dir="2700000" algn="tl">
                  <a:srgbClr val="000000">
                    <a:alpha val="43137"/>
                  </a:srgbClr>
                </a:outerShdw>
              </a:effectLst>
              <a:latin typeface="Calibri"/>
              <a:cs typeface="Calibri"/>
            </a:endParaRPr>
          </a:p>
        </p:txBody>
      </p:sp>
      <p:sp>
        <p:nvSpPr>
          <p:cNvPr id="4" name="Rectangle 3"/>
          <p:cNvSpPr/>
          <p:nvPr/>
        </p:nvSpPr>
        <p:spPr>
          <a:xfrm>
            <a:off x="134470" y="1306413"/>
            <a:ext cx="8875058" cy="461665"/>
          </a:xfrm>
          <a:prstGeom prst="rect">
            <a:avLst/>
          </a:prstGeom>
        </p:spPr>
        <p:txBody>
          <a:bodyPr wrap="square">
            <a:spAutoFit/>
          </a:bodyPr>
          <a:lstStyle/>
          <a:p>
            <a:pPr algn="l"/>
            <a:endParaRPr lang="en-GB" dirty="0" smtClean="0"/>
          </a:p>
        </p:txBody>
      </p:sp>
      <p:sp>
        <p:nvSpPr>
          <p:cNvPr id="6" name="Title 5"/>
          <p:cNvSpPr>
            <a:spLocks noGrp="1"/>
          </p:cNvSpPr>
          <p:nvPr>
            <p:ph type="title"/>
          </p:nvPr>
        </p:nvSpPr>
        <p:spPr>
          <a:xfrm>
            <a:off x="1" y="228600"/>
            <a:ext cx="9143999" cy="1143000"/>
          </a:xfrm>
        </p:spPr>
        <p:txBody>
          <a:bodyPr/>
          <a:lstStyle/>
          <a:p>
            <a:r>
              <a:rPr lang="en-GB" sz="3600" dirty="0">
                <a:effectLst/>
              </a:rPr>
              <a:t>Bi-SC 075-003 CT&amp;E Directive </a:t>
            </a:r>
          </a:p>
        </p:txBody>
      </p:sp>
      <p:sp>
        <p:nvSpPr>
          <p:cNvPr id="7" name="Content Placeholder 6"/>
          <p:cNvSpPr>
            <a:spLocks noGrp="1"/>
          </p:cNvSpPr>
          <p:nvPr>
            <p:ph idx="1"/>
          </p:nvPr>
        </p:nvSpPr>
        <p:spPr>
          <a:xfrm>
            <a:off x="228600" y="1196752"/>
            <a:ext cx="8686800" cy="4495800"/>
          </a:xfrm>
        </p:spPr>
        <p:txBody>
          <a:bodyPr/>
          <a:lstStyle/>
          <a:p>
            <a:r>
              <a:rPr lang="en-GB" sz="2400" dirty="0">
                <a:effectLst/>
              </a:rPr>
              <a:t>This directive provided Bi-SC direction pertaining to the NATO military collective training and exercise process. It should be used as a comprehensive guideline on how to </a:t>
            </a:r>
            <a:r>
              <a:rPr lang="en-GB" sz="2400" dirty="0">
                <a:solidFill>
                  <a:srgbClr val="FF0000"/>
                </a:solidFill>
                <a:effectLst/>
              </a:rPr>
              <a:t>plan, execute and assess NATO collective training and military exercises</a:t>
            </a:r>
            <a:r>
              <a:rPr lang="en-GB" sz="2400" dirty="0">
                <a:effectLst/>
              </a:rPr>
              <a:t> to provide ready forces for current and future operations. </a:t>
            </a:r>
            <a:endParaRPr lang="en-GB" sz="2400" dirty="0" smtClean="0">
              <a:effectLst/>
            </a:endParaRPr>
          </a:p>
          <a:p>
            <a:r>
              <a:rPr lang="en-US" sz="2400" dirty="0">
                <a:effectLst/>
              </a:rPr>
              <a:t>This directive is applicable to all NATO collective training and exercises. It can also be adapted for national and multinational exercises as appropriate.</a:t>
            </a:r>
            <a:endParaRPr lang="en-GB" sz="2400" dirty="0" smtClean="0">
              <a:effectLst/>
            </a:endParaRPr>
          </a:p>
          <a:p>
            <a:pPr marL="0" indent="0">
              <a:buNone/>
            </a:pPr>
            <a:endParaRPr lang="en-GB" sz="2400" dirty="0">
              <a:effectLst/>
            </a:endParaRPr>
          </a:p>
        </p:txBody>
      </p:sp>
    </p:spTree>
    <p:extLst>
      <p:ext uri="{BB962C8B-B14F-4D97-AF65-F5344CB8AC3E}">
        <p14:creationId xmlns:p14="http://schemas.microsoft.com/office/powerpoint/2010/main" val="304374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740096"/>
            <a:ext cx="9143999" cy="974690"/>
          </a:xfrm>
          <a:prstGeom prst="rect">
            <a:avLst/>
          </a:prstGeom>
        </p:spPr>
        <p:txBody>
          <a:bodyPr/>
          <a:lstStyle>
            <a:lvl1pPr algn="ctr" rtl="0" eaLnBrk="1" fontAlgn="base" hangingPunct="1">
              <a:spcBef>
                <a:spcPct val="0"/>
              </a:spcBef>
              <a:spcAft>
                <a:spcPct val="0"/>
              </a:spcAft>
              <a:defRPr sz="3200" cap="small">
                <a:solidFill>
                  <a:schemeClr val="bg1"/>
                </a:solidFill>
                <a:latin typeface="Garamond" pitchFamily="18" charset="0"/>
                <a:ea typeface="Calibri" pitchFamily="34" charset="0"/>
                <a:cs typeface="Calibri" pitchFamily="34" charset="0"/>
              </a:defRPr>
            </a:lvl1pPr>
            <a:lvl2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2pPr>
            <a:lvl3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3pPr>
            <a:lvl4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4pPr>
            <a:lvl5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5pPr>
            <a:lvl6pPr marL="457200" algn="ctr" rtl="0" eaLnBrk="1" fontAlgn="base" hangingPunct="1">
              <a:spcBef>
                <a:spcPct val="0"/>
              </a:spcBef>
              <a:spcAft>
                <a:spcPct val="0"/>
              </a:spcAft>
              <a:defRPr sz="3800" i="1">
                <a:solidFill>
                  <a:schemeClr val="bg1"/>
                </a:solidFill>
                <a:latin typeface="Garamond CE MT Italic" charset="0"/>
              </a:defRPr>
            </a:lvl6pPr>
            <a:lvl7pPr marL="914400" algn="ctr" rtl="0" eaLnBrk="1" fontAlgn="base" hangingPunct="1">
              <a:spcBef>
                <a:spcPct val="0"/>
              </a:spcBef>
              <a:spcAft>
                <a:spcPct val="0"/>
              </a:spcAft>
              <a:defRPr sz="3800" i="1">
                <a:solidFill>
                  <a:schemeClr val="bg1"/>
                </a:solidFill>
                <a:latin typeface="Garamond CE MT Italic" charset="0"/>
              </a:defRPr>
            </a:lvl7pPr>
            <a:lvl8pPr marL="1371600" algn="ctr" rtl="0" eaLnBrk="1" fontAlgn="base" hangingPunct="1">
              <a:spcBef>
                <a:spcPct val="0"/>
              </a:spcBef>
              <a:spcAft>
                <a:spcPct val="0"/>
              </a:spcAft>
              <a:defRPr sz="3800" i="1">
                <a:solidFill>
                  <a:schemeClr val="bg1"/>
                </a:solidFill>
                <a:latin typeface="Garamond CE MT Italic" charset="0"/>
              </a:defRPr>
            </a:lvl8pPr>
            <a:lvl9pPr marL="1828800" algn="ctr" rtl="0" eaLnBrk="1" fontAlgn="base" hangingPunct="1">
              <a:spcBef>
                <a:spcPct val="0"/>
              </a:spcBef>
              <a:spcAft>
                <a:spcPct val="0"/>
              </a:spcAft>
              <a:defRPr sz="3800" i="1">
                <a:solidFill>
                  <a:schemeClr val="bg1"/>
                </a:solidFill>
                <a:latin typeface="Garamond CE MT Italic" charset="0"/>
              </a:defRPr>
            </a:lvl9pPr>
          </a:lstStyle>
          <a:p>
            <a:endParaRPr lang="en-GB" sz="3600" kern="0" dirty="0">
              <a:solidFill>
                <a:schemeClr val="bg1">
                  <a:lumMod val="50000"/>
                </a:schemeClr>
              </a:solidFill>
              <a:effectLst>
                <a:outerShdw blurRad="38100" dist="38100" dir="2700000" algn="tl">
                  <a:srgbClr val="000000">
                    <a:alpha val="43137"/>
                  </a:srgbClr>
                </a:outerShdw>
              </a:effectLst>
              <a:latin typeface="Calibri"/>
              <a:cs typeface="Calibri"/>
            </a:endParaRPr>
          </a:p>
        </p:txBody>
      </p:sp>
      <p:sp>
        <p:nvSpPr>
          <p:cNvPr id="4" name="Rectangle 3"/>
          <p:cNvSpPr/>
          <p:nvPr/>
        </p:nvSpPr>
        <p:spPr>
          <a:xfrm>
            <a:off x="134470" y="1306413"/>
            <a:ext cx="8875058" cy="461665"/>
          </a:xfrm>
          <a:prstGeom prst="rect">
            <a:avLst/>
          </a:prstGeom>
        </p:spPr>
        <p:txBody>
          <a:bodyPr wrap="square">
            <a:spAutoFit/>
          </a:bodyPr>
          <a:lstStyle/>
          <a:p>
            <a:pPr algn="l"/>
            <a:endParaRPr lang="en-GB" dirty="0" smtClean="0"/>
          </a:p>
        </p:txBody>
      </p:sp>
      <p:sp>
        <p:nvSpPr>
          <p:cNvPr id="6" name="Title 5"/>
          <p:cNvSpPr>
            <a:spLocks noGrp="1"/>
          </p:cNvSpPr>
          <p:nvPr>
            <p:ph type="title"/>
          </p:nvPr>
        </p:nvSpPr>
        <p:spPr>
          <a:xfrm>
            <a:off x="1" y="228600"/>
            <a:ext cx="9143999" cy="1143000"/>
          </a:xfrm>
        </p:spPr>
        <p:txBody>
          <a:bodyPr/>
          <a:lstStyle/>
          <a:p>
            <a:r>
              <a:rPr lang="en-GB" sz="3600" dirty="0">
                <a:effectLst/>
              </a:rPr>
              <a:t>Bi-SC 075-003 CT&amp;E Directive </a:t>
            </a:r>
          </a:p>
        </p:txBody>
      </p:sp>
      <p:sp>
        <p:nvSpPr>
          <p:cNvPr id="7" name="Content Placeholder 6"/>
          <p:cNvSpPr>
            <a:spLocks noGrp="1"/>
          </p:cNvSpPr>
          <p:nvPr>
            <p:ph idx="1"/>
          </p:nvPr>
        </p:nvSpPr>
        <p:spPr>
          <a:xfrm>
            <a:off x="228599" y="3915556"/>
            <a:ext cx="8686800" cy="2952328"/>
          </a:xfrm>
        </p:spPr>
        <p:txBody>
          <a:bodyPr/>
          <a:lstStyle/>
          <a:p>
            <a:pPr marL="0" indent="0">
              <a:buNone/>
            </a:pPr>
            <a:r>
              <a:rPr lang="en-GB" sz="2000" dirty="0" smtClean="0">
                <a:effectLst/>
              </a:rPr>
              <a:t>Special </a:t>
            </a:r>
            <a:r>
              <a:rPr lang="en-GB" sz="2000" dirty="0">
                <a:effectLst/>
              </a:rPr>
              <a:t>attention to be </a:t>
            </a:r>
            <a:r>
              <a:rPr lang="en-GB" sz="2000" dirty="0" smtClean="0">
                <a:effectLst/>
              </a:rPr>
              <a:t>paid </a:t>
            </a:r>
            <a:r>
              <a:rPr lang="en-GB" sz="2000" dirty="0">
                <a:effectLst/>
              </a:rPr>
              <a:t>to: </a:t>
            </a:r>
            <a:endParaRPr lang="en-GB" sz="1050" dirty="0">
              <a:effectLst/>
            </a:endParaRPr>
          </a:p>
          <a:p>
            <a:pPr lvl="1"/>
            <a:r>
              <a:rPr lang="en-GB" sz="2000" b="1" dirty="0" smtClean="0">
                <a:effectLst/>
              </a:rPr>
              <a:t>Chapter </a:t>
            </a:r>
            <a:r>
              <a:rPr lang="en-GB" sz="2000" b="1" dirty="0">
                <a:effectLst/>
              </a:rPr>
              <a:t>6.</a:t>
            </a:r>
            <a:r>
              <a:rPr lang="en-GB" sz="2000" dirty="0">
                <a:effectLst/>
              </a:rPr>
              <a:t> Stage 4: Analysis and </a:t>
            </a:r>
            <a:r>
              <a:rPr lang="en-GB" sz="2000" dirty="0" smtClean="0">
                <a:effectLst/>
              </a:rPr>
              <a:t>Reporting</a:t>
            </a:r>
            <a:endParaRPr lang="en-GB" sz="1050" dirty="0">
              <a:effectLst/>
            </a:endParaRPr>
          </a:p>
          <a:p>
            <a:pPr lvl="1"/>
            <a:r>
              <a:rPr lang="en-GB" sz="2000" b="1" dirty="0" smtClean="0">
                <a:effectLst/>
              </a:rPr>
              <a:t>Annex </a:t>
            </a:r>
            <a:r>
              <a:rPr lang="en-GB" sz="2000" b="1" dirty="0">
                <a:effectLst/>
              </a:rPr>
              <a:t>S</a:t>
            </a:r>
            <a:r>
              <a:rPr lang="en-GB" sz="2000" dirty="0">
                <a:effectLst/>
              </a:rPr>
              <a:t> Lessons Learned Process and Information Sharing in Collective Training and </a:t>
            </a:r>
            <a:r>
              <a:rPr lang="en-GB" sz="2000" dirty="0" smtClean="0">
                <a:effectLst/>
              </a:rPr>
              <a:t>Exercises</a:t>
            </a:r>
            <a:endParaRPr lang="en-GB" sz="1050" dirty="0">
              <a:effectLst/>
            </a:endParaRPr>
          </a:p>
          <a:p>
            <a:pPr lvl="1"/>
            <a:r>
              <a:rPr lang="en-GB" sz="2000" b="1" dirty="0" smtClean="0">
                <a:effectLst/>
              </a:rPr>
              <a:t>Bi-SC </a:t>
            </a:r>
            <a:r>
              <a:rPr lang="en-GB" sz="2000" b="1" dirty="0">
                <a:effectLst/>
              </a:rPr>
              <a:t>Letter </a:t>
            </a:r>
            <a:r>
              <a:rPr lang="en-GB" sz="2000" dirty="0">
                <a:effectLst/>
              </a:rPr>
              <a:t>on EXERCISE REPORTING AND HANDLING LESSONS IN EXERCISES, May 2016</a:t>
            </a:r>
          </a:p>
          <a:p>
            <a:pPr marL="0" indent="0">
              <a:buNone/>
            </a:pPr>
            <a:endParaRPr lang="en-GB" sz="2400" dirty="0">
              <a:effectLst/>
            </a:endParaRPr>
          </a:p>
        </p:txBody>
      </p:sp>
      <p:sp>
        <p:nvSpPr>
          <p:cNvPr id="8" name="Content Placeholder 1"/>
          <p:cNvSpPr txBox="1">
            <a:spLocks/>
          </p:cNvSpPr>
          <p:nvPr/>
        </p:nvSpPr>
        <p:spPr bwMode="auto">
          <a:xfrm>
            <a:off x="134470" y="1124744"/>
            <a:ext cx="9009530"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0000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marL="0" indent="0">
              <a:buFontTx/>
              <a:buNone/>
            </a:pPr>
            <a:r>
              <a:rPr lang="en-US" sz="2000" kern="0" dirty="0" smtClean="0">
                <a:effectLst/>
              </a:rPr>
              <a:t>It consists of 6 Chapters:</a:t>
            </a:r>
          </a:p>
          <a:p>
            <a:pPr marL="457200" indent="-457200">
              <a:buFont typeface="+mj-lt"/>
              <a:buAutoNum type="arabicPeriod"/>
            </a:pPr>
            <a:r>
              <a:rPr lang="en-US" sz="2000" kern="0" dirty="0" smtClean="0">
                <a:effectLst/>
              </a:rPr>
              <a:t>Introduction</a:t>
            </a:r>
          </a:p>
          <a:p>
            <a:pPr marL="457200" indent="-457200">
              <a:buFont typeface="+mj-lt"/>
              <a:buAutoNum type="arabicPeriod"/>
            </a:pPr>
            <a:r>
              <a:rPr lang="en-US" sz="2000" kern="0" dirty="0" smtClean="0">
                <a:effectLst/>
              </a:rPr>
              <a:t>The NATO Exercise Process</a:t>
            </a:r>
          </a:p>
          <a:p>
            <a:pPr marL="457200" indent="-457200">
              <a:buFont typeface="+mj-lt"/>
              <a:buAutoNum type="arabicPeriod"/>
            </a:pPr>
            <a:r>
              <a:rPr lang="en-US" sz="2000" kern="0" dirty="0">
                <a:effectLst/>
              </a:rPr>
              <a:t>STAGE 1: </a:t>
            </a:r>
            <a:r>
              <a:rPr lang="en-US" sz="2000" kern="0" dirty="0" smtClean="0">
                <a:effectLst/>
              </a:rPr>
              <a:t>Exercise Concept And Specification Development</a:t>
            </a:r>
          </a:p>
          <a:p>
            <a:pPr marL="457200" indent="-457200">
              <a:buFont typeface="+mj-lt"/>
              <a:buAutoNum type="arabicPeriod"/>
            </a:pPr>
            <a:r>
              <a:rPr lang="en-US" sz="2000" kern="0" dirty="0">
                <a:effectLst/>
              </a:rPr>
              <a:t>STAGE 2: </a:t>
            </a:r>
            <a:r>
              <a:rPr lang="en-US" sz="2000" kern="0" dirty="0" smtClean="0">
                <a:effectLst/>
              </a:rPr>
              <a:t>Exercise Planning And Product Development</a:t>
            </a:r>
          </a:p>
          <a:p>
            <a:pPr marL="457200" indent="-457200">
              <a:buFont typeface="+mj-lt"/>
              <a:buAutoNum type="arabicPeriod"/>
            </a:pPr>
            <a:r>
              <a:rPr lang="en-US" sz="2000" kern="0" dirty="0">
                <a:effectLst/>
              </a:rPr>
              <a:t>STAGE 3: </a:t>
            </a:r>
            <a:r>
              <a:rPr lang="en-US" sz="2000" kern="0" dirty="0" smtClean="0">
                <a:effectLst/>
              </a:rPr>
              <a:t>Exercise Operational Conduct</a:t>
            </a:r>
          </a:p>
          <a:p>
            <a:pPr marL="457200" indent="-457200">
              <a:buFont typeface="+mj-lt"/>
              <a:buAutoNum type="arabicPeriod"/>
            </a:pPr>
            <a:r>
              <a:rPr lang="en-US" sz="2000" kern="0" dirty="0">
                <a:effectLst/>
              </a:rPr>
              <a:t>STAGE 4: </a:t>
            </a:r>
            <a:r>
              <a:rPr lang="en-US" sz="2000" kern="0" dirty="0" smtClean="0">
                <a:effectLst/>
              </a:rPr>
              <a:t>Analysis And Reporting</a:t>
            </a:r>
          </a:p>
          <a:p>
            <a:endParaRPr lang="en-US" sz="2400" kern="0" dirty="0" smtClean="0">
              <a:effectLst/>
            </a:endParaRPr>
          </a:p>
        </p:txBody>
      </p:sp>
    </p:spTree>
    <p:extLst>
      <p:ext uri="{BB962C8B-B14F-4D97-AF65-F5344CB8AC3E}">
        <p14:creationId xmlns:p14="http://schemas.microsoft.com/office/powerpoint/2010/main" val="359754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016" y="3187084"/>
            <a:ext cx="2252004" cy="31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9143999" cy="1143000"/>
          </a:xfrm>
        </p:spPr>
        <p:txBody>
          <a:bodyPr/>
          <a:lstStyle/>
          <a:p>
            <a:r>
              <a:rPr lang="en-US" sz="3600" dirty="0" smtClean="0">
                <a:effectLst/>
              </a:rPr>
              <a:t>The NATO LL Handbook</a:t>
            </a:r>
            <a:endParaRPr lang="en-GB" sz="3600" dirty="0">
              <a:effectLst/>
            </a:endParaRPr>
          </a:p>
        </p:txBody>
      </p:sp>
      <p:sp>
        <p:nvSpPr>
          <p:cNvPr id="5" name="Content Placeholder 4"/>
          <p:cNvSpPr>
            <a:spLocks noGrp="1"/>
          </p:cNvSpPr>
          <p:nvPr>
            <p:ph idx="1"/>
          </p:nvPr>
        </p:nvSpPr>
        <p:spPr>
          <a:xfrm>
            <a:off x="251520" y="1196752"/>
            <a:ext cx="8686800" cy="4495800"/>
          </a:xfrm>
        </p:spPr>
        <p:txBody>
          <a:bodyPr/>
          <a:lstStyle/>
          <a:p>
            <a:r>
              <a:rPr lang="en-GB" sz="2400" dirty="0">
                <a:effectLst/>
              </a:rPr>
              <a:t>3</a:t>
            </a:r>
            <a:r>
              <a:rPr lang="en-GB" sz="2400" baseline="30000" dirty="0">
                <a:effectLst/>
              </a:rPr>
              <a:t>rd</a:t>
            </a:r>
            <a:r>
              <a:rPr lang="en-GB" sz="2400" dirty="0">
                <a:effectLst/>
              </a:rPr>
              <a:t> edition, February 2016</a:t>
            </a:r>
          </a:p>
          <a:p>
            <a:endParaRPr lang="en-GB" sz="1050" dirty="0">
              <a:effectLst/>
            </a:endParaRPr>
          </a:p>
          <a:p>
            <a:pPr>
              <a:spcAft>
                <a:spcPts val="600"/>
              </a:spcAft>
            </a:pPr>
            <a:r>
              <a:rPr lang="en-GB" sz="2400" dirty="0">
                <a:effectLst/>
              </a:rPr>
              <a:t>The purpose of this handbook is to guide and assist you in fulfilling your role in supporting your organization and NATO to effectively learn from experience. </a:t>
            </a:r>
          </a:p>
          <a:p>
            <a:pPr marL="541338" indent="-541338">
              <a:spcAft>
                <a:spcPts val="600"/>
              </a:spcAft>
              <a:buFont typeface="Wingdings" panose="05000000000000000000" pitchFamily="2" charset="2"/>
              <a:buChar char="Ø"/>
            </a:pPr>
            <a:r>
              <a:rPr lang="en-GB" sz="2400" dirty="0" smtClean="0">
                <a:effectLst/>
              </a:rPr>
              <a:t>NATO </a:t>
            </a:r>
            <a:r>
              <a:rPr lang="en-GB" sz="2400" dirty="0">
                <a:effectLst/>
              </a:rPr>
              <a:t>LL capability, process, and actors</a:t>
            </a:r>
          </a:p>
          <a:p>
            <a:pPr marL="541338" indent="-541338">
              <a:spcAft>
                <a:spcPts val="600"/>
              </a:spcAft>
              <a:buFont typeface="Wingdings" panose="05000000000000000000" pitchFamily="2" charset="2"/>
              <a:buChar char="Ø"/>
            </a:pPr>
            <a:r>
              <a:rPr lang="en-GB" sz="2400" dirty="0" smtClean="0">
                <a:effectLst/>
              </a:rPr>
              <a:t>Gathering </a:t>
            </a:r>
            <a:r>
              <a:rPr lang="en-GB" sz="2400" dirty="0">
                <a:effectLst/>
              </a:rPr>
              <a:t>Observations</a:t>
            </a:r>
          </a:p>
          <a:p>
            <a:pPr marL="541338" indent="-541338">
              <a:spcAft>
                <a:spcPts val="600"/>
              </a:spcAft>
              <a:buFont typeface="Wingdings" panose="05000000000000000000" pitchFamily="2" charset="2"/>
              <a:buChar char="Ø"/>
            </a:pPr>
            <a:r>
              <a:rPr lang="en-GB" sz="2400" dirty="0" smtClean="0">
                <a:effectLst/>
              </a:rPr>
              <a:t>Analysis </a:t>
            </a:r>
            <a:r>
              <a:rPr lang="en-GB" sz="2400" dirty="0">
                <a:effectLst/>
              </a:rPr>
              <a:t>– Observation to Lessons </a:t>
            </a:r>
            <a:r>
              <a:rPr lang="en-GB" sz="2400" dirty="0" smtClean="0">
                <a:effectLst/>
              </a:rPr>
              <a:t/>
            </a:r>
            <a:br>
              <a:rPr lang="en-GB" sz="2400" dirty="0" smtClean="0">
                <a:effectLst/>
              </a:rPr>
            </a:br>
            <a:r>
              <a:rPr lang="en-GB" sz="2400" dirty="0" smtClean="0">
                <a:effectLst/>
              </a:rPr>
              <a:t>Identified</a:t>
            </a:r>
            <a:endParaRPr lang="en-GB" sz="2400" dirty="0">
              <a:effectLst/>
            </a:endParaRPr>
          </a:p>
          <a:p>
            <a:pPr marL="541338" indent="-541338">
              <a:spcAft>
                <a:spcPts val="600"/>
              </a:spcAft>
              <a:buFont typeface="Wingdings" panose="05000000000000000000" pitchFamily="2" charset="2"/>
              <a:buChar char="Ø"/>
            </a:pPr>
            <a:r>
              <a:rPr lang="en-GB" sz="2400" dirty="0" smtClean="0">
                <a:effectLst/>
              </a:rPr>
              <a:t>Staffing </a:t>
            </a:r>
            <a:r>
              <a:rPr lang="en-GB" sz="2400" dirty="0">
                <a:effectLst/>
              </a:rPr>
              <a:t>LI to LL</a:t>
            </a:r>
          </a:p>
          <a:p>
            <a:pPr marL="541338" indent="-541338">
              <a:spcAft>
                <a:spcPts val="600"/>
              </a:spcAft>
              <a:buFont typeface="Wingdings" panose="05000000000000000000" pitchFamily="2" charset="2"/>
              <a:buChar char="Ø"/>
            </a:pPr>
            <a:r>
              <a:rPr lang="en-GB" sz="2400" dirty="0" smtClean="0">
                <a:effectLst/>
              </a:rPr>
              <a:t>LL </a:t>
            </a:r>
            <a:r>
              <a:rPr lang="en-GB" sz="2400" dirty="0">
                <a:effectLst/>
              </a:rPr>
              <a:t>Information </a:t>
            </a:r>
            <a:r>
              <a:rPr lang="en-GB" sz="2400" dirty="0" smtClean="0">
                <a:effectLst/>
              </a:rPr>
              <a:t>Sharing</a:t>
            </a:r>
            <a:endParaRPr lang="en-GB" sz="2400" dirty="0">
              <a:effectLst/>
            </a:endParaRPr>
          </a:p>
        </p:txBody>
      </p:sp>
    </p:spTree>
    <p:extLst>
      <p:ext uri="{BB962C8B-B14F-4D97-AF65-F5344CB8AC3E}">
        <p14:creationId xmlns:p14="http://schemas.microsoft.com/office/powerpoint/2010/main" val="158327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19" y="3488923"/>
            <a:ext cx="2143001" cy="300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9143999" cy="1143000"/>
          </a:xfrm>
        </p:spPr>
        <p:txBody>
          <a:bodyPr/>
          <a:lstStyle/>
          <a:p>
            <a:r>
              <a:rPr lang="en-US" sz="3600" dirty="0" smtClean="0">
                <a:effectLst/>
              </a:rPr>
              <a:t>Joint Analysis Handbook</a:t>
            </a:r>
            <a:endParaRPr lang="en-GB" sz="3600" dirty="0">
              <a:effectLst/>
            </a:endParaRPr>
          </a:p>
        </p:txBody>
      </p:sp>
      <p:sp>
        <p:nvSpPr>
          <p:cNvPr id="4" name="Content Placeholder 3"/>
          <p:cNvSpPr>
            <a:spLocks noGrp="1"/>
          </p:cNvSpPr>
          <p:nvPr>
            <p:ph idx="1"/>
          </p:nvPr>
        </p:nvSpPr>
        <p:spPr>
          <a:xfrm>
            <a:off x="228600" y="1052736"/>
            <a:ext cx="8686800" cy="4495800"/>
          </a:xfrm>
        </p:spPr>
        <p:txBody>
          <a:bodyPr/>
          <a:lstStyle/>
          <a:p>
            <a:r>
              <a:rPr lang="en-GB" sz="2400" dirty="0">
                <a:effectLst/>
              </a:rPr>
              <a:t>4</a:t>
            </a:r>
            <a:r>
              <a:rPr lang="en-GB" sz="2400" baseline="30000" dirty="0">
                <a:effectLst/>
              </a:rPr>
              <a:t>th</a:t>
            </a:r>
            <a:r>
              <a:rPr lang="en-GB" sz="2400" dirty="0">
                <a:effectLst/>
              </a:rPr>
              <a:t> edition, February 2016</a:t>
            </a:r>
          </a:p>
          <a:p>
            <a:endParaRPr lang="en-GB" sz="1050" dirty="0">
              <a:effectLst/>
            </a:endParaRPr>
          </a:p>
          <a:p>
            <a:pPr>
              <a:spcAft>
                <a:spcPts val="600"/>
              </a:spcAft>
            </a:pPr>
            <a:r>
              <a:rPr lang="en-GB" sz="2400" dirty="0">
                <a:effectLst/>
              </a:rPr>
              <a:t>This handbook provides guidance on how to conduct analysis in support of Lessons Learned (LL) processes. It is primarily designed to assist Lessons Learned Analysis Staff Officers with all aspects of conducting analysis, both in the office and when </a:t>
            </a:r>
            <a:r>
              <a:rPr lang="en-GB" sz="2400" dirty="0" smtClean="0">
                <a:effectLst/>
              </a:rPr>
              <a:t/>
            </a:r>
            <a:br>
              <a:rPr lang="en-GB" sz="2400" dirty="0" smtClean="0">
                <a:effectLst/>
              </a:rPr>
            </a:br>
            <a:r>
              <a:rPr lang="en-GB" sz="2400" dirty="0" smtClean="0">
                <a:effectLst/>
              </a:rPr>
              <a:t>deployed </a:t>
            </a:r>
            <a:r>
              <a:rPr lang="en-GB" sz="2400" dirty="0">
                <a:effectLst/>
              </a:rPr>
              <a:t>to operations, training events, </a:t>
            </a:r>
            <a:r>
              <a:rPr lang="en-GB" sz="2400" dirty="0" smtClean="0">
                <a:effectLst/>
              </a:rPr>
              <a:t/>
            </a:r>
            <a:br>
              <a:rPr lang="en-GB" sz="2400" dirty="0" smtClean="0">
                <a:effectLst/>
              </a:rPr>
            </a:br>
            <a:r>
              <a:rPr lang="en-GB" sz="2400" dirty="0" smtClean="0">
                <a:effectLst/>
              </a:rPr>
              <a:t>exercises </a:t>
            </a:r>
            <a:r>
              <a:rPr lang="en-GB" sz="2400" dirty="0">
                <a:effectLst/>
              </a:rPr>
              <a:t>or experiments. </a:t>
            </a:r>
          </a:p>
          <a:p>
            <a:pPr marL="541338" indent="-541338">
              <a:spcAft>
                <a:spcPts val="600"/>
              </a:spcAft>
              <a:buFont typeface="Wingdings" panose="05000000000000000000" pitchFamily="2" charset="2"/>
              <a:buChar char="Ø"/>
            </a:pPr>
            <a:r>
              <a:rPr lang="en-GB" sz="2400" dirty="0" smtClean="0">
                <a:effectLst/>
              </a:rPr>
              <a:t>Introduction </a:t>
            </a:r>
            <a:r>
              <a:rPr lang="en-GB" sz="2400" dirty="0">
                <a:effectLst/>
              </a:rPr>
              <a:t>to Joint Analysis</a:t>
            </a:r>
          </a:p>
          <a:p>
            <a:pPr marL="541338" indent="-541338">
              <a:spcAft>
                <a:spcPts val="600"/>
              </a:spcAft>
              <a:buFont typeface="Wingdings" panose="05000000000000000000" pitchFamily="2" charset="2"/>
              <a:buChar char="Ø"/>
            </a:pPr>
            <a:r>
              <a:rPr lang="en-GB" sz="2400" dirty="0" smtClean="0">
                <a:effectLst/>
              </a:rPr>
              <a:t>Tools </a:t>
            </a:r>
            <a:r>
              <a:rPr lang="en-GB" sz="2400" dirty="0">
                <a:effectLst/>
              </a:rPr>
              <a:t>and Techniques for Joint </a:t>
            </a:r>
            <a:r>
              <a:rPr lang="en-GB" sz="2400" dirty="0" smtClean="0">
                <a:effectLst/>
              </a:rPr>
              <a:t>Analysis</a:t>
            </a:r>
            <a:endParaRPr lang="en-GB" sz="2400" dirty="0">
              <a:effectLst/>
            </a:endParaRPr>
          </a:p>
        </p:txBody>
      </p:sp>
    </p:spTree>
    <p:extLst>
      <p:ext uri="{BB962C8B-B14F-4D97-AF65-F5344CB8AC3E}">
        <p14:creationId xmlns:p14="http://schemas.microsoft.com/office/powerpoint/2010/main" val="251917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7E77501-B122-46B1-81BF-6E92A37A9187}" type="slidenum">
              <a:rPr lang="en-GB" smtClean="0"/>
              <a:pPr>
                <a:defRPr/>
              </a:pPr>
              <a:t>16</a:t>
            </a:fld>
            <a:endParaRPr lang="en-GB" dirty="0"/>
          </a:p>
        </p:txBody>
      </p:sp>
      <p:sp>
        <p:nvSpPr>
          <p:cNvPr id="3" name="Rectangle 2"/>
          <p:cNvSpPr txBox="1">
            <a:spLocks noChangeArrowheads="1"/>
          </p:cNvSpPr>
          <p:nvPr/>
        </p:nvSpPr>
        <p:spPr bwMode="auto">
          <a:xfrm>
            <a:off x="899592" y="188640"/>
            <a:ext cx="7344816" cy="707886"/>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kern="0" noProof="0" dirty="0" smtClean="0">
                <a:solidFill>
                  <a:srgbClr val="000000"/>
                </a:solidFill>
                <a:latin typeface="+mj-lt"/>
                <a:ea typeface="+mj-ea"/>
                <a:cs typeface="+mj-cs"/>
              </a:rPr>
              <a:t>QUESTIONS</a:t>
            </a:r>
            <a:endParaRPr kumimoji="0" lang="en-GB" sz="4000" b="1" u="none" strike="noStrike" kern="0" cap="none" spc="0" normalizeH="0" baseline="0" noProof="0" dirty="0">
              <a:ln>
                <a:noFill/>
              </a:ln>
              <a:solidFill>
                <a:srgbClr val="000000"/>
              </a:solidFill>
              <a:uLnTx/>
              <a:uFillTx/>
              <a:latin typeface="+mj-lt"/>
              <a:ea typeface="+mj-ea"/>
              <a:cs typeface="+mj-cs"/>
            </a:endParaRPr>
          </a:p>
        </p:txBody>
      </p:sp>
    </p:spTree>
    <p:extLst>
      <p:ext uri="{BB962C8B-B14F-4D97-AF65-F5344CB8AC3E}">
        <p14:creationId xmlns:p14="http://schemas.microsoft.com/office/powerpoint/2010/main" val="198542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0" y="-27384"/>
            <a:ext cx="914399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200" cap="all" dirty="0">
                <a:effectLst/>
              </a:rPr>
              <a:t>What </a:t>
            </a:r>
            <a:r>
              <a:rPr lang="en-GB" sz="3200" cap="all" dirty="0" smtClean="0">
                <a:effectLst/>
              </a:rPr>
              <a:t>are </a:t>
            </a:r>
            <a:r>
              <a:rPr lang="en-GB" sz="3200" cap="all" dirty="0">
                <a:effectLst/>
              </a:rPr>
              <a:t>Lessons Learned?</a:t>
            </a:r>
          </a:p>
        </p:txBody>
      </p:sp>
      <p:sp>
        <p:nvSpPr>
          <p:cNvPr id="5" name="Freeform 4"/>
          <p:cNvSpPr/>
          <p:nvPr/>
        </p:nvSpPr>
        <p:spPr>
          <a:xfrm>
            <a:off x="754852"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History</a:t>
            </a:r>
          </a:p>
        </p:txBody>
      </p:sp>
      <p:sp>
        <p:nvSpPr>
          <p:cNvPr id="6" name="Freeform 5"/>
          <p:cNvSpPr/>
          <p:nvPr/>
        </p:nvSpPr>
        <p:spPr>
          <a:xfrm>
            <a:off x="3378643"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dirty="0"/>
              <a:t>Knowledge Management</a:t>
            </a:r>
          </a:p>
        </p:txBody>
      </p:sp>
      <p:sp>
        <p:nvSpPr>
          <p:cNvPr id="7" name="Freeform 6"/>
          <p:cNvSpPr/>
          <p:nvPr/>
        </p:nvSpPr>
        <p:spPr>
          <a:xfrm>
            <a:off x="6002435"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Training Aid</a:t>
            </a:r>
          </a:p>
        </p:txBody>
      </p:sp>
      <p:sp>
        <p:nvSpPr>
          <p:cNvPr id="8" name="Freeform 7"/>
          <p:cNvSpPr/>
          <p:nvPr/>
        </p:nvSpPr>
        <p:spPr>
          <a:xfrm>
            <a:off x="754852" y="299685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dirty="0" smtClean="0"/>
              <a:t>Change Management</a:t>
            </a:r>
            <a:endParaRPr lang="en-GB" dirty="0"/>
          </a:p>
        </p:txBody>
      </p:sp>
      <p:sp>
        <p:nvSpPr>
          <p:cNvPr id="9" name="Freeform 8"/>
          <p:cNvSpPr/>
          <p:nvPr/>
        </p:nvSpPr>
        <p:spPr>
          <a:xfrm>
            <a:off x="3378643" y="299685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Planning Tool</a:t>
            </a:r>
          </a:p>
        </p:txBody>
      </p:sp>
      <p:sp>
        <p:nvSpPr>
          <p:cNvPr id="10" name="Freeform 9"/>
          <p:cNvSpPr/>
          <p:nvPr/>
        </p:nvSpPr>
        <p:spPr>
          <a:xfrm>
            <a:off x="6002435" y="299685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olidFill>
            <a:srgbClr val="FF0000"/>
          </a:solidFill>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Waste of Time?</a:t>
            </a:r>
          </a:p>
        </p:txBody>
      </p:sp>
      <p:sp>
        <p:nvSpPr>
          <p:cNvPr id="11" name="Freeform 10"/>
          <p:cNvSpPr/>
          <p:nvPr/>
        </p:nvSpPr>
        <p:spPr>
          <a:xfrm>
            <a:off x="3378643" y="4666542"/>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After Action </a:t>
            </a:r>
            <a:r>
              <a:rPr lang="en-GB" sz="2800" dirty="0" smtClean="0"/>
              <a:t>Activity</a:t>
            </a:r>
            <a:endParaRPr lang="en-GB" sz="2800" dirty="0"/>
          </a:p>
        </p:txBody>
      </p:sp>
      <p:sp>
        <p:nvSpPr>
          <p:cNvPr id="13" name="Freeform 12"/>
          <p:cNvSpPr/>
          <p:nvPr/>
        </p:nvSpPr>
        <p:spPr>
          <a:xfrm>
            <a:off x="6011598" y="466652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Best Practice</a:t>
            </a:r>
          </a:p>
        </p:txBody>
      </p:sp>
      <p:sp>
        <p:nvSpPr>
          <p:cNvPr id="14" name="Freeform 13"/>
          <p:cNvSpPr/>
          <p:nvPr/>
        </p:nvSpPr>
        <p:spPr>
          <a:xfrm>
            <a:off x="755576" y="4662138"/>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dirty="0"/>
              <a:t>Project Management Phase</a:t>
            </a:r>
          </a:p>
        </p:txBody>
      </p:sp>
    </p:spTree>
    <p:extLst>
      <p:ext uri="{BB962C8B-B14F-4D97-AF65-F5344CB8AC3E}">
        <p14:creationId xmlns:p14="http://schemas.microsoft.com/office/powerpoint/2010/main" val="419601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378643"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olidFill>
            <a:schemeClr val="accent2">
              <a:lumMod val="60000"/>
              <a:lumOff val="40000"/>
            </a:schemeClr>
          </a:solidFill>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Aft>
                <a:spcPct val="35000"/>
              </a:spcAft>
              <a:defRPr/>
            </a:pPr>
            <a:r>
              <a:rPr lang="en-GB" dirty="0"/>
              <a:t>Knowledge Management</a:t>
            </a:r>
          </a:p>
        </p:txBody>
      </p:sp>
      <p:sp>
        <p:nvSpPr>
          <p:cNvPr id="8" name="Freeform 7"/>
          <p:cNvSpPr/>
          <p:nvPr/>
        </p:nvSpPr>
        <p:spPr>
          <a:xfrm>
            <a:off x="748732" y="300411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olidFill>
            <a:schemeClr val="accent2">
              <a:lumMod val="60000"/>
              <a:lumOff val="40000"/>
            </a:schemeClr>
          </a:solidFill>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Aft>
                <a:spcPct val="35000"/>
              </a:spcAft>
              <a:defRPr/>
            </a:pPr>
            <a:r>
              <a:rPr lang="en-GB" dirty="0"/>
              <a:t>Change Management</a:t>
            </a:r>
          </a:p>
        </p:txBody>
      </p:sp>
      <p:sp>
        <p:nvSpPr>
          <p:cNvPr id="9" name="TextBox 8"/>
          <p:cNvSpPr txBox="1">
            <a:spLocks noChangeArrowheads="1"/>
          </p:cNvSpPr>
          <p:nvPr/>
        </p:nvSpPr>
        <p:spPr bwMode="auto">
          <a:xfrm>
            <a:off x="5983288" y="1298575"/>
            <a:ext cx="2889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solidFill>
                  <a:srgbClr val="000000"/>
                </a:solidFill>
                <a:latin typeface="+mn-lt"/>
              </a:rPr>
              <a:t>Getting the </a:t>
            </a:r>
            <a:r>
              <a:rPr lang="en-US" altLang="en-US" sz="2200" b="1" dirty="0">
                <a:solidFill>
                  <a:srgbClr val="000000"/>
                </a:solidFill>
                <a:latin typeface="+mn-lt"/>
              </a:rPr>
              <a:t>right information </a:t>
            </a:r>
            <a:r>
              <a:rPr lang="en-US" altLang="en-US" sz="2200" dirty="0">
                <a:solidFill>
                  <a:srgbClr val="000000"/>
                </a:solidFill>
                <a:latin typeface="+mn-lt"/>
              </a:rPr>
              <a:t>to the </a:t>
            </a:r>
            <a:r>
              <a:rPr lang="en-US" altLang="en-US" sz="2200" b="1" dirty="0">
                <a:solidFill>
                  <a:srgbClr val="000000"/>
                </a:solidFill>
                <a:latin typeface="+mn-lt"/>
              </a:rPr>
              <a:t>right people </a:t>
            </a:r>
            <a:r>
              <a:rPr lang="en-US" altLang="en-US" sz="2200" dirty="0">
                <a:solidFill>
                  <a:srgbClr val="000000"/>
                </a:solidFill>
                <a:latin typeface="+mn-lt"/>
              </a:rPr>
              <a:t>at the </a:t>
            </a:r>
            <a:r>
              <a:rPr lang="en-US" altLang="en-US" sz="2200" b="1" dirty="0">
                <a:solidFill>
                  <a:srgbClr val="000000"/>
                </a:solidFill>
                <a:latin typeface="+mn-lt"/>
              </a:rPr>
              <a:t>right time</a:t>
            </a:r>
            <a:endParaRPr lang="en-GB" altLang="en-US" sz="2200" b="1" dirty="0">
              <a:solidFill>
                <a:srgbClr val="000000"/>
              </a:solidFill>
              <a:latin typeface="+mn-lt"/>
            </a:endParaRPr>
          </a:p>
        </p:txBody>
      </p:sp>
      <p:sp>
        <p:nvSpPr>
          <p:cNvPr id="10" name="TextBox 9"/>
          <p:cNvSpPr txBox="1">
            <a:spLocks noChangeArrowheads="1"/>
          </p:cNvSpPr>
          <p:nvPr/>
        </p:nvSpPr>
        <p:spPr bwMode="auto">
          <a:xfrm>
            <a:off x="488950" y="4435475"/>
            <a:ext cx="2889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solidFill>
                  <a:srgbClr val="000000"/>
                </a:solidFill>
                <a:latin typeface="+mn-lt"/>
              </a:rPr>
              <a:t>Making </a:t>
            </a:r>
            <a:r>
              <a:rPr lang="en-US" altLang="en-US" sz="2200" b="1" dirty="0">
                <a:solidFill>
                  <a:srgbClr val="000000"/>
                </a:solidFill>
                <a:latin typeface="+mn-lt"/>
              </a:rPr>
              <a:t>sustainable</a:t>
            </a:r>
            <a:r>
              <a:rPr lang="en-US" altLang="en-US" sz="2200" dirty="0">
                <a:solidFill>
                  <a:srgbClr val="000000"/>
                </a:solidFill>
                <a:latin typeface="+mn-lt"/>
              </a:rPr>
              <a:t>, </a:t>
            </a:r>
            <a:r>
              <a:rPr lang="en-US" altLang="en-US" sz="2200" b="1" dirty="0">
                <a:solidFill>
                  <a:srgbClr val="000000"/>
                </a:solidFill>
                <a:latin typeface="+mn-lt"/>
              </a:rPr>
              <a:t>positive</a:t>
            </a:r>
            <a:r>
              <a:rPr lang="en-US" altLang="en-US" sz="2200" dirty="0">
                <a:solidFill>
                  <a:srgbClr val="000000"/>
                </a:solidFill>
                <a:latin typeface="+mn-lt"/>
              </a:rPr>
              <a:t> </a:t>
            </a:r>
            <a:r>
              <a:rPr lang="en-US" altLang="en-US" sz="2200" b="1" dirty="0">
                <a:solidFill>
                  <a:srgbClr val="000000"/>
                </a:solidFill>
                <a:latin typeface="+mn-lt"/>
              </a:rPr>
              <a:t>change</a:t>
            </a:r>
            <a:r>
              <a:rPr lang="en-US" altLang="en-US" sz="2200" dirty="0">
                <a:solidFill>
                  <a:srgbClr val="000000"/>
                </a:solidFill>
                <a:latin typeface="+mn-lt"/>
              </a:rPr>
              <a:t> in an organization</a:t>
            </a:r>
            <a:endParaRPr lang="en-GB" altLang="en-US" sz="2200" b="1" dirty="0">
              <a:solidFill>
                <a:srgbClr val="000000"/>
              </a:solidFill>
              <a:latin typeface="+mn-lt"/>
            </a:endParaRPr>
          </a:p>
        </p:txBody>
      </p:sp>
      <p:sp>
        <p:nvSpPr>
          <p:cNvPr id="2" name="Rectangle 1"/>
          <p:cNvSpPr/>
          <p:nvPr/>
        </p:nvSpPr>
        <p:spPr>
          <a:xfrm>
            <a:off x="3826937" y="4365104"/>
            <a:ext cx="5325005" cy="1708160"/>
          </a:xfrm>
          <a:prstGeom prst="rect">
            <a:avLst/>
          </a:prstGeom>
        </p:spPr>
        <p:txBody>
          <a:bodyPr wrap="square">
            <a:spAutoFit/>
          </a:bodyPr>
          <a:lstStyle/>
          <a:p>
            <a:pPr algn="l"/>
            <a:r>
              <a:rPr lang="en-GB" altLang="en-US" sz="1600" i="1" dirty="0">
                <a:solidFill>
                  <a:srgbClr val="000000"/>
                </a:solidFill>
                <a:ea typeface="Lucida Sans Unicode" pitchFamily="34" charset="0"/>
                <a:cs typeface="Calibri" pitchFamily="34" charset="0"/>
              </a:rPr>
              <a:t>The purpose of a </a:t>
            </a:r>
            <a:r>
              <a:rPr lang="en-GB" altLang="en-US" sz="1600" b="1" i="1" dirty="0">
                <a:solidFill>
                  <a:srgbClr val="000000"/>
                </a:solidFill>
                <a:ea typeface="Lucida Sans Unicode" pitchFamily="34" charset="0"/>
                <a:cs typeface="Calibri" pitchFamily="34" charset="0"/>
              </a:rPr>
              <a:t>Lessons Learned procedure </a:t>
            </a:r>
            <a:r>
              <a:rPr lang="en-GB" altLang="en-US" sz="1600" i="1" dirty="0">
                <a:solidFill>
                  <a:srgbClr val="000000"/>
                </a:solidFill>
                <a:ea typeface="Lucida Sans Unicode" pitchFamily="34" charset="0"/>
                <a:cs typeface="Calibri" pitchFamily="34" charset="0"/>
              </a:rPr>
              <a:t>is to </a:t>
            </a:r>
            <a:r>
              <a:rPr lang="en-GB" altLang="en-US" sz="1600" i="1" dirty="0">
                <a:solidFill>
                  <a:schemeClr val="accent2">
                    <a:lumMod val="75000"/>
                  </a:schemeClr>
                </a:solidFill>
                <a:ea typeface="Lucida Sans Unicode" pitchFamily="34" charset="0"/>
                <a:cs typeface="Calibri" pitchFamily="34" charset="0"/>
              </a:rPr>
              <a:t>learn efficiently</a:t>
            </a:r>
            <a:r>
              <a:rPr lang="en-GB" altLang="en-US" sz="1600" b="1" i="1" dirty="0">
                <a:solidFill>
                  <a:srgbClr val="000000"/>
                </a:solidFill>
                <a:ea typeface="Lucida Sans Unicode" pitchFamily="34" charset="0"/>
                <a:cs typeface="Calibri" pitchFamily="34" charset="0"/>
              </a:rPr>
              <a:t> </a:t>
            </a:r>
            <a:r>
              <a:rPr lang="en-GB" altLang="en-US" sz="1600" i="1" dirty="0">
                <a:solidFill>
                  <a:srgbClr val="000000"/>
                </a:solidFill>
                <a:ea typeface="Lucida Sans Unicode" pitchFamily="34" charset="0"/>
                <a:cs typeface="Calibri" pitchFamily="34" charset="0"/>
              </a:rPr>
              <a:t>from experience and to provide </a:t>
            </a:r>
            <a:r>
              <a:rPr lang="en-GB" altLang="en-US" sz="1600" i="1" dirty="0">
                <a:solidFill>
                  <a:srgbClr val="262699"/>
                </a:solidFill>
                <a:ea typeface="Lucida Sans Unicode" pitchFamily="34" charset="0"/>
                <a:cs typeface="Calibri" pitchFamily="34" charset="0"/>
              </a:rPr>
              <a:t>validated justifications</a:t>
            </a:r>
            <a:r>
              <a:rPr lang="en-GB" altLang="en-US" sz="1600" b="1" i="1" dirty="0">
                <a:solidFill>
                  <a:srgbClr val="000000"/>
                </a:solidFill>
                <a:ea typeface="Lucida Sans Unicode" pitchFamily="34" charset="0"/>
                <a:cs typeface="Calibri" pitchFamily="34" charset="0"/>
              </a:rPr>
              <a:t> </a:t>
            </a:r>
            <a:r>
              <a:rPr lang="en-GB" altLang="en-US" sz="1600" i="1" dirty="0">
                <a:solidFill>
                  <a:srgbClr val="000000"/>
                </a:solidFill>
                <a:ea typeface="Lucida Sans Unicode" pitchFamily="34" charset="0"/>
                <a:cs typeface="Calibri" pitchFamily="34" charset="0"/>
              </a:rPr>
              <a:t>for amending the existing way of doing things, in order </a:t>
            </a:r>
            <a:r>
              <a:rPr lang="en-GB" altLang="en-US" sz="1600" i="1" dirty="0">
                <a:solidFill>
                  <a:srgbClr val="262699"/>
                </a:solidFill>
                <a:ea typeface="Lucida Sans Unicode" pitchFamily="34" charset="0"/>
                <a:cs typeface="Calibri" pitchFamily="34" charset="0"/>
              </a:rPr>
              <a:t>to improve performance</a:t>
            </a:r>
            <a:r>
              <a:rPr lang="en-GB" altLang="en-US" sz="1600" i="1" dirty="0">
                <a:solidFill>
                  <a:srgbClr val="000000"/>
                </a:solidFill>
                <a:ea typeface="Lucida Sans Unicode" pitchFamily="34" charset="0"/>
                <a:cs typeface="Calibri" pitchFamily="34" charset="0"/>
              </a:rPr>
              <a:t>, both during the course of an operation and for </a:t>
            </a:r>
            <a:r>
              <a:rPr lang="en-GB" altLang="en-US" sz="1600" i="1" dirty="0">
                <a:solidFill>
                  <a:srgbClr val="262699"/>
                </a:solidFill>
                <a:ea typeface="Lucida Sans Unicode" pitchFamily="34" charset="0"/>
                <a:cs typeface="Calibri" pitchFamily="34" charset="0"/>
              </a:rPr>
              <a:t>subsequent </a:t>
            </a:r>
            <a:r>
              <a:rPr lang="en-GB" altLang="en-US" sz="1600" i="1" dirty="0" smtClean="0">
                <a:solidFill>
                  <a:srgbClr val="262699"/>
                </a:solidFill>
                <a:ea typeface="Lucida Sans Unicode" pitchFamily="34" charset="0"/>
                <a:cs typeface="Calibri" pitchFamily="34" charset="0"/>
              </a:rPr>
              <a:t>operations.</a:t>
            </a:r>
          </a:p>
          <a:p>
            <a:pPr algn="l"/>
            <a:endParaRPr lang="en-GB" altLang="en-US" sz="1600" i="1" dirty="0" smtClean="0">
              <a:solidFill>
                <a:srgbClr val="262699"/>
              </a:solidFill>
              <a:ea typeface="Lucida Sans Unicode" pitchFamily="34" charset="0"/>
              <a:cs typeface="Calibri" pitchFamily="34" charset="0"/>
            </a:endParaRPr>
          </a:p>
          <a:p>
            <a:pPr algn="l"/>
            <a:r>
              <a:rPr lang="en-GB" altLang="en-US" sz="900" i="1" dirty="0">
                <a:solidFill>
                  <a:srgbClr val="000000"/>
                </a:solidFill>
                <a:latin typeface="Calibri" panose="020F0502020204030204" pitchFamily="34" charset="0"/>
                <a:ea typeface="Lucida Sans Unicode" pitchFamily="34" charset="0"/>
                <a:cs typeface="Calibri" pitchFamily="34" charset="0"/>
              </a:rPr>
              <a:t>*AJP 3(B) Allied Doctrine for Joint Operation</a:t>
            </a:r>
            <a:endParaRPr lang="en-US" sz="900" dirty="0">
              <a:latin typeface="Calibri" panose="020F0502020204030204" pitchFamily="34" charset="0"/>
            </a:endParaRPr>
          </a:p>
        </p:txBody>
      </p:sp>
      <p:sp>
        <p:nvSpPr>
          <p:cNvPr id="12" name="Title 1"/>
          <p:cNvSpPr>
            <a:spLocks noGrp="1"/>
          </p:cNvSpPr>
          <p:nvPr>
            <p:ph type="title"/>
          </p:nvPr>
        </p:nvSpPr>
        <p:spPr>
          <a:xfrm>
            <a:off x="0" y="-27384"/>
            <a:ext cx="914399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cap="all" dirty="0">
                <a:effectLst/>
              </a:rPr>
              <a:t>What </a:t>
            </a:r>
            <a:r>
              <a:rPr lang="en-GB" sz="3600" cap="all" dirty="0" smtClean="0">
                <a:effectLst/>
              </a:rPr>
              <a:t>are </a:t>
            </a:r>
            <a:r>
              <a:rPr lang="en-GB" sz="3600" cap="all" dirty="0">
                <a:effectLst/>
              </a:rPr>
              <a:t>Lessons Learned?</a:t>
            </a:r>
          </a:p>
        </p:txBody>
      </p:sp>
    </p:spTree>
    <p:extLst>
      <p:ext uri="{BB962C8B-B14F-4D97-AF65-F5344CB8AC3E}">
        <p14:creationId xmlns:p14="http://schemas.microsoft.com/office/powerpoint/2010/main" val="133311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rPr>
              <a:t>MAIN DOCUMENTS</a:t>
            </a:r>
            <a:endParaRPr lang="en-GB" sz="3600" dirty="0">
              <a:effectLst/>
            </a:endParaRPr>
          </a:p>
        </p:txBody>
      </p:sp>
      <p:sp>
        <p:nvSpPr>
          <p:cNvPr id="3" name="Content Placeholder 2"/>
          <p:cNvSpPr>
            <a:spLocks noGrp="1"/>
          </p:cNvSpPr>
          <p:nvPr>
            <p:ph idx="1"/>
          </p:nvPr>
        </p:nvSpPr>
        <p:spPr>
          <a:xfrm>
            <a:off x="228600" y="1237456"/>
            <a:ext cx="8686800" cy="4495800"/>
          </a:xfrm>
        </p:spPr>
        <p:txBody>
          <a:bodyPr/>
          <a:lstStyle/>
          <a:p>
            <a:pPr eaLnBrk="1" hangingPunct="1">
              <a:lnSpc>
                <a:spcPct val="90000"/>
              </a:lnSpc>
              <a:spcBef>
                <a:spcPts val="713"/>
              </a:spcBef>
              <a:buClr>
                <a:srgbClr val="000000"/>
              </a:buClr>
            </a:pPr>
            <a:r>
              <a:rPr lang="en-GB" sz="2800" dirty="0">
                <a:effectLst/>
                <a:latin typeface="+mn-lt"/>
              </a:rPr>
              <a:t>NATO LL Policy (September 2011</a:t>
            </a:r>
            <a:r>
              <a:rPr lang="en-GB" sz="2800" dirty="0" smtClean="0">
                <a:effectLst/>
                <a:latin typeface="+mn-lt"/>
              </a:rPr>
              <a:t>)</a:t>
            </a:r>
            <a:endParaRPr lang="en-GB" sz="2800" dirty="0">
              <a:solidFill>
                <a:srgbClr val="FF0000"/>
              </a:solidFill>
              <a:effectLst/>
              <a:latin typeface="+mn-lt"/>
            </a:endParaRPr>
          </a:p>
          <a:p>
            <a:pPr eaLnBrk="1" hangingPunct="1">
              <a:lnSpc>
                <a:spcPct val="90000"/>
              </a:lnSpc>
              <a:spcBef>
                <a:spcPts val="713"/>
              </a:spcBef>
              <a:buClr>
                <a:srgbClr val="000000"/>
              </a:buClr>
            </a:pPr>
            <a:r>
              <a:rPr lang="en-GB" sz="2800" dirty="0">
                <a:solidFill>
                  <a:srgbClr val="000000"/>
                </a:solidFill>
                <a:effectLst/>
                <a:latin typeface="+mn-lt"/>
              </a:rPr>
              <a:t>Bi-SC Directive 080-006 Lesson Learned </a:t>
            </a:r>
            <a:r>
              <a:rPr lang="en-GB" sz="2800" dirty="0" smtClean="0">
                <a:solidFill>
                  <a:srgbClr val="000000"/>
                </a:solidFill>
                <a:effectLst/>
                <a:latin typeface="+mn-lt"/>
              </a:rPr>
              <a:t>(February 2018)</a:t>
            </a:r>
            <a:endParaRPr lang="en-GB" sz="2800" dirty="0">
              <a:solidFill>
                <a:srgbClr val="000000"/>
              </a:solidFill>
              <a:effectLst/>
              <a:latin typeface="+mn-lt"/>
            </a:endParaRPr>
          </a:p>
          <a:p>
            <a:pPr eaLnBrk="1" hangingPunct="1">
              <a:lnSpc>
                <a:spcPct val="90000"/>
              </a:lnSpc>
              <a:spcBef>
                <a:spcPts val="713"/>
              </a:spcBef>
              <a:buClr>
                <a:srgbClr val="000000"/>
              </a:buClr>
            </a:pPr>
            <a:r>
              <a:rPr lang="en-GB" sz="2800" dirty="0">
                <a:effectLst/>
                <a:latin typeface="+mn-lt"/>
              </a:rPr>
              <a:t>ACO Directive 080-001 Lesson Learned (July 2013</a:t>
            </a:r>
            <a:r>
              <a:rPr lang="en-GB" sz="2800" dirty="0" smtClean="0">
                <a:effectLst/>
                <a:latin typeface="+mn-lt"/>
              </a:rPr>
              <a:t>)</a:t>
            </a:r>
            <a:endParaRPr lang="en-GB" sz="2800" dirty="0">
              <a:effectLst/>
              <a:latin typeface="+mn-lt"/>
            </a:endParaRPr>
          </a:p>
          <a:p>
            <a:pPr eaLnBrk="1" hangingPunct="1">
              <a:lnSpc>
                <a:spcPct val="90000"/>
              </a:lnSpc>
              <a:spcBef>
                <a:spcPts val="713"/>
              </a:spcBef>
              <a:buClr>
                <a:srgbClr val="000000"/>
              </a:buClr>
            </a:pPr>
            <a:r>
              <a:rPr lang="en-GB" sz="2800" dirty="0">
                <a:effectLst/>
                <a:latin typeface="+mn-lt"/>
              </a:rPr>
              <a:t>BI-SC Directive 075-003 Collective Training &amp; Exercise  (</a:t>
            </a:r>
            <a:r>
              <a:rPr lang="en-GB" sz="2800" dirty="0" smtClean="0">
                <a:effectLst/>
                <a:latin typeface="+mn-lt"/>
              </a:rPr>
              <a:t>December </a:t>
            </a:r>
            <a:r>
              <a:rPr lang="en-GB" sz="2800" dirty="0">
                <a:effectLst/>
                <a:latin typeface="+mn-lt"/>
              </a:rPr>
              <a:t>2014</a:t>
            </a:r>
            <a:r>
              <a:rPr lang="en-GB" sz="2800" dirty="0" smtClean="0">
                <a:effectLst/>
                <a:latin typeface="+mn-lt"/>
              </a:rPr>
              <a:t>)</a:t>
            </a:r>
            <a:endParaRPr lang="en-GB" sz="2800" dirty="0">
              <a:effectLst/>
              <a:latin typeface="+mn-lt"/>
            </a:endParaRPr>
          </a:p>
          <a:p>
            <a:pPr eaLnBrk="1" hangingPunct="1">
              <a:lnSpc>
                <a:spcPct val="90000"/>
              </a:lnSpc>
              <a:spcBef>
                <a:spcPts val="713"/>
              </a:spcBef>
              <a:buClr>
                <a:srgbClr val="000000"/>
              </a:buClr>
            </a:pPr>
            <a:r>
              <a:rPr lang="en-GB" sz="2800" dirty="0">
                <a:effectLst/>
                <a:latin typeface="+mn-lt"/>
              </a:rPr>
              <a:t>NATO Lessons Learned Handbook 3</a:t>
            </a:r>
            <a:r>
              <a:rPr lang="en-GB" sz="2800" baseline="30000" dirty="0">
                <a:effectLst/>
                <a:latin typeface="+mn-lt"/>
              </a:rPr>
              <a:t>rd</a:t>
            </a:r>
            <a:r>
              <a:rPr lang="en-GB" sz="2800" dirty="0">
                <a:effectLst/>
                <a:latin typeface="+mn-lt"/>
              </a:rPr>
              <a:t> </a:t>
            </a:r>
            <a:r>
              <a:rPr lang="en-GB" sz="2800" dirty="0" smtClean="0">
                <a:effectLst/>
                <a:latin typeface="+mn-lt"/>
              </a:rPr>
              <a:t>Edition (February 2016) </a:t>
            </a:r>
            <a:endParaRPr lang="en-GB" sz="2800" dirty="0">
              <a:effectLst/>
              <a:latin typeface="+mn-lt"/>
            </a:endParaRPr>
          </a:p>
          <a:p>
            <a:pPr eaLnBrk="1" hangingPunct="1">
              <a:lnSpc>
                <a:spcPct val="90000"/>
              </a:lnSpc>
              <a:spcBef>
                <a:spcPts val="713"/>
              </a:spcBef>
              <a:buClr>
                <a:srgbClr val="000000"/>
              </a:buClr>
            </a:pPr>
            <a:r>
              <a:rPr lang="en-GB" sz="2800" dirty="0">
                <a:solidFill>
                  <a:srgbClr val="000000"/>
                </a:solidFill>
                <a:effectLst/>
                <a:latin typeface="+mn-lt"/>
              </a:rPr>
              <a:t>Joint Analysis Handbook 4</a:t>
            </a:r>
            <a:r>
              <a:rPr lang="en-GB" sz="2800" baseline="30000" dirty="0">
                <a:solidFill>
                  <a:srgbClr val="000000"/>
                </a:solidFill>
                <a:effectLst/>
                <a:latin typeface="+mn-lt"/>
              </a:rPr>
              <a:t>th</a:t>
            </a:r>
            <a:r>
              <a:rPr lang="en-GB" sz="2800" dirty="0">
                <a:solidFill>
                  <a:srgbClr val="000000"/>
                </a:solidFill>
                <a:effectLst/>
                <a:latin typeface="+mn-lt"/>
              </a:rPr>
              <a:t> </a:t>
            </a:r>
            <a:r>
              <a:rPr lang="en-GB" sz="2800" dirty="0" smtClean="0">
                <a:solidFill>
                  <a:srgbClr val="000000"/>
                </a:solidFill>
                <a:effectLst/>
                <a:latin typeface="+mn-lt"/>
              </a:rPr>
              <a:t>Edition (February 2016) </a:t>
            </a:r>
          </a:p>
          <a:p>
            <a:pPr marL="0" indent="0">
              <a:buNone/>
            </a:pPr>
            <a:endParaRPr lang="en-GB" sz="2800" dirty="0">
              <a:effectLst/>
              <a:latin typeface="+mn-lt"/>
            </a:endParaRPr>
          </a:p>
        </p:txBody>
      </p:sp>
    </p:spTree>
    <p:extLst>
      <p:ext uri="{BB962C8B-B14F-4D97-AF65-F5344CB8AC3E}">
        <p14:creationId xmlns:p14="http://schemas.microsoft.com/office/powerpoint/2010/main" val="4318149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052736"/>
            <a:ext cx="8686800" cy="4495800"/>
          </a:xfrm>
        </p:spPr>
        <p:txBody>
          <a:bodyPr/>
          <a:lstStyle/>
          <a:p>
            <a:r>
              <a:rPr lang="en-GB" sz="2400" dirty="0">
                <a:effectLst/>
              </a:rPr>
              <a:t>This document is the overarching policy governing Lessons Learned NATO wide and it describes:</a:t>
            </a:r>
          </a:p>
          <a:p>
            <a:endParaRPr lang="en-GB" sz="2400" dirty="0">
              <a:effectLst/>
            </a:endParaRPr>
          </a:p>
          <a:p>
            <a:pPr marL="896938" indent="-457200">
              <a:buFont typeface="+mj-lt"/>
              <a:buAutoNum type="alphaUcPeriod"/>
            </a:pPr>
            <a:r>
              <a:rPr lang="en-GB" sz="2400" dirty="0">
                <a:effectLst/>
              </a:rPr>
              <a:t>The Policy Objectives</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Applicability of the Policy</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Lines of development</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The NATO Lessons Learned process</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Roles and responsibilities for LL in NATO</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Implementation and </a:t>
            </a:r>
            <a:r>
              <a:rPr lang="en-GB" sz="2400" dirty="0" smtClean="0">
                <a:effectLst/>
              </a:rPr>
              <a:t>Resources</a:t>
            </a:r>
            <a:endParaRPr lang="en-GB" sz="2400" dirty="0">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88840"/>
            <a:ext cx="4016276" cy="2068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0" y="269776"/>
            <a:ext cx="9143999" cy="1143000"/>
          </a:xfrm>
        </p:spPr>
        <p:txBody>
          <a:bodyPr/>
          <a:lstStyle/>
          <a:p>
            <a:r>
              <a:rPr lang="en-US" sz="3200" cap="all" dirty="0" smtClean="0">
                <a:effectLst/>
              </a:rPr>
              <a:t>NATO Lessons Learned Policy</a:t>
            </a:r>
            <a:endParaRPr lang="en-GB" sz="3200" cap="all" dirty="0">
              <a:effectLst/>
            </a:endParaRPr>
          </a:p>
        </p:txBody>
      </p:sp>
    </p:spTree>
    <p:extLst>
      <p:ext uri="{BB962C8B-B14F-4D97-AF65-F5344CB8AC3E}">
        <p14:creationId xmlns:p14="http://schemas.microsoft.com/office/powerpoint/2010/main" val="219007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052736"/>
            <a:ext cx="8686800" cy="4495800"/>
          </a:xfrm>
        </p:spPr>
        <p:txBody>
          <a:bodyPr/>
          <a:lstStyle/>
          <a:p>
            <a:pPr marL="0" indent="0" eaLnBrk="1" hangingPunct="1">
              <a:buNone/>
            </a:pPr>
            <a:r>
              <a:rPr lang="en-GB" altLang="en-US" sz="2400" b="1" dirty="0">
                <a:effectLst/>
                <a:cs typeface="Arial" charset="0"/>
              </a:rPr>
              <a:t>THE POLICY </a:t>
            </a:r>
            <a:r>
              <a:rPr lang="en-GB" altLang="en-US" sz="2400" b="1" dirty="0" smtClean="0">
                <a:effectLst/>
                <a:cs typeface="Arial" charset="0"/>
              </a:rPr>
              <a:t>OBJECTIVES ARE:</a:t>
            </a:r>
            <a:endParaRPr lang="en-GB" altLang="en-US" sz="2400" dirty="0">
              <a:effectLst/>
              <a:cs typeface="Arial" charset="0"/>
            </a:endParaRPr>
          </a:p>
          <a:p>
            <a:pPr eaLnBrk="1" hangingPunct="1"/>
            <a:r>
              <a:rPr lang="en-GB" altLang="en-US" sz="2400" dirty="0">
                <a:effectLst/>
                <a:cs typeface="Arial" charset="0"/>
              </a:rPr>
              <a:t>T</a:t>
            </a:r>
            <a:r>
              <a:rPr lang="en-GB" altLang="en-US" sz="2400" dirty="0" smtClean="0">
                <a:effectLst/>
                <a:cs typeface="Arial" charset="0"/>
              </a:rPr>
              <a:t>o </a:t>
            </a:r>
            <a:r>
              <a:rPr lang="en-GB" altLang="en-US" sz="2400" dirty="0">
                <a:effectLst/>
                <a:cs typeface="Arial" charset="0"/>
              </a:rPr>
              <a:t>improve the effectiveness of political-military consultation and decision making, </a:t>
            </a:r>
            <a:r>
              <a:rPr lang="en-GB" altLang="en-US" sz="2400" b="1" dirty="0">
                <a:effectLst/>
                <a:cs typeface="Arial" charset="0"/>
              </a:rPr>
              <a:t>to facilitate the development of concepts and doctrine Alliance-wide</a:t>
            </a:r>
            <a:r>
              <a:rPr lang="en-GB" altLang="en-US" sz="2400" dirty="0">
                <a:effectLst/>
                <a:cs typeface="Arial" charset="0"/>
              </a:rPr>
              <a:t>, and contribute to the planning and conduct of current and future operations, </a:t>
            </a:r>
            <a:r>
              <a:rPr lang="en-GB" altLang="en-US" sz="2400" dirty="0">
                <a:solidFill>
                  <a:srgbClr val="FF0000"/>
                </a:solidFill>
                <a:effectLst/>
                <a:cs typeface="Arial" charset="0"/>
              </a:rPr>
              <a:t>along with capturing lessons at tactical level from ongoing operations</a:t>
            </a:r>
            <a:r>
              <a:rPr lang="en-GB" altLang="en-US" sz="2400" dirty="0">
                <a:effectLst/>
                <a:cs typeface="Arial" charset="0"/>
              </a:rPr>
              <a:t>. </a:t>
            </a:r>
          </a:p>
          <a:p>
            <a:pPr eaLnBrk="1" hangingPunct="1"/>
            <a:r>
              <a:rPr lang="en-GB" altLang="en-US" sz="2400" dirty="0">
                <a:solidFill>
                  <a:srgbClr val="FF0000"/>
                </a:solidFill>
                <a:effectLst/>
                <a:cs typeface="Arial" charset="0"/>
              </a:rPr>
              <a:t>T</a:t>
            </a:r>
            <a:r>
              <a:rPr lang="en-GB" altLang="en-US" sz="2400" dirty="0" smtClean="0">
                <a:solidFill>
                  <a:srgbClr val="FF0000"/>
                </a:solidFill>
                <a:effectLst/>
                <a:cs typeface="Arial" charset="0"/>
              </a:rPr>
              <a:t>o </a:t>
            </a:r>
            <a:r>
              <a:rPr lang="en-GB" altLang="en-US" sz="2400" dirty="0">
                <a:solidFill>
                  <a:srgbClr val="FF0000"/>
                </a:solidFill>
                <a:effectLst/>
                <a:cs typeface="Arial" charset="0"/>
              </a:rPr>
              <a:t>enhance security, Education, Training Exercise and Evaluation (ETEE)</a:t>
            </a:r>
            <a:r>
              <a:rPr lang="en-GB" altLang="en-US" sz="2400" dirty="0">
                <a:effectLst/>
                <a:cs typeface="Arial" charset="0"/>
              </a:rPr>
              <a:t> and experimentation, as well as managerial practices, including resource management, and public diplomacy thus supporting the continuing transformation of the Alliance</a:t>
            </a:r>
            <a:r>
              <a:rPr lang="en-GB" altLang="en-US" sz="2400" dirty="0" smtClean="0">
                <a:effectLst/>
                <a:cs typeface="Arial" charset="0"/>
              </a:rPr>
              <a:t>.</a:t>
            </a:r>
            <a:endParaRPr lang="en-GB" sz="2400" dirty="0">
              <a:effectLst/>
            </a:endParaRPr>
          </a:p>
        </p:txBody>
      </p:sp>
      <p:sp>
        <p:nvSpPr>
          <p:cNvPr id="6" name="Title 3"/>
          <p:cNvSpPr>
            <a:spLocks noGrp="1"/>
          </p:cNvSpPr>
          <p:nvPr>
            <p:ph type="title"/>
          </p:nvPr>
        </p:nvSpPr>
        <p:spPr>
          <a:xfrm>
            <a:off x="0" y="269776"/>
            <a:ext cx="9143999" cy="1143000"/>
          </a:xfrm>
        </p:spPr>
        <p:txBody>
          <a:bodyPr/>
          <a:lstStyle/>
          <a:p>
            <a:r>
              <a:rPr lang="en-US" sz="3200" cap="all" dirty="0" smtClean="0">
                <a:effectLst/>
              </a:rPr>
              <a:t>NATO Lessons Learned Policy</a:t>
            </a:r>
            <a:endParaRPr lang="en-GB" sz="3200" cap="all" dirty="0">
              <a:effectLst/>
            </a:endParaRPr>
          </a:p>
        </p:txBody>
      </p:sp>
    </p:spTree>
    <p:extLst>
      <p:ext uri="{BB962C8B-B14F-4D97-AF65-F5344CB8AC3E}">
        <p14:creationId xmlns:p14="http://schemas.microsoft.com/office/powerpoint/2010/main" val="262110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84784"/>
            <a:ext cx="8229600" cy="3231654"/>
          </a:xfrm>
        </p:spPr>
        <p:txBody>
          <a:bodyPr wrap="square">
            <a:spAutoFit/>
          </a:bodyPr>
          <a:lstStyle/>
          <a:p>
            <a:pPr marL="0" indent="0" eaLnBrk="1" hangingPunct="1">
              <a:spcBef>
                <a:spcPct val="0"/>
              </a:spcBef>
              <a:buNone/>
            </a:pPr>
            <a:r>
              <a:rPr lang="en-US" sz="2400" b="1" kern="1200" dirty="0">
                <a:effectLst/>
                <a:latin typeface="+mn-lt"/>
                <a:ea typeface="+mn-ea"/>
                <a:cs typeface="Arial" charset="0"/>
              </a:rPr>
              <a:t>APPLICABILITY:</a:t>
            </a:r>
          </a:p>
          <a:p>
            <a:pPr eaLnBrk="1" hangingPunct="1">
              <a:spcBef>
                <a:spcPct val="0"/>
              </a:spcBef>
            </a:pPr>
            <a:r>
              <a:rPr lang="en-US" sz="2400" kern="1200" dirty="0" smtClean="0">
                <a:effectLst/>
                <a:latin typeface="+mn-lt"/>
                <a:ea typeface="+mn-ea"/>
                <a:cs typeface="Arial" charset="0"/>
              </a:rPr>
              <a:t>All </a:t>
            </a:r>
            <a:r>
              <a:rPr lang="en-US" sz="2400" kern="1200" dirty="0">
                <a:effectLst/>
                <a:latin typeface="+mn-lt"/>
                <a:ea typeface="+mn-ea"/>
                <a:cs typeface="Arial" charset="0"/>
              </a:rPr>
              <a:t>NATO bodies, agencies and staffs</a:t>
            </a:r>
          </a:p>
          <a:p>
            <a:pPr eaLnBrk="1" hangingPunct="1">
              <a:spcBef>
                <a:spcPct val="0"/>
              </a:spcBef>
            </a:pPr>
            <a:r>
              <a:rPr lang="en-US" sz="2400" kern="1200" dirty="0">
                <a:effectLst/>
                <a:latin typeface="+mn-lt"/>
                <a:ea typeface="+mn-ea"/>
                <a:cs typeface="Arial" charset="0"/>
              </a:rPr>
              <a:t>Allies and non-NATO nations contributing to </a:t>
            </a:r>
            <a:r>
              <a:rPr lang="en-US" sz="2400" kern="1200" dirty="0" smtClean="0">
                <a:effectLst/>
                <a:latin typeface="+mn-lt"/>
                <a:ea typeface="+mn-ea"/>
                <a:cs typeface="Arial" charset="0"/>
              </a:rPr>
              <a:t>NATO-led operations </a:t>
            </a:r>
            <a:r>
              <a:rPr lang="en-US" sz="2400" kern="1200" dirty="0">
                <a:effectLst/>
                <a:latin typeface="+mn-lt"/>
                <a:ea typeface="+mn-ea"/>
                <a:cs typeface="Arial" charset="0"/>
              </a:rPr>
              <a:t>and </a:t>
            </a:r>
            <a:r>
              <a:rPr lang="en-US" sz="2400" kern="1200" dirty="0" smtClean="0">
                <a:effectLst/>
                <a:latin typeface="+mn-lt"/>
                <a:ea typeface="+mn-ea"/>
                <a:cs typeface="Arial" charset="0"/>
              </a:rPr>
              <a:t>missions</a:t>
            </a:r>
          </a:p>
          <a:p>
            <a:pPr eaLnBrk="1" hangingPunct="1">
              <a:spcBef>
                <a:spcPct val="0"/>
              </a:spcBef>
            </a:pPr>
            <a:endParaRPr lang="en-US" sz="2400" kern="1200" dirty="0">
              <a:effectLst/>
              <a:cs typeface="Arial" charset="0"/>
            </a:endParaRPr>
          </a:p>
          <a:p>
            <a:pPr marL="0" indent="0">
              <a:buNone/>
            </a:pPr>
            <a:r>
              <a:rPr lang="en-US" sz="2000" b="0" i="1" dirty="0">
                <a:effectLst/>
              </a:rPr>
              <a:t>The exchange of best practice and Lessons Learned with other </a:t>
            </a:r>
            <a:r>
              <a:rPr lang="en-US" sz="2000" b="0" i="1" dirty="0" smtClean="0">
                <a:effectLst/>
              </a:rPr>
              <a:t>international </a:t>
            </a:r>
            <a:r>
              <a:rPr lang="en-US" sz="2000" b="0" i="1" dirty="0" err="1" smtClean="0">
                <a:effectLst/>
              </a:rPr>
              <a:t>organisations</a:t>
            </a:r>
            <a:r>
              <a:rPr lang="en-US" sz="2000" b="0" i="1" dirty="0" smtClean="0">
                <a:effectLst/>
              </a:rPr>
              <a:t> </a:t>
            </a:r>
            <a:r>
              <a:rPr lang="en-US" sz="2000" b="0" i="1" dirty="0">
                <a:effectLst/>
              </a:rPr>
              <a:t>on the respective </a:t>
            </a:r>
            <a:r>
              <a:rPr lang="en-US" sz="2000" b="0" i="1" dirty="0" err="1">
                <a:effectLst/>
              </a:rPr>
              <a:t>organisations'</a:t>
            </a:r>
            <a:r>
              <a:rPr lang="en-US" sz="2000" b="0" i="1" dirty="0">
                <a:effectLst/>
              </a:rPr>
              <a:t> operations, training and </a:t>
            </a:r>
            <a:r>
              <a:rPr lang="en-US" sz="2000" b="0" i="1" dirty="0" smtClean="0">
                <a:effectLst/>
              </a:rPr>
              <a:t>exercises, including </a:t>
            </a:r>
            <a:r>
              <a:rPr lang="en-US" sz="2000" b="0" i="1" dirty="0">
                <a:effectLst/>
              </a:rPr>
              <a:t>on interoperability standards, within NAC-agreed policy guidance </a:t>
            </a:r>
            <a:r>
              <a:rPr lang="en-US" sz="2000" b="0" i="1" dirty="0" smtClean="0">
                <a:effectLst/>
              </a:rPr>
              <a:t>and based </a:t>
            </a:r>
            <a:r>
              <a:rPr lang="en-US" sz="2000" b="0" i="1" dirty="0">
                <a:effectLst/>
              </a:rPr>
              <a:t>on the principle of reciprocity.</a:t>
            </a:r>
            <a:endParaRPr lang="en-US" sz="2000" i="1" kern="1200" dirty="0">
              <a:effectLst/>
              <a:cs typeface="Arial" charset="0"/>
            </a:endParaRPr>
          </a:p>
        </p:txBody>
      </p:sp>
      <p:sp>
        <p:nvSpPr>
          <p:cNvPr id="6" name="Title 3"/>
          <p:cNvSpPr>
            <a:spLocks noGrp="1"/>
          </p:cNvSpPr>
          <p:nvPr>
            <p:ph type="title"/>
          </p:nvPr>
        </p:nvSpPr>
        <p:spPr>
          <a:xfrm>
            <a:off x="0" y="269776"/>
            <a:ext cx="9143999" cy="1143000"/>
          </a:xfrm>
        </p:spPr>
        <p:txBody>
          <a:bodyPr/>
          <a:lstStyle/>
          <a:p>
            <a:r>
              <a:rPr lang="en-US" sz="3200" cap="all" dirty="0" smtClean="0">
                <a:effectLst/>
              </a:rPr>
              <a:t>NATO Lessons Learned Policy</a:t>
            </a:r>
            <a:endParaRPr lang="en-GB" sz="3200" cap="all" dirty="0">
              <a:effectLst/>
            </a:endParaRPr>
          </a:p>
        </p:txBody>
      </p:sp>
    </p:spTree>
    <p:extLst>
      <p:ext uri="{BB962C8B-B14F-4D97-AF65-F5344CB8AC3E}">
        <p14:creationId xmlns:p14="http://schemas.microsoft.com/office/powerpoint/2010/main" val="347892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effectLst/>
              </a:rPr>
              <a:t>Bi-SC Directive 080-006 Lesson Learned</a:t>
            </a:r>
            <a:endParaRPr lang="en-GB" sz="2800" dirty="0">
              <a:effectLst/>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290" y="1628800"/>
            <a:ext cx="3550205" cy="3384376"/>
          </a:xfrm>
          <a:prstGeom prst="rect">
            <a:avLst/>
          </a:prstGeom>
          <a:ln>
            <a:solidFill>
              <a:schemeClr val="accent1"/>
            </a:solidFill>
          </a:ln>
        </p:spPr>
      </p:pic>
      <p:sp>
        <p:nvSpPr>
          <p:cNvPr id="6" name="Content Placeholder 5"/>
          <p:cNvSpPr>
            <a:spLocks noGrp="1"/>
          </p:cNvSpPr>
          <p:nvPr>
            <p:ph idx="1"/>
          </p:nvPr>
        </p:nvSpPr>
        <p:spPr>
          <a:xfrm>
            <a:off x="228600" y="1052736"/>
            <a:ext cx="8686800" cy="4495800"/>
          </a:xfrm>
        </p:spPr>
        <p:txBody>
          <a:bodyPr/>
          <a:lstStyle/>
          <a:p>
            <a:pPr marL="0" indent="0">
              <a:buNone/>
            </a:pPr>
            <a:r>
              <a:rPr lang="en-US" sz="2400" dirty="0">
                <a:effectLst/>
              </a:rPr>
              <a:t>P</a:t>
            </a:r>
            <a:r>
              <a:rPr lang="en-US" sz="2400" dirty="0" smtClean="0">
                <a:effectLst/>
              </a:rPr>
              <a:t>urpose is </a:t>
            </a:r>
            <a:r>
              <a:rPr lang="en-US" sz="2400" dirty="0">
                <a:effectLst/>
              </a:rPr>
              <a:t>to provide directions for </a:t>
            </a:r>
            <a:r>
              <a:rPr lang="en-US" sz="2400" dirty="0" smtClean="0">
                <a:effectLst/>
              </a:rPr>
              <a:t>implementing the </a:t>
            </a:r>
            <a:r>
              <a:rPr lang="en-US" sz="2400" dirty="0">
                <a:effectLst/>
              </a:rPr>
              <a:t>NATO LL Policy. </a:t>
            </a:r>
            <a:endParaRPr lang="en-US" sz="2400" dirty="0" smtClean="0">
              <a:effectLst/>
            </a:endParaRPr>
          </a:p>
          <a:p>
            <a:pPr marL="0" indent="0">
              <a:buNone/>
            </a:pPr>
            <a:endParaRPr lang="en-US" sz="2400" dirty="0" smtClean="0">
              <a:effectLst/>
            </a:endParaRPr>
          </a:p>
          <a:p>
            <a:pPr marL="0" indent="0">
              <a:buNone/>
            </a:pPr>
            <a:r>
              <a:rPr lang="en-US" sz="2400" dirty="0" smtClean="0">
                <a:effectLst/>
              </a:rPr>
              <a:t>Commanders </a:t>
            </a:r>
            <a:r>
              <a:rPr lang="en-US" sz="2400" dirty="0">
                <a:effectLst/>
              </a:rPr>
              <a:t>are directed to</a:t>
            </a:r>
            <a:r>
              <a:rPr lang="en-US" sz="2400" dirty="0" smtClean="0">
                <a:effectLst/>
              </a:rPr>
              <a:t>:</a:t>
            </a:r>
            <a:endParaRPr lang="en-US" sz="2400" dirty="0">
              <a:effectLst/>
            </a:endParaRPr>
          </a:p>
          <a:p>
            <a:pPr marL="0" indent="0">
              <a:buNone/>
            </a:pPr>
            <a:r>
              <a:rPr lang="en-US" sz="2400" dirty="0" smtClean="0">
                <a:effectLst/>
              </a:rPr>
              <a:t>-Develop</a:t>
            </a:r>
            <a:r>
              <a:rPr lang="en-US" sz="2400" dirty="0">
                <a:effectLst/>
              </a:rPr>
              <a:t>, implement, and sustain </a:t>
            </a:r>
            <a:endParaRPr lang="en-US" sz="2400" dirty="0" smtClean="0">
              <a:effectLst/>
            </a:endParaRPr>
          </a:p>
          <a:p>
            <a:pPr marL="0" indent="0">
              <a:buNone/>
            </a:pPr>
            <a:r>
              <a:rPr lang="en-US" sz="2400" dirty="0" smtClean="0">
                <a:effectLst/>
              </a:rPr>
              <a:t>an </a:t>
            </a:r>
            <a:r>
              <a:rPr lang="en-US" sz="2400" dirty="0">
                <a:effectLst/>
              </a:rPr>
              <a:t>effective LL capability in their </a:t>
            </a:r>
            <a:endParaRPr lang="en-US" sz="2400" dirty="0" smtClean="0">
              <a:effectLst/>
            </a:endParaRPr>
          </a:p>
          <a:p>
            <a:pPr marL="0" indent="0">
              <a:buNone/>
            </a:pPr>
            <a:r>
              <a:rPr lang="en-US" sz="2400" dirty="0" smtClean="0">
                <a:effectLst/>
              </a:rPr>
              <a:t>own </a:t>
            </a:r>
            <a:r>
              <a:rPr lang="en-GB" sz="2400" dirty="0" smtClean="0">
                <a:effectLst/>
              </a:rPr>
              <a:t>organisation</a:t>
            </a:r>
            <a:r>
              <a:rPr lang="en-US" sz="2400" dirty="0" smtClean="0">
                <a:effectLst/>
              </a:rPr>
              <a:t>.</a:t>
            </a:r>
            <a:endParaRPr lang="en-US" sz="2400" dirty="0">
              <a:effectLst/>
            </a:endParaRPr>
          </a:p>
          <a:p>
            <a:pPr marL="0" indent="0">
              <a:buNone/>
            </a:pPr>
            <a:r>
              <a:rPr lang="en-US" sz="2400" dirty="0" smtClean="0">
                <a:effectLst/>
              </a:rPr>
              <a:t>-Execute </a:t>
            </a:r>
            <a:r>
              <a:rPr lang="en-US" sz="2400" dirty="0">
                <a:effectLst/>
              </a:rPr>
              <a:t>the NATO LL process and </a:t>
            </a:r>
            <a:endParaRPr lang="en-US" sz="2400" dirty="0" smtClean="0">
              <a:effectLst/>
            </a:endParaRPr>
          </a:p>
          <a:p>
            <a:pPr marL="0" indent="0">
              <a:buNone/>
            </a:pPr>
            <a:r>
              <a:rPr lang="en-US" sz="2400" dirty="0" smtClean="0">
                <a:effectLst/>
              </a:rPr>
              <a:t>use </a:t>
            </a:r>
            <a:r>
              <a:rPr lang="en-US" sz="2400" dirty="0">
                <a:effectLst/>
              </a:rPr>
              <a:t>the NATO LL Portal to </a:t>
            </a:r>
            <a:r>
              <a:rPr lang="en-US" sz="2400" dirty="0" smtClean="0">
                <a:effectLst/>
              </a:rPr>
              <a:t>provide </a:t>
            </a:r>
          </a:p>
          <a:p>
            <a:pPr marL="0" indent="0">
              <a:buNone/>
            </a:pPr>
            <a:r>
              <a:rPr lang="en-US" sz="2400" dirty="0" smtClean="0">
                <a:effectLst/>
              </a:rPr>
              <a:t>transparency </a:t>
            </a:r>
            <a:r>
              <a:rPr lang="en-US" sz="2400" dirty="0">
                <a:effectLst/>
              </a:rPr>
              <a:t>and accountability.</a:t>
            </a:r>
            <a:endParaRPr lang="en-GB" sz="2400" dirty="0">
              <a:effectLst/>
            </a:endParaRPr>
          </a:p>
        </p:txBody>
      </p:sp>
    </p:spTree>
    <p:extLst>
      <p:ext uri="{BB962C8B-B14F-4D97-AF65-F5344CB8AC3E}">
        <p14:creationId xmlns:p14="http://schemas.microsoft.com/office/powerpoint/2010/main" val="31093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effectLst/>
              </a:rPr>
              <a:t>Bi-SC Directive 080-006 Lesson Learned</a:t>
            </a:r>
            <a:endParaRPr lang="en-GB" sz="2800" dirty="0">
              <a:effectLst/>
            </a:endParaRPr>
          </a:p>
        </p:txBody>
      </p:sp>
      <p:sp>
        <p:nvSpPr>
          <p:cNvPr id="6" name="Content Placeholder 5"/>
          <p:cNvSpPr>
            <a:spLocks noGrp="1"/>
          </p:cNvSpPr>
          <p:nvPr>
            <p:ph idx="1"/>
          </p:nvPr>
        </p:nvSpPr>
        <p:spPr>
          <a:xfrm>
            <a:off x="251520" y="1268760"/>
            <a:ext cx="8686800" cy="4495800"/>
          </a:xfrm>
        </p:spPr>
        <p:txBody>
          <a:bodyPr/>
          <a:lstStyle/>
          <a:p>
            <a:pPr marL="0" indent="0">
              <a:buNone/>
            </a:pPr>
            <a:r>
              <a:rPr lang="en-GB" sz="2800" dirty="0" smtClean="0">
                <a:effectLst/>
              </a:rPr>
              <a:t>It </a:t>
            </a:r>
            <a:r>
              <a:rPr lang="en-GB" sz="2800" dirty="0">
                <a:effectLst/>
              </a:rPr>
              <a:t>consist of </a:t>
            </a:r>
            <a:r>
              <a:rPr lang="en-GB" sz="2800" dirty="0" smtClean="0">
                <a:effectLst/>
              </a:rPr>
              <a:t>6 </a:t>
            </a:r>
            <a:r>
              <a:rPr lang="en-GB" sz="2800" dirty="0">
                <a:effectLst/>
              </a:rPr>
              <a:t>chapters: </a:t>
            </a:r>
          </a:p>
          <a:p>
            <a:endParaRPr lang="en-GB" sz="1100" dirty="0">
              <a:effectLst/>
            </a:endParaRPr>
          </a:p>
          <a:p>
            <a:r>
              <a:rPr lang="en-US" sz="1800" dirty="0" smtClean="0">
                <a:effectLst/>
              </a:rPr>
              <a:t>INTRODUCTION</a:t>
            </a:r>
            <a:endParaRPr lang="en-US" sz="1800" b="0" dirty="0">
              <a:effectLst/>
            </a:endParaRPr>
          </a:p>
          <a:p>
            <a:r>
              <a:rPr lang="en-US" sz="1800" dirty="0" smtClean="0">
                <a:effectLst/>
              </a:rPr>
              <a:t>PURPOSE</a:t>
            </a:r>
            <a:endParaRPr lang="en-US" sz="1800" b="0" dirty="0">
              <a:effectLst/>
            </a:endParaRPr>
          </a:p>
          <a:p>
            <a:r>
              <a:rPr lang="en-US" sz="1800" dirty="0">
                <a:effectLst/>
              </a:rPr>
              <a:t>KEY </a:t>
            </a:r>
            <a:r>
              <a:rPr lang="en-US" sz="1800" dirty="0" smtClean="0">
                <a:effectLst/>
              </a:rPr>
              <a:t>DEFINITIONS</a:t>
            </a:r>
            <a:endParaRPr lang="en-US" sz="1800" b="0" dirty="0">
              <a:effectLst/>
            </a:endParaRPr>
          </a:p>
          <a:p>
            <a:r>
              <a:rPr lang="en-US" sz="1800" dirty="0">
                <a:effectLst/>
              </a:rPr>
              <a:t>THE LESSONS LEARNED </a:t>
            </a:r>
            <a:r>
              <a:rPr lang="en-US" sz="1800" dirty="0" smtClean="0">
                <a:effectLst/>
              </a:rPr>
              <a:t>CAPABILITY</a:t>
            </a:r>
            <a:endParaRPr lang="en-US" sz="1800" b="0" dirty="0">
              <a:effectLst/>
            </a:endParaRPr>
          </a:p>
          <a:p>
            <a:r>
              <a:rPr lang="en-US" sz="1800" dirty="0">
                <a:effectLst/>
              </a:rPr>
              <a:t>ROLES &amp; </a:t>
            </a:r>
            <a:r>
              <a:rPr lang="en-US" sz="1800" dirty="0" smtClean="0">
                <a:effectLst/>
              </a:rPr>
              <a:t>RESPONSIBILITIES</a:t>
            </a:r>
            <a:endParaRPr lang="en-US" sz="1800" b="0" dirty="0">
              <a:effectLst/>
            </a:endParaRPr>
          </a:p>
          <a:p>
            <a:r>
              <a:rPr lang="en-US" sz="1800" dirty="0">
                <a:effectLst/>
              </a:rPr>
              <a:t>GUIDANCE FOR OTHER NATO BODIES</a:t>
            </a:r>
            <a:r>
              <a:rPr lang="en-US" sz="1800" dirty="0" smtClean="0">
                <a:effectLst/>
              </a:rPr>
              <a:t>, NATO </a:t>
            </a:r>
            <a:r>
              <a:rPr lang="en-US" sz="1800" dirty="0">
                <a:effectLst/>
              </a:rPr>
              <a:t>COEs, ALLIES, </a:t>
            </a:r>
            <a:endParaRPr lang="en-US" sz="1800" dirty="0" smtClean="0">
              <a:effectLst/>
            </a:endParaRPr>
          </a:p>
          <a:p>
            <a:pPr marL="0" indent="0">
              <a:buNone/>
            </a:pPr>
            <a:r>
              <a:rPr lang="en-US" sz="1800" dirty="0" smtClean="0">
                <a:effectLst/>
              </a:rPr>
              <a:t>      NON-NATO ORGANISATIONS </a:t>
            </a:r>
            <a:r>
              <a:rPr lang="en-US" sz="1800" dirty="0">
                <a:effectLst/>
              </a:rPr>
              <a:t>AND PARTNERS</a:t>
            </a:r>
            <a:endParaRPr lang="en-GB" sz="2800" dirty="0">
              <a:effectLst/>
            </a:endParaRPr>
          </a:p>
        </p:txBody>
      </p:sp>
    </p:spTree>
    <p:extLst>
      <p:ext uri="{BB962C8B-B14F-4D97-AF65-F5344CB8AC3E}">
        <p14:creationId xmlns:p14="http://schemas.microsoft.com/office/powerpoint/2010/main" val="2885068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336699"/>
      </a:dk1>
      <a:lt1>
        <a:srgbClr val="FFFFFF"/>
      </a:lt1>
      <a:dk2>
        <a:srgbClr val="336699"/>
      </a:dk2>
      <a:lt2>
        <a:srgbClr val="C0C0C0"/>
      </a:lt2>
      <a:accent1>
        <a:srgbClr val="3399FF"/>
      </a:accent1>
      <a:accent2>
        <a:srgbClr val="FF3300"/>
      </a:accent2>
      <a:accent3>
        <a:srgbClr val="FFFFFF"/>
      </a:accent3>
      <a:accent4>
        <a:srgbClr val="2A5682"/>
      </a:accent4>
      <a:accent5>
        <a:srgbClr val="ADCAFF"/>
      </a:accent5>
      <a:accent6>
        <a:srgbClr val="E72D00"/>
      </a:accent6>
      <a:hlink>
        <a:srgbClr val="0099CC"/>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336699"/>
        </a:dk2>
        <a:lt2>
          <a:srgbClr val="C0C0C0"/>
        </a:lt2>
        <a:accent1>
          <a:srgbClr val="3399FF"/>
        </a:accent1>
        <a:accent2>
          <a:srgbClr val="FF3300"/>
        </a:accent2>
        <a:accent3>
          <a:srgbClr val="FFFFFF"/>
        </a:accent3>
        <a:accent4>
          <a:srgbClr val="2A5682"/>
        </a:accent4>
        <a:accent5>
          <a:srgbClr val="ADCAFF"/>
        </a:accent5>
        <a:accent6>
          <a:srgbClr val="E72D00"/>
        </a:accent6>
        <a:hlink>
          <a:srgbClr val="0099C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LLP Documents" ma:contentTypeID="0x010100532E94FBBBDDED42A665209CF44596A4003CFF495B5ECFED41BB6B4E0AC82FAE7A" ma:contentTypeVersion="38" ma:contentTypeDescription="NLLP Documents" ma:contentTypeScope="" ma:versionID="fa4124f8569f250fa134c08cc9dd502d">
  <xsd:schema xmlns:xsd="http://www.w3.org/2001/XMLSchema" xmlns:xs="http://www.w3.org/2001/XMLSchema" xmlns:p="http://schemas.microsoft.com/office/2006/metadata/properties" xmlns:ns2="ac8a4f44-aac9-42ac-aeda-086634514db7" xmlns:ns4="31a2f373-ddd2-413d-814d-dc240da1dd6a" xmlns:ns5="57c5b76f-11c9-4d86-a605-8b0a0244e0b7" targetNamespace="http://schemas.microsoft.com/office/2006/metadata/properties" ma:root="true" ma:fieldsID="e8c92670390bd008d8326260aa96392f" ns2:_="" ns4:_="" ns5:_="">
    <xsd:import namespace="ac8a4f44-aac9-42ac-aeda-086634514db7"/>
    <xsd:import namespace="31a2f373-ddd2-413d-814d-dc240da1dd6a"/>
    <xsd:import namespace="57c5b76f-11c9-4d86-a605-8b0a0244e0b7"/>
    <xsd:element name="properties">
      <xsd:complexType>
        <xsd:sequence>
          <xsd:element name="documentManagement">
            <xsd:complexType>
              <xsd:all>
                <xsd:element ref="ns2:Summary"/>
                <xsd:element ref="ns2:NLLP_x0020_Shared_x0020_Document_x0020_type"/>
                <xsd:element ref="ns2:Classification"/>
                <xsd:element ref="ns2:Originator"/>
                <xsd:element ref="ns2:Activity"/>
                <xsd:element ref="ns2:a145acf86a7a4800a925421ca661c457" minOccurs="0"/>
                <xsd:element ref="ns2:TaxCatchAll" minOccurs="0"/>
                <xsd:element ref="ns2:TaxCatchAllLabel" minOccurs="0"/>
                <xsd:element ref="ns2:lf66d2d26af64ab8b2da8328dfb9c615" minOccurs="0"/>
                <xsd:element ref="ns2:k5f695c42fa94029a799a97870d22ac7" minOccurs="0"/>
                <xsd:element ref="ns2:fb644a3641b24ca6a4367da2262d1eb4" minOccurs="0"/>
                <xsd:element ref="ns2:Publishing_x0020_Date"/>
                <xsd:element ref="ns2:KeywordsMainLib" minOccurs="0"/>
                <xsd:element ref="ns2:VisibilityExternal" minOccurs="0"/>
                <xsd:element ref="ns2:Reference" minOccurs="0"/>
                <xsd:element ref="ns4:eFP_Key_Words" minOccurs="0"/>
                <xsd:element ref="ns4:Country_Geographical_Area" minOccurs="0"/>
                <xsd:element ref="ns2:g48397c0974646eab62777b1e8df967a" minOccurs="0"/>
                <xsd:element ref="ns2:f42b914802c849f1877fa4b1ce806bb7"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a4f44-aac9-42ac-aeda-086634514db7" elementFormDefault="qualified">
    <xsd:import namespace="http://schemas.microsoft.com/office/2006/documentManagement/types"/>
    <xsd:import namespace="http://schemas.microsoft.com/office/infopath/2007/PartnerControls"/>
    <xsd:element name="Summary" ma:index="8" ma:displayName="Summary" ma:internalName="Summary">
      <xsd:simpleType>
        <xsd:restriction base="dms:Note"/>
      </xsd:simpleType>
    </xsd:element>
    <xsd:element name="NLLP_x0020_Shared_x0020_Document_x0020_type" ma:index="9" ma:displayName="Shared Document type" ma:list="c910302f-b5e9-4a29-9c5b-489353df2198" ma:internalName="NLLP_x0020_Shared_x0020_Document_x0020_type" ma:readOnly="false" ma:showField="Title" ma:web="ac8a4f44-aac9-42ac-aeda-086634514db7">
      <xsd:simpleType>
        <xsd:restriction base="dms:Lookup"/>
      </xsd:simpleType>
    </xsd:element>
    <xsd:element name="Classification" ma:index="10" ma:displayName="Classification" ma:list="162c4847-cc9d-44eb-8f1f-7310aa4d7dcb" ma:internalName="Classification" ma:readOnly="false" ma:showField="Title" ma:web="ac8a4f44-aac9-42ac-aeda-086634514db7">
      <xsd:simpleType>
        <xsd:restriction base="dms:Lookup"/>
      </xsd:simpleType>
    </xsd:element>
    <xsd:element name="Originator" ma:index="11" ma:displayName="Originator" ma:list="6ffd2bf4-0b3a-4355-b524-8abe5bfa4f05" ma:internalName="Originator" ma:readOnly="false" ma:showField="Title" ma:web="ac8a4f44-aac9-42ac-aeda-086634514db7">
      <xsd:simpleType>
        <xsd:restriction base="dms:Lookup"/>
      </xsd:simpleType>
    </xsd:element>
    <xsd:element name="Activity" ma:index="12" ma:displayName="Activity" ma:list="993b82ef-2d07-41cf-815c-7f75cdfbad0e" ma:internalName="Activity" ma:readOnly="false" ma:showField="Title" ma:web="ac8a4f44-aac9-42ac-aeda-086634514db7">
      <xsd:simpleType>
        <xsd:restriction base="dms:Lookup"/>
      </xsd:simpleType>
    </xsd:element>
    <xsd:element name="a145acf86a7a4800a925421ca661c457" ma:index="13" nillable="true" ma:taxonomy="true" ma:internalName="a145acf86a7a4800a925421ca661c457" ma:taxonomyFieldName="CategorizationLevel" ma:displayName="CategorizationLevel" ma:default="" ma:fieldId="{a145acf8-6a7a-4800-a925-421ca661c457}" ma:sspId="cb1d0526-5046-42c6-9f1e-9e99ed837271" ma:termSetId="4f396e68-be99-41dc-bfe1-93e9d943950c"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e3f5f1e-90a4-4b32-bb71-9464b91a951b}" ma:internalName="TaxCatchAll" ma:showField="CatchAllData" ma:web="ac8a4f44-aac9-42ac-aeda-086634514db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e3f5f1e-90a4-4b32-bb71-9464b91a951b}" ma:internalName="TaxCatchAllLabel" ma:readOnly="true" ma:showField="CatchAllDataLabel" ma:web="ac8a4f44-aac9-42ac-aeda-086634514db7">
      <xsd:complexType>
        <xsd:complexContent>
          <xsd:extension base="dms:MultiChoiceLookup">
            <xsd:sequence>
              <xsd:element name="Value" type="dms:Lookup" maxOccurs="unbounded" minOccurs="0" nillable="true"/>
            </xsd:sequence>
          </xsd:extension>
        </xsd:complexContent>
      </xsd:complexType>
    </xsd:element>
    <xsd:element name="lf66d2d26af64ab8b2da8328dfb9c615" ma:index="17" nillable="true" ma:taxonomy="true" ma:internalName="lf66d2d26af64ab8b2da8328dfb9c615" ma:taxonomyFieldName="RelatedService" ma:displayName="RelatedService" ma:readOnly="false" ma:default="" ma:fieldId="{5f66d2d2-6af6-4ab8-b2da-8328dfb9c615}" ma:sspId="cb1d0526-5046-42c6-9f1e-9e99ed837271" ma:termSetId="84306afb-2e63-4108-b892-d9ad85d48b73" ma:anchorId="00000000-0000-0000-0000-000000000000" ma:open="false" ma:isKeyword="false">
      <xsd:complexType>
        <xsd:sequence>
          <xsd:element ref="pc:Terms" minOccurs="0" maxOccurs="1"/>
        </xsd:sequence>
      </xsd:complexType>
    </xsd:element>
    <xsd:element name="k5f695c42fa94029a799a97870d22ac7" ma:index="19" nillable="true" ma:taxonomy="true" ma:internalName="k5f695c42fa94029a799a97870d22ac7" ma:taxonomyFieldName="DOTMLPF_x002d_I" ma:displayName="DOTMLPF-I" ma:readOnly="false" ma:default="" ma:fieldId="{45f695c4-2fa9-4029-a799-a97870d22ac7}" ma:taxonomyMulti="true" ma:sspId="cb1d0526-5046-42c6-9f1e-9e99ed837271" ma:termSetId="b90f0470-cb6c-404b-8b0c-6c5ee7760932" ma:anchorId="00000000-0000-0000-0000-000000000000" ma:open="false" ma:isKeyword="false">
      <xsd:complexType>
        <xsd:sequence>
          <xsd:element ref="pc:Terms" minOccurs="0" maxOccurs="1"/>
        </xsd:sequence>
      </xsd:complexType>
    </xsd:element>
    <xsd:element name="fb644a3641b24ca6a4367da2262d1eb4" ma:index="21" nillable="true" ma:taxonomy="true" ma:internalName="fb644a3641b24ca6a4367da2262d1eb4" ma:taxonomyFieldName="RelatedFunction" ma:displayName="RelatedFunction" ma:readOnly="false" ma:default="" ma:fieldId="{fb644a36-41b2-4ca6-a436-7da2262d1eb4}" ma:taxonomyMulti="true" ma:sspId="cb1d0526-5046-42c6-9f1e-9e99ed837271" ma:termSetId="3389a0b1-91fb-46e8-a5bc-29a2992e85cd" ma:anchorId="00000000-0000-0000-0000-000000000000" ma:open="false" ma:isKeyword="false">
      <xsd:complexType>
        <xsd:sequence>
          <xsd:element ref="pc:Terms" minOccurs="0" maxOccurs="1"/>
        </xsd:sequence>
      </xsd:complexType>
    </xsd:element>
    <xsd:element name="Publishing_x0020_Date" ma:index="23" ma:displayName="Publishing Date" ma:format="DateTime" ma:internalName="Publishing_x0020_Date" ma:readOnly="false">
      <xsd:simpleType>
        <xsd:restriction base="dms:DateTime"/>
      </xsd:simpleType>
    </xsd:element>
    <xsd:element name="KeywordsMainLib" ma:index="25" nillable="true" ma:displayName="KeywordsMainLib" ma:internalName="KeywordsMainLib">
      <xsd:simpleType>
        <xsd:restriction base="dms:Note">
          <xsd:maxLength value="255"/>
        </xsd:restriction>
      </xsd:simpleType>
    </xsd:element>
    <xsd:element name="VisibilityExternal" ma:index="26" nillable="true" ma:displayName="VisibilityExternal" ma:default="1" ma:internalName="VisibilityExternal">
      <xsd:simpleType>
        <xsd:restriction base="dms:Boolean"/>
      </xsd:simpleType>
    </xsd:element>
    <xsd:element name="Reference" ma:index="27" nillable="true" ma:displayName="Reference" ma:internalName="Reference">
      <xsd:simpleType>
        <xsd:restriction base="dms:Text">
          <xsd:maxLength value="255"/>
        </xsd:restriction>
      </xsd:simpleType>
    </xsd:element>
    <xsd:element name="g48397c0974646eab62777b1e8df967a" ma:index="31" nillable="true" ma:taxonomy="true" ma:internalName="g48397c0974646eab62777b1e8df967a" ma:taxonomyFieldName="DomainDisciplines" ma:displayName="DomainDisciplines" ma:default="" ma:fieldId="{048397c0-9746-46ea-b627-77b1e8df967a}" ma:taxonomyMulti="true" ma:sspId="cb1d0526-5046-42c6-9f1e-9e99ed837271" ma:termSetId="450efbee-7422-4022-9d31-dc59635ecc00" ma:anchorId="00000000-0000-0000-0000-000000000000" ma:open="false" ma:isKeyword="false">
      <xsd:complexType>
        <xsd:sequence>
          <xsd:element ref="pc:Terms" minOccurs="0" maxOccurs="1"/>
        </xsd:sequence>
      </xsd:complexType>
    </xsd:element>
    <xsd:element name="f42b914802c849f1877fa4b1ce806bb7" ma:index="33" nillable="true" ma:taxonomy="true" ma:internalName="f42b914802c849f1877fa4b1ce806bb7" ma:taxonomyFieldName="OtherDisciplines" ma:displayName="OtherDisciplines" ma:default="" ma:fieldId="{f42b9148-02c8-49f1-877f-a4b1ce806bb7}" ma:taxonomyMulti="true" ma:sspId="cb1d0526-5046-42c6-9f1e-9e99ed837271" ma:termSetId="692baf61-cd6b-4dce-9be3-b4470397a34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a2f373-ddd2-413d-814d-dc240da1dd6a" elementFormDefault="qualified">
    <xsd:import namespace="http://schemas.microsoft.com/office/2006/documentManagement/types"/>
    <xsd:import namespace="http://schemas.microsoft.com/office/infopath/2007/PartnerControls"/>
    <xsd:element name="eFP_Key_Words" ma:index="28" nillable="true" ma:displayName="eFP_Key_Words" ma:list="{198a934e-65d6-4162-90ca-e65564b9ed02}" ma:internalName="eFP_Key_Words" ma:showField="Title">
      <xsd:complexType>
        <xsd:complexContent>
          <xsd:extension base="dms:MultiChoiceLookup">
            <xsd:sequence>
              <xsd:element name="Value" type="dms:Lookup" maxOccurs="unbounded" minOccurs="0" nillable="true"/>
            </xsd:sequence>
          </xsd:extension>
        </xsd:complexContent>
      </xsd:complexType>
    </xsd:element>
    <xsd:element name="Country_Geographical_Area" ma:index="29" nillable="true" ma:displayName="Country_Geographical_Area" ma:list="{b375d60c-bb21-4407-b0fe-2562a049e642}" ma:internalName="Country_Geographical_Area"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c5b76f-11c9-4d86-a605-8b0a0244e0b7"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ummary xmlns="ac8a4f44-aac9-42ac-aeda-086634514db7">NATO Reference Documents</Summary>
    <TaxCatchAll xmlns="ac8a4f44-aac9-42ac-aeda-086634514db7"/>
    <eFP_Key_Words xmlns="31a2f373-ddd2-413d-814d-dc240da1dd6a">
      <Value>12</Value>
      <Value>16</Value>
    </eFP_Key_Words>
    <NLLP_x0020_Shared_x0020_Document_x0020_type xmlns="ac8a4f44-aac9-42ac-aeda-086634514db7">13</NLLP_x0020_Shared_x0020_Document_x0020_type>
    <Classification xmlns="ac8a4f44-aac9-42ac-aeda-086634514db7">3</Classification>
    <Country_Geographical_Area xmlns="31a2f373-ddd2-413d-814d-dc240da1dd6a"/>
    <Originator xmlns="ac8a4f44-aac9-42ac-aeda-086634514db7">261</Originator>
    <VisibilityExternal xmlns="ac8a4f44-aac9-42ac-aeda-086634514db7">true</VisibilityExternal>
    <Publishing_x0020_Date xmlns="ac8a4f44-aac9-42ac-aeda-086634514db7">2018-04-09T22:00:00+00:00</Publishing_x0020_Date>
    <Activity xmlns="ac8a4f44-aac9-42ac-aeda-086634514db7">177</Activity>
    <KeywordsMainLib xmlns="ac8a4f44-aac9-42ac-aeda-086634514db7" xsi:nil="true"/>
    <Reference xmlns="ac8a4f44-aac9-42ac-aeda-086634514db7" xsi:nil="true"/>
    <lf66d2d26af64ab8b2da8328dfb9c615 xmlns="ac8a4f44-aac9-42ac-aeda-086634514db7">
      <Terms xmlns="http://schemas.microsoft.com/office/infopath/2007/PartnerControls"/>
    </lf66d2d26af64ab8b2da8328dfb9c615>
    <fb644a3641b24ca6a4367da2262d1eb4 xmlns="ac8a4f44-aac9-42ac-aeda-086634514db7">
      <Terms xmlns="http://schemas.microsoft.com/office/infopath/2007/PartnerControls"/>
    </fb644a3641b24ca6a4367da2262d1eb4>
    <g48397c0974646eab62777b1e8df967a xmlns="ac8a4f44-aac9-42ac-aeda-086634514db7">
      <Terms xmlns="http://schemas.microsoft.com/office/infopath/2007/PartnerControls"/>
    </g48397c0974646eab62777b1e8df967a>
    <f42b914802c849f1877fa4b1ce806bb7 xmlns="ac8a4f44-aac9-42ac-aeda-086634514db7">
      <Terms xmlns="http://schemas.microsoft.com/office/infopath/2007/PartnerControls"/>
    </f42b914802c849f1877fa4b1ce806bb7>
    <a145acf86a7a4800a925421ca661c457 xmlns="ac8a4f44-aac9-42ac-aeda-086634514db7">
      <Terms xmlns="http://schemas.microsoft.com/office/infopath/2007/PartnerControls"/>
    </a145acf86a7a4800a925421ca661c457>
    <k5f695c42fa94029a799a97870d22ac7 xmlns="ac8a4f44-aac9-42ac-aeda-086634514db7">
      <Terms xmlns="http://schemas.microsoft.com/office/infopath/2007/PartnerControls"/>
    </k5f695c42fa94029a799a97870d22ac7>
  </documentManagement>
</p:properties>
</file>

<file path=customXml/itemProps1.xml><?xml version="1.0" encoding="utf-8"?>
<ds:datastoreItem xmlns:ds="http://schemas.openxmlformats.org/officeDocument/2006/customXml" ds:itemID="{6B05DB00-8025-472F-967F-424573E497FB}"/>
</file>

<file path=customXml/itemProps2.xml><?xml version="1.0" encoding="utf-8"?>
<ds:datastoreItem xmlns:ds="http://schemas.openxmlformats.org/officeDocument/2006/customXml" ds:itemID="{396D9D93-FE41-4210-BC0F-B43DA0275488}"/>
</file>

<file path=customXml/itemProps3.xml><?xml version="1.0" encoding="utf-8"?>
<ds:datastoreItem xmlns:ds="http://schemas.openxmlformats.org/officeDocument/2006/customXml" ds:itemID="{CC52A2D3-AF1B-4351-AF59-3AC985A6AADD}"/>
</file>

<file path=docProps/app.xml><?xml version="1.0" encoding="utf-8"?>
<Properties xmlns="http://schemas.openxmlformats.org/officeDocument/2006/extended-properties" xmlns:vt="http://schemas.openxmlformats.org/officeDocument/2006/docPropsVTypes">
  <TotalTime>1990</TotalTime>
  <Words>1049</Words>
  <Application>Microsoft Office PowerPoint</Application>
  <PresentationFormat>On-screen Show (4:3)</PresentationFormat>
  <Paragraphs>148</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What are Lessons Learned?</vt:lpstr>
      <vt:lpstr>What are Lessons Learned?</vt:lpstr>
      <vt:lpstr>MAIN DOCUMENTS</vt:lpstr>
      <vt:lpstr>NATO Lessons Learned Policy</vt:lpstr>
      <vt:lpstr>NATO Lessons Learned Policy</vt:lpstr>
      <vt:lpstr>NATO Lessons Learned Policy</vt:lpstr>
      <vt:lpstr>Bi-SC Directive 080-006 Lesson Learned</vt:lpstr>
      <vt:lpstr>Bi-SC Directive 080-006 Lesson Learned</vt:lpstr>
      <vt:lpstr>ACO Directive 080-001 Lesson Learned</vt:lpstr>
      <vt:lpstr>ACO Directive 080-001 Lesson Learned</vt:lpstr>
      <vt:lpstr>Bi-SC 075-003 CT&amp;E Directive </vt:lpstr>
      <vt:lpstr>Bi-SC 075-003 CT&amp;E Directive </vt:lpstr>
      <vt:lpstr>The NATO LL Handbook</vt:lpstr>
      <vt:lpstr>Joint Analysis Handbook</vt:lpstr>
      <vt:lpstr>PowerPoint Presentation</vt:lpstr>
    </vt:vector>
  </TitlesOfParts>
  <Manager>DOS</Manager>
  <Company>NATO CC-Air HQ Izmir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NATO Reference Documents</dc:title>
  <dc:creator>SMSgt Mustafa BORUZA (CG DOS REG, NCN: 423-1052)</dc:creator>
  <cp:lastModifiedBy>test</cp:lastModifiedBy>
  <cp:revision>2082</cp:revision>
  <cp:lastPrinted>2015-02-10T13:59:07Z</cp:lastPrinted>
  <dcterms:created xsi:type="dcterms:W3CDTF">2006-07-04T08:37:28Z</dcterms:created>
  <dcterms:modified xsi:type="dcterms:W3CDTF">2019-02-15T07:38:26Z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tatus">
    <vt:lpwstr>Draft</vt:lpwstr>
  </property>
  <property fmtid="{D5CDD505-2E9C-101B-9397-08002B2CF9AE}" pid="3" name="ContentTypeId">
    <vt:lpwstr>0x010100532E94FBBBDDED42A665209CF44596A4003CFF495B5ECFED41BB6B4E0AC82FAE7A</vt:lpwstr>
  </property>
  <property fmtid="{D5CDD505-2E9C-101B-9397-08002B2CF9AE}" pid="4" name="Releasability Marking">
    <vt:lpwstr>Nil</vt:lpwstr>
  </property>
  <property fmtid="{D5CDD505-2E9C-101B-9397-08002B2CF9AE}" pid="5" name="Office">
    <vt:lpwstr>DOM</vt:lpwstr>
  </property>
  <property fmtid="{D5CDD505-2E9C-101B-9397-08002B2CF9AE}" pid="6" name="Language">
    <vt:lpwstr>English</vt:lpwstr>
  </property>
  <property fmtid="{D5CDD505-2E9C-101B-9397-08002B2CF9AE}" pid="7" name="Command">
    <vt:lpwstr>LANDCOM</vt:lpwstr>
  </property>
  <property fmtid="{D5CDD505-2E9C-101B-9397-08002B2CF9AE}" pid="8" name="Disposal Recommendation">
    <vt:lpwstr>Archive</vt:lpwstr>
  </property>
  <property fmtid="{D5CDD505-2E9C-101B-9397-08002B2CF9AE}" pid="9" name="Expiry Date">
    <vt:lpwstr>2018-04-25T22:00:00+00:00</vt:lpwstr>
  </property>
  <property fmtid="{D5CDD505-2E9C-101B-9397-08002B2CF9AE}" pid="10" name="Author or Owner">
    <vt:lpwstr>DOM</vt:lpwstr>
  </property>
  <property fmtid="{D5CDD505-2E9C-101B-9397-08002B2CF9AE}" pid="11" name="Publication Date">
    <vt:lpwstr>2013-04-25T22:00:00+00:00</vt:lpwstr>
  </property>
  <property fmtid="{D5CDD505-2E9C-101B-9397-08002B2CF9AE}" pid="12" name="Authority Date">
    <vt:lpwstr>2013-04-25T22:00:00+00:00</vt:lpwstr>
  </property>
  <property fmtid="{D5CDD505-2E9C-101B-9397-08002B2CF9AE}" pid="13" name="Creation Date">
    <vt:lpwstr>2013-04-25T22:00:00+00:00</vt:lpwstr>
  </property>
  <property fmtid="{D5CDD505-2E9C-101B-9397-08002B2CF9AE}" pid="14" name="Security Classification">
    <vt:lpwstr>NATO SECRET</vt:lpwstr>
  </property>
  <property fmtid="{D5CDD505-2E9C-101B-9397-08002B2CF9AE}" pid="15" name="Caveat">
    <vt:lpwstr>Nil</vt:lpwstr>
  </property>
  <property fmtid="{D5CDD505-2E9C-101B-9397-08002B2CF9AE}" pid="16" name="SPPCopyMoveEvent">
    <vt:lpwstr>1</vt:lpwstr>
  </property>
  <property fmtid="{D5CDD505-2E9C-101B-9397-08002B2CF9AE}" pid="17" name="Order">
    <vt:r8>348700</vt:r8>
  </property>
  <property fmtid="{D5CDD505-2E9C-101B-9397-08002B2CF9AE}" pid="18" name="Type of Document">
    <vt:lpwstr>TEMPLATE</vt:lpwstr>
  </property>
  <property fmtid="{D5CDD505-2E9C-101B-9397-08002B2CF9AE}" pid="19" name="CategorizationLevel">
    <vt:lpwstr/>
  </property>
  <property fmtid="{D5CDD505-2E9C-101B-9397-08002B2CF9AE}" pid="20" name="RelatedService">
    <vt:lpwstr/>
  </property>
  <property fmtid="{D5CDD505-2E9C-101B-9397-08002B2CF9AE}" pid="21" name="DOTMLPF-I">
    <vt:lpwstr/>
  </property>
  <property fmtid="{D5CDD505-2E9C-101B-9397-08002B2CF9AE}" pid="22" name="RelatedFunction">
    <vt:lpwstr/>
  </property>
  <property fmtid="{D5CDD505-2E9C-101B-9397-08002B2CF9AE}" pid="23" name="OtherDisciplines">
    <vt:lpwstr/>
  </property>
  <property fmtid="{D5CDD505-2E9C-101B-9397-08002B2CF9AE}" pid="24" name="DomainDisciplines">
    <vt:lpwstr/>
  </property>
  <property fmtid="{D5CDD505-2E9C-101B-9397-08002B2CF9AE}" pid="25" name="Activity">
    <vt:lpwstr>147</vt:lpwstr>
  </property>
  <property fmtid="{D5CDD505-2E9C-101B-9397-08002B2CF9AE}" pid="26" name="Originator">
    <vt:lpwstr>34</vt:lpwstr>
  </property>
  <property fmtid="{D5CDD505-2E9C-101B-9397-08002B2CF9AE}" pid="27" name="j1cf75f24181434095e49ce32cb7a5e5">
    <vt:lpwstr/>
  </property>
  <property fmtid="{D5CDD505-2E9C-101B-9397-08002B2CF9AE}" pid="28" name="eFP_Key_Words">
    <vt:lpwstr>12</vt:lpwstr>
  </property>
  <property fmtid="{D5CDD505-2E9C-101B-9397-08002B2CF9AE}" pid="29" name="cc197c6b58e24ee59cf69bce561fc54d">
    <vt:lpwstr/>
  </property>
  <property fmtid="{D5CDD505-2E9C-101B-9397-08002B2CF9AE}" pid="30" name="d3ba33f56ebd4d749e4be1e132f57699">
    <vt:lpwstr/>
  </property>
  <property fmtid="{D5CDD505-2E9C-101B-9397-08002B2CF9AE}" pid="31" name="mdf8968d8d324be0bc7b0b14d7f899ea">
    <vt:lpwstr/>
  </property>
  <property fmtid="{D5CDD505-2E9C-101B-9397-08002B2CF9AE}" pid="32" name="c46c6a39fd0e4c589f52998bb2450453">
    <vt:lpwstr/>
  </property>
  <property fmtid="{D5CDD505-2E9C-101B-9397-08002B2CF9AE}" pid="33" name="a3fedd7a204e4d869ae33b53d7a196f4">
    <vt:lpwstr/>
  </property>
  <property fmtid="{D5CDD505-2E9C-101B-9397-08002B2CF9AE}" pid="34" name="NLLP Shared Document type">
    <vt:lpwstr>13</vt:lpwstr>
  </property>
  <property fmtid="{D5CDD505-2E9C-101B-9397-08002B2CF9AE}" pid="35" name="Classification">
    <vt:lpwstr>2</vt:lpwstr>
  </property>
  <property fmtid="{D5CDD505-2E9C-101B-9397-08002B2CF9AE}" pid="36" name="Summary">
    <vt:lpwstr>LL Documents</vt:lpwstr>
  </property>
  <property fmtid="{D5CDD505-2E9C-101B-9397-08002B2CF9AE}" pid="37" name="Publishing Date">
    <vt:lpwstr>2018-04-09T23:00:00+00:00</vt:lpwstr>
  </property>
  <property fmtid="{D5CDD505-2E9C-101B-9397-08002B2CF9AE}" pid="38" name="VisibilityExternal">
    <vt:lpwstr>true</vt:lpwstr>
  </property>
</Properties>
</file>