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8" r:id="rId5"/>
  </p:sldMasterIdLst>
  <p:notesMasterIdLst>
    <p:notesMasterId r:id="rId61"/>
  </p:notesMasterIdLst>
  <p:sldIdLst>
    <p:sldId id="404" r:id="rId6"/>
    <p:sldId id="412" r:id="rId7"/>
    <p:sldId id="589" r:id="rId8"/>
    <p:sldId id="414" r:id="rId9"/>
    <p:sldId id="405" r:id="rId10"/>
    <p:sldId id="299" r:id="rId11"/>
    <p:sldId id="385" r:id="rId12"/>
    <p:sldId id="586" r:id="rId13"/>
    <p:sldId id="457" r:id="rId14"/>
    <p:sldId id="458" r:id="rId15"/>
    <p:sldId id="512" r:id="rId16"/>
    <p:sldId id="539" r:id="rId17"/>
    <p:sldId id="543" r:id="rId18"/>
    <p:sldId id="542" r:id="rId19"/>
    <p:sldId id="537" r:id="rId20"/>
    <p:sldId id="541" r:id="rId21"/>
    <p:sldId id="535" r:id="rId22"/>
    <p:sldId id="538" r:id="rId23"/>
    <p:sldId id="536" r:id="rId24"/>
    <p:sldId id="554" r:id="rId25"/>
    <p:sldId id="555" r:id="rId26"/>
    <p:sldId id="553" r:id="rId27"/>
    <p:sldId id="550" r:id="rId28"/>
    <p:sldId id="551" r:id="rId29"/>
    <p:sldId id="570" r:id="rId30"/>
    <p:sldId id="578" r:id="rId31"/>
    <p:sldId id="579" r:id="rId32"/>
    <p:sldId id="580" r:id="rId33"/>
    <p:sldId id="585" r:id="rId34"/>
    <p:sldId id="584" r:id="rId35"/>
    <p:sldId id="461" r:id="rId36"/>
    <p:sldId id="515" r:id="rId37"/>
    <p:sldId id="516" r:id="rId38"/>
    <p:sldId id="517" r:id="rId39"/>
    <p:sldId id="518" r:id="rId40"/>
    <p:sldId id="520" r:id="rId41"/>
    <p:sldId id="519" r:id="rId42"/>
    <p:sldId id="468" r:id="rId43"/>
    <p:sldId id="464" r:id="rId44"/>
    <p:sldId id="463" r:id="rId45"/>
    <p:sldId id="467" r:id="rId46"/>
    <p:sldId id="465" r:id="rId47"/>
    <p:sldId id="581" r:id="rId48"/>
    <p:sldId id="582" r:id="rId49"/>
    <p:sldId id="583" r:id="rId50"/>
    <p:sldId id="460" r:id="rId51"/>
    <p:sldId id="573" r:id="rId52"/>
    <p:sldId id="591" r:id="rId53"/>
    <p:sldId id="574" r:id="rId54"/>
    <p:sldId id="576" r:id="rId55"/>
    <p:sldId id="577" r:id="rId56"/>
    <p:sldId id="462" r:id="rId57"/>
    <p:sldId id="571" r:id="rId58"/>
    <p:sldId id="587" r:id="rId59"/>
    <p:sldId id="588" r:id="rId6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D0D8E8"/>
    <a:srgbClr val="3BA0BB"/>
    <a:srgbClr val="5DD7B6"/>
    <a:srgbClr val="E9EDF4"/>
    <a:srgbClr val="FFFFFF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4" autoAdjust="0"/>
    <p:restoredTop sz="74789" autoAdjust="0"/>
  </p:normalViewPr>
  <p:slideViewPr>
    <p:cSldViewPr>
      <p:cViewPr varScale="1">
        <p:scale>
          <a:sx n="83" d="100"/>
          <a:sy n="83" d="100"/>
        </p:scale>
        <p:origin x="25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ain-jr-fs5\users$\sivaneli\My%20Documents\PMO%20-%20&#1502;&#1505;&#1502;&#1499;&#1497;&#1501;%20&#1505;&#1497;&#1493;&#1503;\&#1493;&#1506;&#1491;&#1493;&#1514;%20&#1492;&#1497;&#1490;&#1493;&#1497;%20&#1502;&#1513;&#1512;&#1491;&#1497;&#1493;&#1514;\2018\&#1506;&#1493;&#1514;&#1511;%20&#1513;&#1500;%20&#1511;&#1496;&#1490;&#1493;&#1512;&#1497;&#1493;&#1514;%202018-%20&#1500;&#1493;&#1506;&#1491;&#1514;%20&#1492;&#1497;&#1490;&#1493;&#1497;%20&#1502;&#1513;&#1512;&#1491;&#1497;&#1514;%202.1.18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-jr-fs5\users$\sivaneli\My%20Documents\PMO%20-%20&#1502;&#1505;&#1502;&#1499;&#1497;&#1501;%20&#1505;&#1497;&#1493;&#1503;\&#1493;&#1506;&#1491;&#1493;&#1514;%20&#1492;&#1497;&#1490;&#1493;&#1497;%20&#1502;&#1513;&#1512;&#1491;&#1497;&#1493;&#1514;\2018\&#1506;&#1493;&#1514;&#1511;%20&#1513;&#1500;%20&#1511;&#1496;&#1490;&#1493;&#1512;&#1497;&#1493;&#1514;%202018-%20&#1500;&#1493;&#1506;&#1491;&#1514;%20&#1492;&#1497;&#1490;&#1493;&#1497;%20&#1502;&#1513;&#1512;&#1491;&#1497;&#1514;%204.1.18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main-jr-fs5\users$\sivaneli\My%20Documents\PMO%20-%20&#1502;&#1505;&#1502;&#1499;&#1497;&#1501;%20&#1505;&#1497;&#1493;&#1503;\&#1493;&#1506;&#1491;&#1493;&#1514;%20&#1492;&#1497;&#1490;&#1493;&#1497;%20&#1502;&#1513;&#1512;&#1491;&#1497;&#1493;&#1514;\2018\&#1491;&#1512;&#1497;&#1513;&#1493;&#1514;%20&#1514;&#1495;&#1494;&#1493;&#1511;&#1492;%20&#1514;&#1506;&#1513;%202018%20&#1490;&#1512;%201-%20&#1502;&#1506;&#1493;&#1491;&#1499;&#1503;%20&#1500;4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he-IL" sz="2000" b="1" i="0" baseline="0">
                <a:effectLst/>
              </a:rPr>
              <a:t>דרישות בחלוקה לפי יחידות המשרד</a:t>
            </a:r>
            <a:endParaRPr lang="he-IL" sz="2000">
              <a:effectLst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1F497D"/>
                </a:solidFill>
              </a:defRPr>
            </a:pPr>
            <a:endParaRPr lang="he-IL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'לפי יחידות המשרד'!$A$48:$A$84</c:f>
              <c:strCache>
                <c:ptCount val="37"/>
                <c:pt idx="0">
                  <c:v>פרקליטות</c:v>
                </c:pt>
                <c:pt idx="1">
                  <c:v>האפוטרופוס הכללי</c:v>
                </c:pt>
                <c:pt idx="2">
                  <c:v>רישום והסדר מקרקעין</c:v>
                </c:pt>
                <c:pt idx="3">
                  <c:v>יחידות מקצועיות</c:v>
                </c:pt>
                <c:pt idx="4">
                  <c:v>ייעוץ וחקיקה</c:v>
                </c:pt>
                <c:pt idx="5">
                  <c:v>רשות התאגידים</c:v>
                </c:pt>
                <c:pt idx="6">
                  <c:v>רשות הפטנטים וסימני מסחר</c:v>
                </c:pt>
                <c:pt idx="7">
                  <c:v>חטיבת ההון האנושי</c:v>
                </c:pt>
                <c:pt idx="8">
                  <c:v>חטיבת רכש, לוגיסטיקה ונכסים</c:v>
                </c:pt>
                <c:pt idx="9">
                  <c:v>סנגוריה</c:v>
                </c:pt>
                <c:pt idx="10">
                  <c:v>הרשות לאיסור הלבנת הון ומימון טרור</c:v>
                </c:pt>
                <c:pt idx="11">
                  <c:v>סיוע משפטי</c:v>
                </c:pt>
                <c:pt idx="12">
                  <c:v>בית דין שרעיים</c:v>
                </c:pt>
                <c:pt idx="13">
                  <c:v>לשכה משפטית</c:v>
                </c:pt>
                <c:pt idx="14">
                  <c:v>וועדת עזבונות</c:v>
                </c:pt>
                <c:pt idx="15">
                  <c:v>אגף השירות</c:v>
                </c:pt>
                <c:pt idx="16">
                  <c:v>בתי דין לעררים/זרים</c:v>
                </c:pt>
                <c:pt idx="17">
                  <c:v>חנינות</c:v>
                </c:pt>
                <c:pt idx="18">
                  <c:v>הרשות להגנה על הפרטיות</c:v>
                </c:pt>
                <c:pt idx="19">
                  <c:v>חשבות</c:v>
                </c:pt>
                <c:pt idx="20">
                  <c:v>נציבות לשיוויון זכויות לאנשים עם מגבלויות</c:v>
                </c:pt>
                <c:pt idx="21">
                  <c:v>קמ"ט משפטים ורישום מקרקעין איו"ש</c:v>
                </c:pt>
                <c:pt idx="22">
                  <c:v>נציבות הביקורת על מערך התביעה</c:v>
                </c:pt>
                <c:pt idx="23">
                  <c:v>שירותי דת </c:v>
                </c:pt>
                <c:pt idx="24">
                  <c:v>מערכת לבתי הדין הדרוזים</c:v>
                </c:pt>
                <c:pt idx="25">
                  <c:v>ביקורת פנים</c:v>
                </c:pt>
                <c:pt idx="26">
                  <c:v>בטחון</c:v>
                </c:pt>
                <c:pt idx="27">
                  <c:v>חופש המידע ממשלתי</c:v>
                </c:pt>
                <c:pt idx="28">
                  <c:v>המתאם למאבק בגזענות</c:v>
                </c:pt>
                <c:pt idx="29">
                  <c:v>סריקה והדמיה</c:v>
                </c:pt>
                <c:pt idx="30">
                  <c:v>עזרה משפטית</c:v>
                </c:pt>
                <c:pt idx="31">
                  <c:v>בתי הדין הדרוזים</c:v>
                </c:pt>
                <c:pt idx="32">
                  <c:v>בתי דין למשמורת</c:v>
                </c:pt>
                <c:pt idx="33">
                  <c:v>שומת מקרקעין</c:v>
                </c:pt>
                <c:pt idx="34">
                  <c:v>יחידות המשרד הראשי</c:v>
                </c:pt>
                <c:pt idx="35">
                  <c:v>לשכת הדובר</c:v>
                </c:pt>
                <c:pt idx="36">
                  <c:v>סחר בבני אדם</c:v>
                </c:pt>
              </c:strCache>
            </c:strRef>
          </c:cat>
          <c:val>
            <c:numRef>
              <c:f>'לפי יחידות המשרד'!$B$48:$B$84</c:f>
              <c:numCache>
                <c:formatCode>General</c:formatCode>
                <c:ptCount val="37"/>
                <c:pt idx="0">
                  <c:v>73</c:v>
                </c:pt>
                <c:pt idx="1">
                  <c:v>35</c:v>
                </c:pt>
                <c:pt idx="2">
                  <c:v>28</c:v>
                </c:pt>
                <c:pt idx="3">
                  <c:v>23</c:v>
                </c:pt>
                <c:pt idx="4">
                  <c:v>19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A-49BC-A884-A3C223467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0516984"/>
        <c:axId val="330517376"/>
      </c:barChart>
      <c:catAx>
        <c:axId val="33051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30517376"/>
        <c:crosses val="autoZero"/>
        <c:auto val="1"/>
        <c:lblAlgn val="ctr"/>
        <c:lblOffset val="100"/>
        <c:noMultiLvlLbl val="0"/>
      </c:catAx>
      <c:valAx>
        <c:axId val="330517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305169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'פילוח תקציב'!$A$68</c:f>
              <c:strCache>
                <c:ptCount val="1"/>
                <c:pt idx="0">
                  <c:v>דרישות שנכנסו בתוכנית העבודה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'פילוח תקציב'!$B$68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A6-4113-9508-67BFCFDB0572}"/>
            </c:ext>
          </c:extLst>
        </c:ser>
        <c:ser>
          <c:idx val="2"/>
          <c:order val="1"/>
          <c:tx>
            <c:strRef>
              <c:f>'פילוח תקציב'!$A$69</c:f>
              <c:strCache>
                <c:ptCount val="1"/>
                <c:pt idx="0">
                  <c:v>דרישות בבחינה- טרם נכנסו לתוכנית העבודה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'פילוח תקציב'!$B$69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A6-4113-9508-67BFCFDB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0518160"/>
        <c:axId val="330518552"/>
      </c:barChart>
      <c:catAx>
        <c:axId val="33051816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330518552"/>
        <c:crosses val="autoZero"/>
        <c:auto val="1"/>
        <c:lblAlgn val="ctr"/>
        <c:lblOffset val="100"/>
        <c:noMultiLvlLbl val="0"/>
      </c:catAx>
      <c:valAx>
        <c:axId val="330518552"/>
        <c:scaling>
          <c:orientation val="minMax"/>
          <c:max val="4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305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/>
              <a:t>תנועת עובדים על פי נתוני חשבונות המשתמש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'תנועת עובדים'!$B$1</c:f>
              <c:strCache>
                <c:ptCount val="1"/>
                <c:pt idx="0">
                  <c:v>נספו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1F9100-DEA7-4670-AA30-7B7511EBE650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D2C83344-37BF-4F90-B5B7-8D9992F2A425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62078F-08AB-4E85-BC5B-9F99DE5A1728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71484D18-3910-43D5-B5E5-75A53AD4F190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77230D-C0D5-49C6-A781-91FC272AA97A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7D92BEEB-E61B-4C67-A455-947C033C4F37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F79CBA-516E-4F25-8DEB-33B92321BCDC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8CA583EB-C7CE-4CCC-AC45-E195D62E4996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8643C1-BF39-43AE-B8AB-CED84D038C60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4FB7BFF1-A8B5-44A1-A2FA-BB7976F787E5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8CBFE47-FD5C-4552-A3F5-1AEEAE863CED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B7D66037-F825-4F55-9671-19D8DA748CB5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3BF5873-0CDA-432D-893B-6F10AEED1570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52900A32-6C6A-48F5-A694-2758E4DF6F23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2E9518-2E10-4CBB-89B5-DDD5A83E10E6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1239C0B0-42C7-4A5A-AC2C-0D34CDC9E08E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FC14C1C-2381-4FD4-92FE-B745CF1BE83F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4BA3FA03-F280-4355-8E92-F531254D9544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93C85E2-4C57-4793-B7EC-689ABE1D8CEB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97DBA0DB-B4AD-433E-9CEE-94E419C50493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A8870F-6DC6-4FF2-9C30-C5CAF665E6D9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2561FB85-C810-4894-8933-A49B314198F6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42F9ABB-ED63-4E00-A029-7F2FCD777A87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20DB2FA8-5A49-45B9-BB49-E7A2FB365680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F864123-918C-4A51-AD24-64901FDF58C8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377F37D3-A77B-4F94-B744-E83A1380782F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28A2DAF-7300-4F3B-A437-A961EC2146E8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0F4A17D9-CB60-46DC-942B-C78904D96991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'תנועת עובדים'!$A$2:$A$15</c:f>
              <c:numCache>
                <c:formatCode>0_ ;\-0\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'תנועת עובדים'!$B$2:$B$15</c:f>
              <c:numCache>
                <c:formatCode>_ * #,##0_ ;_ * \-#,##0_ ;_ * "-"??_ ;_ @_ </c:formatCode>
                <c:ptCount val="14"/>
                <c:pt idx="0">
                  <c:v>364</c:v>
                </c:pt>
                <c:pt idx="1">
                  <c:v>396</c:v>
                </c:pt>
                <c:pt idx="2">
                  <c:v>465</c:v>
                </c:pt>
                <c:pt idx="3">
                  <c:v>595</c:v>
                </c:pt>
                <c:pt idx="4">
                  <c:v>771</c:v>
                </c:pt>
                <c:pt idx="5">
                  <c:v>892</c:v>
                </c:pt>
                <c:pt idx="6">
                  <c:v>1011</c:v>
                </c:pt>
                <c:pt idx="7">
                  <c:v>1135</c:v>
                </c:pt>
                <c:pt idx="8">
                  <c:v>1201</c:v>
                </c:pt>
                <c:pt idx="9">
                  <c:v>1336</c:v>
                </c:pt>
                <c:pt idx="10">
                  <c:v>1438</c:v>
                </c:pt>
                <c:pt idx="11">
                  <c:v>1623</c:v>
                </c:pt>
                <c:pt idx="12">
                  <c:v>1677</c:v>
                </c:pt>
                <c:pt idx="13">
                  <c:v>1425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6-490A-A8CF-E1B3EF0EB510}"/>
            </c:ext>
            <c:ext xmlns:c15="http://schemas.microsoft.com/office/drawing/2012/chart" uri="{02D57815-91ED-43cb-92C2-25804820EDAC}">
              <c15:datalabelsRange>
                <c15:f>'תנועת עובדים'!$E$2:$E$15</c15:f>
                <c15:dlblRangeCache>
                  <c:ptCount val="14"/>
                  <c:pt idx="0">
                    <c:v>18%</c:v>
                  </c:pt>
                  <c:pt idx="1">
                    <c:v>17%</c:v>
                  </c:pt>
                  <c:pt idx="2">
                    <c:v>17%</c:v>
                  </c:pt>
                  <c:pt idx="3">
                    <c:v>20%</c:v>
                  </c:pt>
                  <c:pt idx="4">
                    <c:v>22%</c:v>
                  </c:pt>
                  <c:pt idx="5">
                    <c:v>24%</c:v>
                  </c:pt>
                  <c:pt idx="6">
                    <c:v>25%</c:v>
                  </c:pt>
                  <c:pt idx="7">
                    <c:v>26%</c:v>
                  </c:pt>
                  <c:pt idx="8">
                    <c:v>26%</c:v>
                  </c:pt>
                  <c:pt idx="9">
                    <c:v>26%</c:v>
                  </c:pt>
                  <c:pt idx="10">
                    <c:v>27%</c:v>
                  </c:pt>
                  <c:pt idx="11">
                    <c:v>28%</c:v>
                  </c:pt>
                  <c:pt idx="12">
                    <c:v>28%</c:v>
                  </c:pt>
                  <c:pt idx="13">
                    <c:v>24%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'תנועת עובדים'!$C$1</c:f>
              <c:strCache>
                <c:ptCount val="1"/>
                <c:pt idx="0">
                  <c:v>עזבו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DEF939E-8D40-4BC2-BA1E-A15C4B6FF6FE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B998D132-1B38-4762-8728-7F385FCF04DC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638F81-D90A-49D5-AE65-9880B3A40D4F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99E48EB8-03CC-49F6-BE43-9F6585E583B8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3CEB8D-C51A-4621-A309-D133F6804DE5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14C9A10D-DFD1-4112-8701-F8E70AE08BE5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4FFD256-6F14-4683-983E-27F91174E9EC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4B46A3B0-00E4-4F6F-BA6D-535CB307469E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98186D-F835-4276-BEE5-D579612A471F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C83D5E52-C5C4-4575-8669-4CE5457F3543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D980F2-6926-4CCA-BB20-5C2A65204427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26377523-F304-403A-BA45-C9C55ECFFA63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CDF1BAC-BD77-48F3-9D94-C677DA3330F0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D71281FF-E892-45BB-9F31-92EBCBB76D2E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6CDC02-D0CD-41CA-B7E9-56D49072A3AB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4BCB68F1-6D4A-4D05-AB70-327291625537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DD8E9B9-C4DD-49F2-939B-2BB80BD2B965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CAA129AC-AF84-4AF9-A192-854F7527168B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E133652-3B34-430C-A82C-CD2B956FA721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CD501684-2DAB-4E45-8625-702A71510ADE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66BE168-F382-4C1F-9D55-60E8D9B2F568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E6A0DAD8-2C34-4CFB-810A-14AB11C61FAE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1234C13-5D7A-484F-9C14-E63A1D427971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55942CE2-1A09-4906-B5C5-126110D2F40C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8F0BA13-E2DF-47C7-B2C4-76F14193F22E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A0D4EFC0-4DFF-4185-BFFF-435B74F4D287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C860D87-B5D7-439F-AE6D-CC263FA63B82}" type="CELLRANGE">
                      <a:rPr lang="he-IL"/>
                      <a:pPr/>
                      <a:t>[CELLRANGE]</a:t>
                    </a:fld>
                    <a:r>
                      <a:rPr lang="he-IL" baseline="0"/>
                      <a:t>, </a:t>
                    </a:r>
                    <a:fld id="{72614EF8-AF8F-4A70-BC3B-90B31FE6184F}" type="VALUE">
                      <a:rPr lang="he-IL" baseline="0"/>
                      <a:pPr/>
                      <a:t>[ערך]</a:t>
                    </a:fld>
                    <a:endParaRPr lang="he-IL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'תנועת עובדים'!$A$2:$A$15</c:f>
              <c:numCache>
                <c:formatCode>0_ ;\-0\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'תנועת עובדים'!$C$2:$C$15</c:f>
              <c:numCache>
                <c:formatCode>_ * #,##0_ ;_ * \-#,##0_ ;_ * "-"??_ ;_ @_ </c:formatCode>
                <c:ptCount val="14"/>
                <c:pt idx="0">
                  <c:v>9</c:v>
                </c:pt>
                <c:pt idx="1">
                  <c:v>65</c:v>
                </c:pt>
                <c:pt idx="2">
                  <c:v>176</c:v>
                </c:pt>
                <c:pt idx="3">
                  <c:v>240</c:v>
                </c:pt>
                <c:pt idx="4">
                  <c:v>326</c:v>
                </c:pt>
                <c:pt idx="5">
                  <c:v>672</c:v>
                </c:pt>
                <c:pt idx="6">
                  <c:v>707</c:v>
                </c:pt>
                <c:pt idx="7">
                  <c:v>821</c:v>
                </c:pt>
                <c:pt idx="8">
                  <c:v>855</c:v>
                </c:pt>
                <c:pt idx="9">
                  <c:v>938</c:v>
                </c:pt>
                <c:pt idx="10">
                  <c:v>1111</c:v>
                </c:pt>
                <c:pt idx="11">
                  <c:v>1261</c:v>
                </c:pt>
                <c:pt idx="12">
                  <c:v>1470</c:v>
                </c:pt>
                <c:pt idx="13">
                  <c:v>1335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6-490A-A8CF-E1B3EF0EB510}"/>
            </c:ext>
            <c:ext xmlns:c15="http://schemas.microsoft.com/office/drawing/2012/chart" uri="{02D57815-91ED-43cb-92C2-25804820EDAC}">
              <c15:datalabelsRange>
                <c15:f>'תנועת עובדים'!$F$2:$F$15</c15:f>
                <c15:dlblRangeCache>
                  <c:ptCount val="14"/>
                  <c:pt idx="0">
                    <c:v>0%</c:v>
                  </c:pt>
                  <c:pt idx="1">
                    <c:v>3%</c:v>
                  </c:pt>
                  <c:pt idx="2">
                    <c:v>7%</c:v>
                  </c:pt>
                  <c:pt idx="3">
                    <c:v>8%</c:v>
                  </c:pt>
                  <c:pt idx="4">
                    <c:v>9%</c:v>
                  </c:pt>
                  <c:pt idx="5">
                    <c:v>18%</c:v>
                  </c:pt>
                  <c:pt idx="6">
                    <c:v>18%</c:v>
                  </c:pt>
                  <c:pt idx="7">
                    <c:v>19%</c:v>
                  </c:pt>
                  <c:pt idx="8">
                    <c:v>18%</c:v>
                  </c:pt>
                  <c:pt idx="9">
                    <c:v>19%</c:v>
                  </c:pt>
                  <c:pt idx="10">
                    <c:v>21%</c:v>
                  </c:pt>
                  <c:pt idx="11">
                    <c:v>22%</c:v>
                  </c:pt>
                  <c:pt idx="12">
                    <c:v>25%</c:v>
                  </c:pt>
                  <c:pt idx="13">
                    <c:v>22%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527877984"/>
        <c:axId val="527878376"/>
      </c:barChart>
      <c:lineChart>
        <c:grouping val="standard"/>
        <c:varyColors val="0"/>
        <c:ser>
          <c:idx val="2"/>
          <c:order val="2"/>
          <c:tx>
            <c:strRef>
              <c:f>'תנועת עובדים'!$D$1</c:f>
              <c:strCache>
                <c:ptCount val="1"/>
                <c:pt idx="0">
                  <c:v>מספר עובדים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'תנועת עובדים'!$A$2:$A$15</c:f>
              <c:numCache>
                <c:formatCode>0_ ;\-0\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'תנועת עובדים'!$D$2:$D$15</c:f>
              <c:numCache>
                <c:formatCode>_ * #,##0_ ;_ * \-#,##0_ ;_ * "-"??_ ;_ @_ </c:formatCode>
                <c:ptCount val="14"/>
                <c:pt idx="0">
                  <c:v>2064</c:v>
                </c:pt>
                <c:pt idx="1">
                  <c:v>2395</c:v>
                </c:pt>
                <c:pt idx="2">
                  <c:v>2684</c:v>
                </c:pt>
                <c:pt idx="3">
                  <c:v>3039</c:v>
                </c:pt>
                <c:pt idx="4">
                  <c:v>3484</c:v>
                </c:pt>
                <c:pt idx="5">
                  <c:v>3704</c:v>
                </c:pt>
                <c:pt idx="6">
                  <c:v>4008</c:v>
                </c:pt>
                <c:pt idx="7">
                  <c:v>4322</c:v>
                </c:pt>
                <c:pt idx="8">
                  <c:v>4668</c:v>
                </c:pt>
                <c:pt idx="9">
                  <c:v>5066</c:v>
                </c:pt>
                <c:pt idx="10">
                  <c:v>5393</c:v>
                </c:pt>
                <c:pt idx="11">
                  <c:v>5755</c:v>
                </c:pt>
                <c:pt idx="12">
                  <c:v>5962</c:v>
                </c:pt>
                <c:pt idx="13">
                  <c:v>6052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06-490A-A8CF-E1B3EF0E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879160"/>
        <c:axId val="527878768"/>
      </c:lineChart>
      <c:catAx>
        <c:axId val="527877984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7878376"/>
        <c:crosses val="autoZero"/>
        <c:auto val="1"/>
        <c:lblAlgn val="ctr"/>
        <c:lblOffset val="100"/>
        <c:noMultiLvlLbl val="0"/>
      </c:catAx>
      <c:valAx>
        <c:axId val="52787837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7877984"/>
        <c:crosses val="autoZero"/>
        <c:crossBetween val="between"/>
      </c:valAx>
      <c:valAx>
        <c:axId val="527878768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7879160"/>
        <c:crosses val="autoZero"/>
        <c:crossBetween val="between"/>
      </c:valAx>
      <c:catAx>
        <c:axId val="527879160"/>
        <c:scaling>
          <c:orientation val="minMax"/>
        </c:scaling>
        <c:delete val="1"/>
        <c:axPos val="b"/>
        <c:numFmt formatCode="0_ ;\-0\ " sourceLinked="1"/>
        <c:majorTickMark val="none"/>
        <c:minorTickMark val="none"/>
        <c:tickLblPos val="nextTo"/>
        <c:crossAx val="52787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all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i="0" cap="all" baseline="0">
                <a:effectLst/>
              </a:rPr>
              <a:t>עלות רענון ציוד באלפי ש"ח</a:t>
            </a:r>
            <a:endParaRPr lang="he-IL">
              <a:effectLst/>
            </a:endParaRPr>
          </a:p>
        </c:rich>
      </c:tx>
      <c:layout>
        <c:manualLayout>
          <c:xMode val="edge"/>
          <c:yMode val="edge"/>
          <c:x val="0.355800169348010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all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'3'!$F$2</c:f>
              <c:strCache>
                <c:ptCount val="1"/>
                <c:pt idx="0">
                  <c:v>עלות כולל מע"מ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06-4C8F-A640-77B52EEF4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06-4C8F-A640-77B52EEF4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06-4C8F-A640-77B52EEF4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06-4C8F-A640-77B52EEF48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06-4C8F-A640-77B52EEF48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06-4C8F-A640-77B52EEF48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06-4C8F-A640-77B52EEF48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06-4C8F-A640-77B52EEF48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06-4C8F-A640-77B52EEF48F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D06-4C8F-A640-77B52EEF48F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D06-4C8F-A640-77B52EEF48F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D06-4C8F-A640-77B52EEF48F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D06-4C8F-A640-77B52EEF48F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D06-4C8F-A640-77B52EEF48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813434942139457E-2"/>
                  <c:y val="-8.4110398463402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10330228619814E-2"/>
                  <c:y val="6.785653538073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271803556308213E-2"/>
                  <c:y val="7.6437354602858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098786339260515E-2"/>
                  <c:y val="8.7978322251094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06-4C8F-A640-77B52EEF48FE}"/>
                </c:ext>
                <c:ext xmlns:c15="http://schemas.microsoft.com/office/drawing/2012/chart" uri="{CE6537A1-D6FC-4f65-9D91-7224C49458BB}">
                  <c15:layout>
                    <c:manualLayout>
                      <c:w val="0.29115867819655483"/>
                      <c:h val="9.661835748792270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4817950889077053"/>
                  <c:y val="7.3143561441659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9333897826700538"/>
                  <c:y val="4.8097963327864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9898391193903475"/>
                  <c:y val="4.92381124343504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2681343494213943"/>
                  <c:y val="-7.133193595067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6449336720293487E-2"/>
                  <c:y val="-2.9550971309132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D06-4C8F-A640-77B52EEF48FE}"/>
                </c:ext>
                <c:ext xmlns:c15="http://schemas.microsoft.com/office/drawing/2012/chart" uri="{CE6537A1-D6FC-4f65-9D91-7224C49458BB}">
                  <c15:layout>
                    <c:manualLayout>
                      <c:w val="0.28905582928298235"/>
                      <c:h val="8.595302608891129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.25825571549534282"/>
                  <c:y val="-1.5288642510887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D06-4C8F-A640-77B52EEF48F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D06-4C8F-A640-77B52EEF48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'3'!$B$3:$B$16</c:f>
              <c:strCache>
                <c:ptCount val="14"/>
                <c:pt idx="0">
                  <c:v>מחשבים ניידים</c:v>
                </c:pt>
                <c:pt idx="1">
                  <c:v>מחשבים נייחים</c:v>
                </c:pt>
                <c:pt idx="2">
                  <c:v>סורקים אישיים</c:v>
                </c:pt>
                <c:pt idx="3">
                  <c:v>ציוד כללי ובלת"מ</c:v>
                </c:pt>
                <c:pt idx="4">
                  <c:v>סורקים מחלקתיים</c:v>
                </c:pt>
                <c:pt idx="5">
                  <c:v>מחשב רזה (הערכה)</c:v>
                </c:pt>
                <c:pt idx="6">
                  <c:v>מדפסת משולבת מחלקתית</c:v>
                </c:pt>
                <c:pt idx="7">
                  <c:v>מדפסות מחלקתיות</c:v>
                </c:pt>
                <c:pt idx="8">
                  <c:v>מסכים</c:v>
                </c:pt>
                <c:pt idx="9">
                  <c:v>מדפסות צוותיות</c:v>
                </c:pt>
                <c:pt idx="10">
                  <c:v>מדפסת צבעונית</c:v>
                </c:pt>
                <c:pt idx="11">
                  <c:v>מדפסת משולבת אישית</c:v>
                </c:pt>
                <c:pt idx="12">
                  <c:v>מגדלי צריבה</c:v>
                </c:pt>
                <c:pt idx="13">
                  <c:v>מדפסת משולבת צוותית</c:v>
                </c:pt>
              </c:strCache>
            </c:strRef>
          </c:cat>
          <c:val>
            <c:numRef>
              <c:f>'3'!$F$3:$F$16</c:f>
              <c:numCache>
                <c:formatCode>0_ ;\-0\ </c:formatCode>
                <c:ptCount val="14"/>
                <c:pt idx="0">
                  <c:v>2457</c:v>
                </c:pt>
                <c:pt idx="1">
                  <c:v>786.24</c:v>
                </c:pt>
                <c:pt idx="2">
                  <c:v>461.50650000000002</c:v>
                </c:pt>
                <c:pt idx="3">
                  <c:v>292.5</c:v>
                </c:pt>
                <c:pt idx="4">
                  <c:v>280.8</c:v>
                </c:pt>
                <c:pt idx="5">
                  <c:v>210.6</c:v>
                </c:pt>
                <c:pt idx="6">
                  <c:v>204.75</c:v>
                </c:pt>
                <c:pt idx="7">
                  <c:v>198.9</c:v>
                </c:pt>
                <c:pt idx="8">
                  <c:v>198.9</c:v>
                </c:pt>
                <c:pt idx="9">
                  <c:v>50.543999999999997</c:v>
                </c:pt>
                <c:pt idx="10">
                  <c:v>32.174999999999997</c:v>
                </c:pt>
                <c:pt idx="11">
                  <c:v>28.08</c:v>
                </c:pt>
                <c:pt idx="12">
                  <c:v>15.794999999999998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7D06-4C8F-A640-77B52EEF48F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21A8785-2B3A-4D97-B94E-96E1A19D814F}" type="presOf" srcId="{C749B88C-BD71-4AEC-BCD6-C945DA468C5F}" destId="{FE68D342-9B37-43B6-BB44-67B65C3EAC1A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C924A274-609B-4D2B-99E1-6A5C46D2A1D6}" type="presOf" srcId="{F6F66ED0-5A48-48D2-9395-FC6BA8A901DA}" destId="{1E910F4C-B576-438C-B730-61262C57264D}" srcOrd="0" destOrd="0" presId="urn:microsoft.com/office/officeart/2005/8/layout/process1"/>
    <dgm:cxn modelId="{BB65EF47-7E95-4F09-824D-06659506E046}" type="presOf" srcId="{C749B88C-BD71-4AEC-BCD6-C945DA468C5F}" destId="{1462F873-A18A-41A7-B5DC-B2AA3B19E201}" srcOrd="1" destOrd="0" presId="urn:microsoft.com/office/officeart/2005/8/layout/process1"/>
    <dgm:cxn modelId="{59EDEB9A-EA43-4A5F-B7CC-D68EE89E0ED0}" type="presOf" srcId="{86A66080-7E49-4018-8314-674125097638}" destId="{C1A5D9C5-9EC5-4607-A233-285366C69B45}" srcOrd="1" destOrd="0" presId="urn:microsoft.com/office/officeart/2005/8/layout/process1"/>
    <dgm:cxn modelId="{EAD63EC9-3500-480A-9643-23231C4521B5}" type="presOf" srcId="{46278DB0-5750-46DD-BD2A-BDA46A97F8ED}" destId="{2735960F-053D-4852-A141-96D6C3D0E278}" srcOrd="0" destOrd="0" presId="urn:microsoft.com/office/officeart/2005/8/layout/process1"/>
    <dgm:cxn modelId="{A816FE33-FC4F-45D2-9275-385400388E84}" type="presOf" srcId="{959AE30B-BB40-415F-9DA0-93EC6B6B4F96}" destId="{39162514-192C-4C7E-977D-FDCDAD752D33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DA9921B2-5FF2-4EF6-BE7F-35C7DCEF9CE6}" type="presOf" srcId="{C0B85275-2165-4BD8-97AF-DD77E222EB90}" destId="{5E2D8182-0D97-4121-BD3C-3A76ED67FF7F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F8691242-9361-4734-89DD-390C72F7381C}" type="presOf" srcId="{2A8B7944-B9D9-40D8-B316-A6C4AACA9C97}" destId="{2B4A7F96-F73A-4E9A-9B4E-87A98C688821}" srcOrd="0" destOrd="0" presId="urn:microsoft.com/office/officeart/2005/8/layout/process1"/>
    <dgm:cxn modelId="{C2C9F1AA-159C-47AA-924D-F1BE183F3D05}" type="presOf" srcId="{86A66080-7E49-4018-8314-674125097638}" destId="{ABAD830B-7379-42AD-9DAE-CB2D1D992E18}" srcOrd="0" destOrd="0" presId="urn:microsoft.com/office/officeart/2005/8/layout/process1"/>
    <dgm:cxn modelId="{8F3D764C-45E6-492C-9047-869BB55A13D4}" type="presOf" srcId="{959AE30B-BB40-415F-9DA0-93EC6B6B4F96}" destId="{E48DEB98-ACEB-4D33-958D-1A13A47DCE06}" srcOrd="1" destOrd="0" presId="urn:microsoft.com/office/officeart/2005/8/layout/process1"/>
    <dgm:cxn modelId="{B4CFCF0A-2767-489F-96B6-6F9FC33A1956}" type="presOf" srcId="{8C8B2F18-1442-4C94-BCFC-8DD43AADDF45}" destId="{E0E88674-8F04-4481-A895-561723BF50AA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360B0EB6-498C-4EA0-B503-F0CBB782968B}" type="presOf" srcId="{2F760E3A-9E64-47BF-97D6-B781344C4A15}" destId="{4B8FCBA3-4C8C-48A0-9F24-C7D0DE722DE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C4FE8A2A-40DC-4DCA-BF15-21534D522A71}" type="presOf" srcId="{5F1C8A8D-529B-4713-8E91-3E9973A287CC}" destId="{D6306413-20CA-436D-9025-1364670B8C47}" srcOrd="1" destOrd="0" presId="urn:microsoft.com/office/officeart/2005/8/layout/process1"/>
    <dgm:cxn modelId="{0FBA1F9E-8B61-4944-9E0D-E7E98A4FEE1D}" type="presOf" srcId="{C4401ED2-66B4-4F5A-8051-94E229062F04}" destId="{CF235A76-019B-43B4-B227-39E6BA001FC3}" srcOrd="1" destOrd="0" presId="urn:microsoft.com/office/officeart/2005/8/layout/process1"/>
    <dgm:cxn modelId="{D891543C-651B-4D56-9172-14DF5A3A39FA}" type="presOf" srcId="{F06FE37F-E31D-4A63-A439-1EAE900994EC}" destId="{CFE8EC8B-A45A-41A1-8066-2EE34BC9065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FB689577-9B17-4837-83BB-2E33B8FCC9BA}" type="presOf" srcId="{C4401ED2-66B4-4F5A-8051-94E229062F04}" destId="{1212E163-B20D-4131-A035-96C89936EE12}" srcOrd="0" destOrd="0" presId="urn:microsoft.com/office/officeart/2005/8/layout/process1"/>
    <dgm:cxn modelId="{5B8E76AF-675A-4EA6-BD36-4E8BD592A077}" type="presOf" srcId="{5F1C8A8D-529B-4713-8E91-3E9973A287CC}" destId="{B7082D3A-7CE6-4492-A77A-9857C30C4A2A}" srcOrd="0" destOrd="0" presId="urn:microsoft.com/office/officeart/2005/8/layout/process1"/>
    <dgm:cxn modelId="{5DDABBB5-E296-42A1-A60E-242C42031A50}" type="presParOf" srcId="{4B8FCBA3-4C8C-48A0-9F24-C7D0DE722DE2}" destId="{CFE8EC8B-A45A-41A1-8066-2EE34BC90651}" srcOrd="0" destOrd="0" presId="urn:microsoft.com/office/officeart/2005/8/layout/process1"/>
    <dgm:cxn modelId="{F2BBC52B-0814-480D-B749-A21A2BC99766}" type="presParOf" srcId="{4B8FCBA3-4C8C-48A0-9F24-C7D0DE722DE2}" destId="{FE68D342-9B37-43B6-BB44-67B65C3EAC1A}" srcOrd="1" destOrd="0" presId="urn:microsoft.com/office/officeart/2005/8/layout/process1"/>
    <dgm:cxn modelId="{7351F0FE-8B6E-4D2E-980F-37916DAEC9C4}" type="presParOf" srcId="{FE68D342-9B37-43B6-BB44-67B65C3EAC1A}" destId="{1462F873-A18A-41A7-B5DC-B2AA3B19E201}" srcOrd="0" destOrd="0" presId="urn:microsoft.com/office/officeart/2005/8/layout/process1"/>
    <dgm:cxn modelId="{7F5C6BCE-9A14-4D27-8E50-42CD04DD7F8D}" type="presParOf" srcId="{4B8FCBA3-4C8C-48A0-9F24-C7D0DE722DE2}" destId="{E0E88674-8F04-4481-A895-561723BF50AA}" srcOrd="2" destOrd="0" presId="urn:microsoft.com/office/officeart/2005/8/layout/process1"/>
    <dgm:cxn modelId="{3A4A34F3-859A-48EB-B3FD-9A47599FBFCC}" type="presParOf" srcId="{4B8FCBA3-4C8C-48A0-9F24-C7D0DE722DE2}" destId="{B7082D3A-7CE6-4492-A77A-9857C30C4A2A}" srcOrd="3" destOrd="0" presId="urn:microsoft.com/office/officeart/2005/8/layout/process1"/>
    <dgm:cxn modelId="{391B5269-BDC8-4210-BE0A-20C439E6D581}" type="presParOf" srcId="{B7082D3A-7CE6-4492-A77A-9857C30C4A2A}" destId="{D6306413-20CA-436D-9025-1364670B8C47}" srcOrd="0" destOrd="0" presId="urn:microsoft.com/office/officeart/2005/8/layout/process1"/>
    <dgm:cxn modelId="{7E1C33AB-45BA-41EF-AE06-1F406232692F}" type="presParOf" srcId="{4B8FCBA3-4C8C-48A0-9F24-C7D0DE722DE2}" destId="{2735960F-053D-4852-A141-96D6C3D0E278}" srcOrd="4" destOrd="0" presId="urn:microsoft.com/office/officeart/2005/8/layout/process1"/>
    <dgm:cxn modelId="{A1DAA734-DA1A-464B-A992-22B4A7104AAF}" type="presParOf" srcId="{4B8FCBA3-4C8C-48A0-9F24-C7D0DE722DE2}" destId="{39162514-192C-4C7E-977D-FDCDAD752D33}" srcOrd="5" destOrd="0" presId="urn:microsoft.com/office/officeart/2005/8/layout/process1"/>
    <dgm:cxn modelId="{B444935C-A6D8-4CBE-836E-9E76608EE2DC}" type="presParOf" srcId="{39162514-192C-4C7E-977D-FDCDAD752D33}" destId="{E48DEB98-ACEB-4D33-958D-1A13A47DCE06}" srcOrd="0" destOrd="0" presId="urn:microsoft.com/office/officeart/2005/8/layout/process1"/>
    <dgm:cxn modelId="{5F9DE316-3355-4FF8-AF1F-064CE89AC830}" type="presParOf" srcId="{4B8FCBA3-4C8C-48A0-9F24-C7D0DE722DE2}" destId="{5E2D8182-0D97-4121-BD3C-3A76ED67FF7F}" srcOrd="6" destOrd="0" presId="urn:microsoft.com/office/officeart/2005/8/layout/process1"/>
    <dgm:cxn modelId="{30975822-0610-4ACB-9492-57543A189993}" type="presParOf" srcId="{4B8FCBA3-4C8C-48A0-9F24-C7D0DE722DE2}" destId="{1212E163-B20D-4131-A035-96C89936EE12}" srcOrd="7" destOrd="0" presId="urn:microsoft.com/office/officeart/2005/8/layout/process1"/>
    <dgm:cxn modelId="{E063D8BC-5596-4E53-BCBB-E249292B24AB}" type="presParOf" srcId="{1212E163-B20D-4131-A035-96C89936EE12}" destId="{CF235A76-019B-43B4-B227-39E6BA001FC3}" srcOrd="0" destOrd="0" presId="urn:microsoft.com/office/officeart/2005/8/layout/process1"/>
    <dgm:cxn modelId="{41953156-9115-43F1-9EA2-18186DBC80F7}" type="presParOf" srcId="{4B8FCBA3-4C8C-48A0-9F24-C7D0DE722DE2}" destId="{2B4A7F96-F73A-4E9A-9B4E-87A98C688821}" srcOrd="8" destOrd="0" presId="urn:microsoft.com/office/officeart/2005/8/layout/process1"/>
    <dgm:cxn modelId="{D18CADC0-D54A-4811-8348-8EB76FACDA7C}" type="presParOf" srcId="{4B8FCBA3-4C8C-48A0-9F24-C7D0DE722DE2}" destId="{ABAD830B-7379-42AD-9DAE-CB2D1D992E18}" srcOrd="9" destOrd="0" presId="urn:microsoft.com/office/officeart/2005/8/layout/process1"/>
    <dgm:cxn modelId="{EC40C31C-0D1F-4AE0-942F-CF2F466ACCC1}" type="presParOf" srcId="{ABAD830B-7379-42AD-9DAE-CB2D1D992E18}" destId="{C1A5D9C5-9EC5-4607-A233-285366C69B45}" srcOrd="0" destOrd="0" presId="urn:microsoft.com/office/officeart/2005/8/layout/process1"/>
    <dgm:cxn modelId="{D3223645-18B5-4A47-B8CE-22F48B413939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רוחבית</a:t>
          </a:r>
          <a:endParaRPr lang="he-IL" dirty="0">
            <a:solidFill>
              <a:schemeClr val="accent2"/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57FC391-296A-420E-8DFD-55DCA015869B}" type="presOf" srcId="{8C8B2F18-1442-4C94-BCFC-8DD43AADDF45}" destId="{E0E88674-8F04-4481-A895-561723BF50AA}" srcOrd="0" destOrd="0" presId="urn:microsoft.com/office/officeart/2005/8/layout/process1"/>
    <dgm:cxn modelId="{46EA2070-701C-4B85-BA69-DB9D8ED61826}" type="presOf" srcId="{F6F66ED0-5A48-48D2-9395-FC6BA8A901DA}" destId="{1E910F4C-B576-438C-B730-61262C57264D}" srcOrd="0" destOrd="0" presId="urn:microsoft.com/office/officeart/2005/8/layout/process1"/>
    <dgm:cxn modelId="{84600BA4-3D3E-4A0E-B0DD-868C645986D6}" type="presOf" srcId="{959AE30B-BB40-415F-9DA0-93EC6B6B4F96}" destId="{E48DEB98-ACEB-4D33-958D-1A13A47DCE06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3FE35039-FB97-4DEB-972B-97724A0D0286}" type="presOf" srcId="{2F760E3A-9E64-47BF-97D6-B781344C4A15}" destId="{4B8FCBA3-4C8C-48A0-9F24-C7D0DE722DE2}" srcOrd="0" destOrd="0" presId="urn:microsoft.com/office/officeart/2005/8/layout/process1"/>
    <dgm:cxn modelId="{77E7EEBC-6375-4762-BA7D-37247F2E78A3}" type="presOf" srcId="{959AE30B-BB40-415F-9DA0-93EC6B6B4F96}" destId="{39162514-192C-4C7E-977D-FDCDAD752D33}" srcOrd="0" destOrd="0" presId="urn:microsoft.com/office/officeart/2005/8/layout/process1"/>
    <dgm:cxn modelId="{10AA1C72-0702-428F-96A0-F8E339B86BCB}" type="presOf" srcId="{86A66080-7E49-4018-8314-674125097638}" destId="{C1A5D9C5-9EC5-4607-A233-285366C69B45}" srcOrd="1" destOrd="0" presId="urn:microsoft.com/office/officeart/2005/8/layout/process1"/>
    <dgm:cxn modelId="{DEA45FBC-EAF3-428E-99EE-9382F864C2CE}" type="presOf" srcId="{2A8B7944-B9D9-40D8-B316-A6C4AACA9C97}" destId="{2B4A7F96-F73A-4E9A-9B4E-87A98C68882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FC88E611-95A2-46C9-B457-009F8FF2E994}" type="presOf" srcId="{C4401ED2-66B4-4F5A-8051-94E229062F04}" destId="{CF235A76-019B-43B4-B227-39E6BA001FC3}" srcOrd="1" destOrd="0" presId="urn:microsoft.com/office/officeart/2005/8/layout/process1"/>
    <dgm:cxn modelId="{3EC1632F-6389-4A78-A3EC-A6D2F01F4174}" type="presOf" srcId="{C749B88C-BD71-4AEC-BCD6-C945DA468C5F}" destId="{1462F873-A18A-41A7-B5DC-B2AA3B19E201}" srcOrd="1" destOrd="0" presId="urn:microsoft.com/office/officeart/2005/8/layout/process1"/>
    <dgm:cxn modelId="{86906993-02F1-4E45-BB84-65DB1480ADA0}" type="presOf" srcId="{86A66080-7E49-4018-8314-674125097638}" destId="{ABAD830B-7379-42AD-9DAE-CB2D1D992E18}" srcOrd="0" destOrd="0" presId="urn:microsoft.com/office/officeart/2005/8/layout/process1"/>
    <dgm:cxn modelId="{78BA07A3-99E7-42B1-B6E2-F8A803E5D9C6}" type="presOf" srcId="{5F1C8A8D-529B-4713-8E91-3E9973A287CC}" destId="{B7082D3A-7CE6-4492-A77A-9857C30C4A2A}" srcOrd="0" destOrd="0" presId="urn:microsoft.com/office/officeart/2005/8/layout/process1"/>
    <dgm:cxn modelId="{5E1022DF-B6C1-453E-B21A-6D0C3C12B02C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1CB416D5-EDDC-4A69-927A-BD6F3FC4870E}" type="presOf" srcId="{C749B88C-BD71-4AEC-BCD6-C945DA468C5F}" destId="{FE68D342-9B37-43B6-BB44-67B65C3EAC1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86B812B1-4710-4318-B3C1-CFAE504C692F}" type="presOf" srcId="{C0B85275-2165-4BD8-97AF-DD77E222EB90}" destId="{5E2D8182-0D97-4121-BD3C-3A76ED67FF7F}" srcOrd="0" destOrd="0" presId="urn:microsoft.com/office/officeart/2005/8/layout/process1"/>
    <dgm:cxn modelId="{A18763CB-F32B-4495-96E4-A1278CF23A72}" type="presOf" srcId="{C4401ED2-66B4-4F5A-8051-94E229062F04}" destId="{1212E163-B20D-4131-A035-96C89936EE12}" srcOrd="0" destOrd="0" presId="urn:microsoft.com/office/officeart/2005/8/layout/process1"/>
    <dgm:cxn modelId="{CBF602FA-63E5-47C1-BB49-0294556259EA}" type="presOf" srcId="{F06FE37F-E31D-4A63-A439-1EAE900994EC}" destId="{CFE8EC8B-A45A-41A1-8066-2EE34BC90651}" srcOrd="0" destOrd="0" presId="urn:microsoft.com/office/officeart/2005/8/layout/process1"/>
    <dgm:cxn modelId="{D72B13E2-7119-4B5B-8BE5-5159F80A68D8}" type="presOf" srcId="{5F1C8A8D-529B-4713-8E91-3E9973A287CC}" destId="{D6306413-20CA-436D-9025-1364670B8C47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8E6E395C-B168-411C-A5D8-9A9867DB193D}" type="presParOf" srcId="{4B8FCBA3-4C8C-48A0-9F24-C7D0DE722DE2}" destId="{CFE8EC8B-A45A-41A1-8066-2EE34BC90651}" srcOrd="0" destOrd="0" presId="urn:microsoft.com/office/officeart/2005/8/layout/process1"/>
    <dgm:cxn modelId="{86B867C2-3A7F-4547-B046-969E5ECF5D9B}" type="presParOf" srcId="{4B8FCBA3-4C8C-48A0-9F24-C7D0DE722DE2}" destId="{FE68D342-9B37-43B6-BB44-67B65C3EAC1A}" srcOrd="1" destOrd="0" presId="urn:microsoft.com/office/officeart/2005/8/layout/process1"/>
    <dgm:cxn modelId="{115BDFD6-D682-494E-AD5D-9D0001B74DB7}" type="presParOf" srcId="{FE68D342-9B37-43B6-BB44-67B65C3EAC1A}" destId="{1462F873-A18A-41A7-B5DC-B2AA3B19E201}" srcOrd="0" destOrd="0" presId="urn:microsoft.com/office/officeart/2005/8/layout/process1"/>
    <dgm:cxn modelId="{CEB0EF49-7047-4FE9-9518-392D3EB615B5}" type="presParOf" srcId="{4B8FCBA3-4C8C-48A0-9F24-C7D0DE722DE2}" destId="{E0E88674-8F04-4481-A895-561723BF50AA}" srcOrd="2" destOrd="0" presId="urn:microsoft.com/office/officeart/2005/8/layout/process1"/>
    <dgm:cxn modelId="{E2033623-69BF-4DD6-B314-4C83F62ABE6D}" type="presParOf" srcId="{4B8FCBA3-4C8C-48A0-9F24-C7D0DE722DE2}" destId="{B7082D3A-7CE6-4492-A77A-9857C30C4A2A}" srcOrd="3" destOrd="0" presId="urn:microsoft.com/office/officeart/2005/8/layout/process1"/>
    <dgm:cxn modelId="{B9A1AFD5-3CB7-4484-BE23-D9D12ECF1814}" type="presParOf" srcId="{B7082D3A-7CE6-4492-A77A-9857C30C4A2A}" destId="{D6306413-20CA-436D-9025-1364670B8C47}" srcOrd="0" destOrd="0" presId="urn:microsoft.com/office/officeart/2005/8/layout/process1"/>
    <dgm:cxn modelId="{972D6EB7-EF4D-4AEE-AE5F-A555CFE606A7}" type="presParOf" srcId="{4B8FCBA3-4C8C-48A0-9F24-C7D0DE722DE2}" destId="{2735960F-053D-4852-A141-96D6C3D0E278}" srcOrd="4" destOrd="0" presId="urn:microsoft.com/office/officeart/2005/8/layout/process1"/>
    <dgm:cxn modelId="{C0D2BCC0-EDB9-4E1F-8E03-96ED7024716D}" type="presParOf" srcId="{4B8FCBA3-4C8C-48A0-9F24-C7D0DE722DE2}" destId="{39162514-192C-4C7E-977D-FDCDAD752D33}" srcOrd="5" destOrd="0" presId="urn:microsoft.com/office/officeart/2005/8/layout/process1"/>
    <dgm:cxn modelId="{8476D8D8-7FA7-4853-9222-3DED1591E319}" type="presParOf" srcId="{39162514-192C-4C7E-977D-FDCDAD752D33}" destId="{E48DEB98-ACEB-4D33-958D-1A13A47DCE06}" srcOrd="0" destOrd="0" presId="urn:microsoft.com/office/officeart/2005/8/layout/process1"/>
    <dgm:cxn modelId="{5AF937C0-2A02-4B47-A928-F7D615AF6D16}" type="presParOf" srcId="{4B8FCBA3-4C8C-48A0-9F24-C7D0DE722DE2}" destId="{5E2D8182-0D97-4121-BD3C-3A76ED67FF7F}" srcOrd="6" destOrd="0" presId="urn:microsoft.com/office/officeart/2005/8/layout/process1"/>
    <dgm:cxn modelId="{F9002877-A479-4EFE-8FFD-1781AF099594}" type="presParOf" srcId="{4B8FCBA3-4C8C-48A0-9F24-C7D0DE722DE2}" destId="{1212E163-B20D-4131-A035-96C89936EE12}" srcOrd="7" destOrd="0" presId="urn:microsoft.com/office/officeart/2005/8/layout/process1"/>
    <dgm:cxn modelId="{50E5BB58-7677-421D-9D1E-448D7E2E9148}" type="presParOf" srcId="{1212E163-B20D-4131-A035-96C89936EE12}" destId="{CF235A76-019B-43B4-B227-39E6BA001FC3}" srcOrd="0" destOrd="0" presId="urn:microsoft.com/office/officeart/2005/8/layout/process1"/>
    <dgm:cxn modelId="{5D1AD9E8-06C8-4B38-9C7D-4AB643F0B60E}" type="presParOf" srcId="{4B8FCBA3-4C8C-48A0-9F24-C7D0DE722DE2}" destId="{2B4A7F96-F73A-4E9A-9B4E-87A98C688821}" srcOrd="8" destOrd="0" presId="urn:microsoft.com/office/officeart/2005/8/layout/process1"/>
    <dgm:cxn modelId="{21BC860B-9FF1-4BB1-B6F7-3EFC75F61129}" type="presParOf" srcId="{4B8FCBA3-4C8C-48A0-9F24-C7D0DE722DE2}" destId="{ABAD830B-7379-42AD-9DAE-CB2D1D992E18}" srcOrd="9" destOrd="0" presId="urn:microsoft.com/office/officeart/2005/8/layout/process1"/>
    <dgm:cxn modelId="{17CED6B1-B1C1-4D92-B7A0-06EB1AB0B624}" type="presParOf" srcId="{ABAD830B-7379-42AD-9DAE-CB2D1D992E18}" destId="{C1A5D9C5-9EC5-4607-A233-285366C69B45}" srcOrd="0" destOrd="0" presId="urn:microsoft.com/office/officeart/2005/8/layout/process1"/>
    <dgm:cxn modelId="{A335ACD8-A9CF-4DD6-8008-069D24854203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הצגת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האגף</a:t>
          </a:r>
          <a:endParaRPr lang="he-IL" dirty="0">
            <a:solidFill>
              <a:schemeClr val="accent2"/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2F3B74-1708-4CE5-ABDD-483F9AC7CE90}" type="presOf" srcId="{46278DB0-5750-46DD-BD2A-BDA46A97F8ED}" destId="{2735960F-053D-4852-A141-96D6C3D0E278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B2ED91FC-F6A3-47FA-8F1F-37CDCC4F8F10}" type="presOf" srcId="{C4401ED2-66B4-4F5A-8051-94E229062F04}" destId="{CF235A76-019B-43B4-B227-39E6BA001FC3}" srcOrd="1" destOrd="0" presId="urn:microsoft.com/office/officeart/2005/8/layout/process1"/>
    <dgm:cxn modelId="{FDB70797-45F6-4D1D-BB99-BA5A5E7AC39C}" type="presOf" srcId="{2F760E3A-9E64-47BF-97D6-B781344C4A15}" destId="{4B8FCBA3-4C8C-48A0-9F24-C7D0DE722DE2}" srcOrd="0" destOrd="0" presId="urn:microsoft.com/office/officeart/2005/8/layout/process1"/>
    <dgm:cxn modelId="{6E0B70F9-82ED-4868-8179-C22192AA3062}" type="presOf" srcId="{86A66080-7E49-4018-8314-674125097638}" destId="{ABAD830B-7379-42AD-9DAE-CB2D1D992E18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A3D0E06-306F-482D-9D01-BA77CD60F750}" type="presOf" srcId="{959AE30B-BB40-415F-9DA0-93EC6B6B4F96}" destId="{E48DEB98-ACEB-4D33-958D-1A13A47DCE06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4A0A62A2-AF02-4596-8F52-9E6E48F36EE8}" type="presOf" srcId="{C749B88C-BD71-4AEC-BCD6-C945DA468C5F}" destId="{1462F873-A18A-41A7-B5DC-B2AA3B19E201}" srcOrd="1" destOrd="0" presId="urn:microsoft.com/office/officeart/2005/8/layout/process1"/>
    <dgm:cxn modelId="{14836F06-7453-47D7-B798-9B596C2DE2A5}" type="presOf" srcId="{86A66080-7E49-4018-8314-674125097638}" destId="{C1A5D9C5-9EC5-4607-A233-285366C69B45}" srcOrd="1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6D74FE0-182E-4AB9-B8F8-E2576C570619}" type="presOf" srcId="{5F1C8A8D-529B-4713-8E91-3E9973A287CC}" destId="{B7082D3A-7CE6-4492-A77A-9857C30C4A2A}" srcOrd="0" destOrd="0" presId="urn:microsoft.com/office/officeart/2005/8/layout/process1"/>
    <dgm:cxn modelId="{8B2D6756-C06D-48BD-8E16-9B25C0F19F88}" type="presOf" srcId="{F6F66ED0-5A48-48D2-9395-FC6BA8A901DA}" destId="{1E910F4C-B576-438C-B730-61262C57264D}" srcOrd="0" destOrd="0" presId="urn:microsoft.com/office/officeart/2005/8/layout/process1"/>
    <dgm:cxn modelId="{2D540C22-7394-435A-9BA1-0A2BAEB0C41B}" type="presOf" srcId="{8C8B2F18-1442-4C94-BCFC-8DD43AADDF45}" destId="{E0E88674-8F04-4481-A895-561723BF50A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DB88153-2807-4383-B7DD-8865EF99304E}" type="presOf" srcId="{C749B88C-BD71-4AEC-BCD6-C945DA468C5F}" destId="{FE68D342-9B37-43B6-BB44-67B65C3EAC1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559C1DEC-330C-458C-84A8-513714BA78B8}" type="presOf" srcId="{F06FE37F-E31D-4A63-A439-1EAE900994EC}" destId="{CFE8EC8B-A45A-41A1-8066-2EE34BC90651}" srcOrd="0" destOrd="0" presId="urn:microsoft.com/office/officeart/2005/8/layout/process1"/>
    <dgm:cxn modelId="{FD486324-964D-4B68-B834-063BD80411EC}" type="presOf" srcId="{959AE30B-BB40-415F-9DA0-93EC6B6B4F96}" destId="{39162514-192C-4C7E-977D-FDCDAD752D33}" srcOrd="0" destOrd="0" presId="urn:microsoft.com/office/officeart/2005/8/layout/process1"/>
    <dgm:cxn modelId="{59708F72-93B2-454A-B8B9-83ACA65F9F5A}" type="presOf" srcId="{2A8B7944-B9D9-40D8-B316-A6C4AACA9C97}" destId="{2B4A7F96-F73A-4E9A-9B4E-87A98C688821}" srcOrd="0" destOrd="0" presId="urn:microsoft.com/office/officeart/2005/8/layout/process1"/>
    <dgm:cxn modelId="{F02EB8A3-0EC1-49D8-B5F4-3AC0D4807834}" type="presOf" srcId="{5F1C8A8D-529B-4713-8E91-3E9973A287CC}" destId="{D6306413-20CA-436D-9025-1364670B8C47}" srcOrd="1" destOrd="0" presId="urn:microsoft.com/office/officeart/2005/8/layout/process1"/>
    <dgm:cxn modelId="{D399ED53-1677-4164-B2BD-4A03C82BAEEA}" type="presOf" srcId="{C0B85275-2165-4BD8-97AF-DD77E222EB90}" destId="{5E2D8182-0D97-4121-BD3C-3A76ED67FF7F}" srcOrd="0" destOrd="0" presId="urn:microsoft.com/office/officeart/2005/8/layout/process1"/>
    <dgm:cxn modelId="{15FBA3AE-2AEF-4A5C-B381-032568938DC5}" type="presOf" srcId="{C4401ED2-66B4-4F5A-8051-94E229062F04}" destId="{1212E163-B20D-4131-A035-96C89936EE12}" srcOrd="0" destOrd="0" presId="urn:microsoft.com/office/officeart/2005/8/layout/process1"/>
    <dgm:cxn modelId="{4779B7FF-3708-45D8-BD8D-56CC284AC055}" type="presParOf" srcId="{4B8FCBA3-4C8C-48A0-9F24-C7D0DE722DE2}" destId="{CFE8EC8B-A45A-41A1-8066-2EE34BC90651}" srcOrd="0" destOrd="0" presId="urn:microsoft.com/office/officeart/2005/8/layout/process1"/>
    <dgm:cxn modelId="{13F57148-2F1E-4165-985E-78FF443DEE92}" type="presParOf" srcId="{4B8FCBA3-4C8C-48A0-9F24-C7D0DE722DE2}" destId="{FE68D342-9B37-43B6-BB44-67B65C3EAC1A}" srcOrd="1" destOrd="0" presId="urn:microsoft.com/office/officeart/2005/8/layout/process1"/>
    <dgm:cxn modelId="{A0253946-B5C7-4F05-8019-82F017EAB20D}" type="presParOf" srcId="{FE68D342-9B37-43B6-BB44-67B65C3EAC1A}" destId="{1462F873-A18A-41A7-B5DC-B2AA3B19E201}" srcOrd="0" destOrd="0" presId="urn:microsoft.com/office/officeart/2005/8/layout/process1"/>
    <dgm:cxn modelId="{3AC5882D-106D-449B-8DB7-7B171F126E3E}" type="presParOf" srcId="{4B8FCBA3-4C8C-48A0-9F24-C7D0DE722DE2}" destId="{E0E88674-8F04-4481-A895-561723BF50AA}" srcOrd="2" destOrd="0" presId="urn:microsoft.com/office/officeart/2005/8/layout/process1"/>
    <dgm:cxn modelId="{3277F498-C645-4538-A522-8AF91199F36A}" type="presParOf" srcId="{4B8FCBA3-4C8C-48A0-9F24-C7D0DE722DE2}" destId="{B7082D3A-7CE6-4492-A77A-9857C30C4A2A}" srcOrd="3" destOrd="0" presId="urn:microsoft.com/office/officeart/2005/8/layout/process1"/>
    <dgm:cxn modelId="{5D603D07-05EC-4C2E-9A5A-882B7E397ADA}" type="presParOf" srcId="{B7082D3A-7CE6-4492-A77A-9857C30C4A2A}" destId="{D6306413-20CA-436D-9025-1364670B8C47}" srcOrd="0" destOrd="0" presId="urn:microsoft.com/office/officeart/2005/8/layout/process1"/>
    <dgm:cxn modelId="{1AEA6FB7-CF38-4822-BCFE-9E6747D1E9FB}" type="presParOf" srcId="{4B8FCBA3-4C8C-48A0-9F24-C7D0DE722DE2}" destId="{2735960F-053D-4852-A141-96D6C3D0E278}" srcOrd="4" destOrd="0" presId="urn:microsoft.com/office/officeart/2005/8/layout/process1"/>
    <dgm:cxn modelId="{CF698277-B1E0-437A-B075-83B4F4EFB6EC}" type="presParOf" srcId="{4B8FCBA3-4C8C-48A0-9F24-C7D0DE722DE2}" destId="{39162514-192C-4C7E-977D-FDCDAD752D33}" srcOrd="5" destOrd="0" presId="urn:microsoft.com/office/officeart/2005/8/layout/process1"/>
    <dgm:cxn modelId="{27637F31-D86C-4ED8-81B9-8EB98108E40E}" type="presParOf" srcId="{39162514-192C-4C7E-977D-FDCDAD752D33}" destId="{E48DEB98-ACEB-4D33-958D-1A13A47DCE06}" srcOrd="0" destOrd="0" presId="urn:microsoft.com/office/officeart/2005/8/layout/process1"/>
    <dgm:cxn modelId="{DC4309B0-E4E4-4A07-BBFF-37540C6167DF}" type="presParOf" srcId="{4B8FCBA3-4C8C-48A0-9F24-C7D0DE722DE2}" destId="{5E2D8182-0D97-4121-BD3C-3A76ED67FF7F}" srcOrd="6" destOrd="0" presId="urn:microsoft.com/office/officeart/2005/8/layout/process1"/>
    <dgm:cxn modelId="{00DB477D-1481-4E91-B0E2-B424FBEDD6F1}" type="presParOf" srcId="{4B8FCBA3-4C8C-48A0-9F24-C7D0DE722DE2}" destId="{1212E163-B20D-4131-A035-96C89936EE12}" srcOrd="7" destOrd="0" presId="urn:microsoft.com/office/officeart/2005/8/layout/process1"/>
    <dgm:cxn modelId="{A59023C9-37BC-4387-AC2E-118E1F3B3F22}" type="presParOf" srcId="{1212E163-B20D-4131-A035-96C89936EE12}" destId="{CF235A76-019B-43B4-B227-39E6BA001FC3}" srcOrd="0" destOrd="0" presId="urn:microsoft.com/office/officeart/2005/8/layout/process1"/>
    <dgm:cxn modelId="{AC76BB13-DF8C-4C3F-98B4-FF6F3B0284D3}" type="presParOf" srcId="{4B8FCBA3-4C8C-48A0-9F24-C7D0DE722DE2}" destId="{2B4A7F96-F73A-4E9A-9B4E-87A98C688821}" srcOrd="8" destOrd="0" presId="urn:microsoft.com/office/officeart/2005/8/layout/process1"/>
    <dgm:cxn modelId="{042D028F-3B8B-4CB7-A0DC-23A9E7C41886}" type="presParOf" srcId="{4B8FCBA3-4C8C-48A0-9F24-C7D0DE722DE2}" destId="{ABAD830B-7379-42AD-9DAE-CB2D1D992E18}" srcOrd="9" destOrd="0" presId="urn:microsoft.com/office/officeart/2005/8/layout/process1"/>
    <dgm:cxn modelId="{E772342F-5E65-4F30-875D-1D3240F48325}" type="presParOf" srcId="{ABAD830B-7379-42AD-9DAE-CB2D1D992E18}" destId="{C1A5D9C5-9EC5-4607-A233-285366C69B45}" srcOrd="0" destOrd="0" presId="urn:microsoft.com/office/officeart/2005/8/layout/process1"/>
    <dgm:cxn modelId="{E825E8DC-F845-4EBF-B844-385BD97D0EE1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מבנה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התקציב</a:t>
          </a:r>
          <a:endParaRPr lang="he-IL" dirty="0">
            <a:solidFill>
              <a:schemeClr val="accent2"/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C78A1101-AC45-4A2A-963F-FB3F4D9D69F4}" type="presOf" srcId="{86A66080-7E49-4018-8314-674125097638}" destId="{ABAD830B-7379-42AD-9DAE-CB2D1D992E18}" srcOrd="0" destOrd="0" presId="urn:microsoft.com/office/officeart/2005/8/layout/process1"/>
    <dgm:cxn modelId="{2227702D-B407-402B-8DAB-394D90643CBF}" type="presOf" srcId="{2A8B7944-B9D9-40D8-B316-A6C4AACA9C97}" destId="{2B4A7F96-F73A-4E9A-9B4E-87A98C688821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697084C3-51E9-44E2-A81C-E663EAF1C55C}" type="presOf" srcId="{C749B88C-BD71-4AEC-BCD6-C945DA468C5F}" destId="{1462F873-A18A-41A7-B5DC-B2AA3B19E201}" srcOrd="1" destOrd="0" presId="urn:microsoft.com/office/officeart/2005/8/layout/process1"/>
    <dgm:cxn modelId="{0A1EBC86-1960-4A15-9BB3-1BBB99F1A138}" type="presOf" srcId="{C749B88C-BD71-4AEC-BCD6-C945DA468C5F}" destId="{FE68D342-9B37-43B6-BB44-67B65C3EAC1A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C75076BD-F5A4-4A17-AD5C-2279CC445C54}" type="presOf" srcId="{86A66080-7E49-4018-8314-674125097638}" destId="{C1A5D9C5-9EC5-4607-A233-285366C69B45}" srcOrd="1" destOrd="0" presId="urn:microsoft.com/office/officeart/2005/8/layout/process1"/>
    <dgm:cxn modelId="{6CEDC9A3-CED4-439C-87A6-3F0590A8E9E8}" type="presOf" srcId="{5F1C8A8D-529B-4713-8E91-3E9973A287CC}" destId="{B7082D3A-7CE6-4492-A77A-9857C30C4A2A}" srcOrd="0" destOrd="0" presId="urn:microsoft.com/office/officeart/2005/8/layout/process1"/>
    <dgm:cxn modelId="{2BDA450F-D575-4251-BA49-C87E7C1DE6CE}" type="presOf" srcId="{8C8B2F18-1442-4C94-BCFC-8DD43AADDF45}" destId="{E0E88674-8F04-4481-A895-561723BF50AA}" srcOrd="0" destOrd="0" presId="urn:microsoft.com/office/officeart/2005/8/layout/process1"/>
    <dgm:cxn modelId="{D1CBF67C-C91B-4ABF-999A-A68A7A226349}" type="presOf" srcId="{959AE30B-BB40-415F-9DA0-93EC6B6B4F96}" destId="{E48DEB98-ACEB-4D33-958D-1A13A47DCE06}" srcOrd="1" destOrd="0" presId="urn:microsoft.com/office/officeart/2005/8/layout/process1"/>
    <dgm:cxn modelId="{DEADDBFC-B2C8-49DC-83EF-C4B1BDCC02AE}" type="presOf" srcId="{C4401ED2-66B4-4F5A-8051-94E229062F04}" destId="{1212E163-B20D-4131-A035-96C89936EE12}" srcOrd="0" destOrd="0" presId="urn:microsoft.com/office/officeart/2005/8/layout/process1"/>
    <dgm:cxn modelId="{68850319-2606-4E83-BEAE-512DB262330B}" type="presOf" srcId="{46278DB0-5750-46DD-BD2A-BDA46A97F8ED}" destId="{2735960F-053D-4852-A141-96D6C3D0E27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DAD4897C-DC59-4F97-AA08-FB3BAF584DFA}" type="presOf" srcId="{2F760E3A-9E64-47BF-97D6-B781344C4A15}" destId="{4B8FCBA3-4C8C-48A0-9F24-C7D0DE722DE2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03019E4-F5F4-48F5-9FE2-D95715BFEA0D}" type="presOf" srcId="{F06FE37F-E31D-4A63-A439-1EAE900994EC}" destId="{CFE8EC8B-A45A-41A1-8066-2EE34BC90651}" srcOrd="0" destOrd="0" presId="urn:microsoft.com/office/officeart/2005/8/layout/process1"/>
    <dgm:cxn modelId="{381B9BA7-20FA-4484-879D-ABF17C1BC4C3}" type="presOf" srcId="{F6F66ED0-5A48-48D2-9395-FC6BA8A901DA}" destId="{1E910F4C-B576-438C-B730-61262C57264D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1EEFA5D0-E1BD-42A2-A017-C6A3017ED91D}" type="presOf" srcId="{959AE30B-BB40-415F-9DA0-93EC6B6B4F96}" destId="{39162514-192C-4C7E-977D-FDCDAD752D33}" srcOrd="0" destOrd="0" presId="urn:microsoft.com/office/officeart/2005/8/layout/process1"/>
    <dgm:cxn modelId="{6B35B662-DF5C-4A1A-BD53-110C887E899A}" type="presOf" srcId="{C0B85275-2165-4BD8-97AF-DD77E222EB90}" destId="{5E2D8182-0D97-4121-BD3C-3A76ED67FF7F}" srcOrd="0" destOrd="0" presId="urn:microsoft.com/office/officeart/2005/8/layout/process1"/>
    <dgm:cxn modelId="{F7852F4A-787E-4F29-ABAC-8DE42EFC9DE4}" type="presOf" srcId="{C4401ED2-66B4-4F5A-8051-94E229062F04}" destId="{CF235A76-019B-43B4-B227-39E6BA001FC3}" srcOrd="1" destOrd="0" presId="urn:microsoft.com/office/officeart/2005/8/layout/process1"/>
    <dgm:cxn modelId="{7E4EBE81-D39C-4E56-BA31-2F0537545D88}" type="presOf" srcId="{5F1C8A8D-529B-4713-8E91-3E9973A287CC}" destId="{D6306413-20CA-436D-9025-1364670B8C47}" srcOrd="1" destOrd="0" presId="urn:microsoft.com/office/officeart/2005/8/layout/process1"/>
    <dgm:cxn modelId="{E7C54813-706D-4C2D-BEB6-3A41FC4C656A}" type="presParOf" srcId="{4B8FCBA3-4C8C-48A0-9F24-C7D0DE722DE2}" destId="{CFE8EC8B-A45A-41A1-8066-2EE34BC90651}" srcOrd="0" destOrd="0" presId="urn:microsoft.com/office/officeart/2005/8/layout/process1"/>
    <dgm:cxn modelId="{4A1950B9-78DA-420D-87AB-E96285927F5B}" type="presParOf" srcId="{4B8FCBA3-4C8C-48A0-9F24-C7D0DE722DE2}" destId="{FE68D342-9B37-43B6-BB44-67B65C3EAC1A}" srcOrd="1" destOrd="0" presId="urn:microsoft.com/office/officeart/2005/8/layout/process1"/>
    <dgm:cxn modelId="{E6C49408-CC84-4A7A-88D9-BFC349E22E98}" type="presParOf" srcId="{FE68D342-9B37-43B6-BB44-67B65C3EAC1A}" destId="{1462F873-A18A-41A7-B5DC-B2AA3B19E201}" srcOrd="0" destOrd="0" presId="urn:microsoft.com/office/officeart/2005/8/layout/process1"/>
    <dgm:cxn modelId="{BD697B2D-4A03-4714-8EFE-EFFDEEE398B8}" type="presParOf" srcId="{4B8FCBA3-4C8C-48A0-9F24-C7D0DE722DE2}" destId="{E0E88674-8F04-4481-A895-561723BF50AA}" srcOrd="2" destOrd="0" presId="urn:microsoft.com/office/officeart/2005/8/layout/process1"/>
    <dgm:cxn modelId="{A2E430B8-ECF6-43F6-96EB-598FC816AC7E}" type="presParOf" srcId="{4B8FCBA3-4C8C-48A0-9F24-C7D0DE722DE2}" destId="{B7082D3A-7CE6-4492-A77A-9857C30C4A2A}" srcOrd="3" destOrd="0" presId="urn:microsoft.com/office/officeart/2005/8/layout/process1"/>
    <dgm:cxn modelId="{3920E238-8376-4040-B55A-4A6035DB4251}" type="presParOf" srcId="{B7082D3A-7CE6-4492-A77A-9857C30C4A2A}" destId="{D6306413-20CA-436D-9025-1364670B8C47}" srcOrd="0" destOrd="0" presId="urn:microsoft.com/office/officeart/2005/8/layout/process1"/>
    <dgm:cxn modelId="{0FA2B051-86F8-41D1-AC8C-A8811573E312}" type="presParOf" srcId="{4B8FCBA3-4C8C-48A0-9F24-C7D0DE722DE2}" destId="{2735960F-053D-4852-A141-96D6C3D0E278}" srcOrd="4" destOrd="0" presId="urn:microsoft.com/office/officeart/2005/8/layout/process1"/>
    <dgm:cxn modelId="{A78B1B28-B851-441E-96AC-1B6D6D51C6BE}" type="presParOf" srcId="{4B8FCBA3-4C8C-48A0-9F24-C7D0DE722DE2}" destId="{39162514-192C-4C7E-977D-FDCDAD752D33}" srcOrd="5" destOrd="0" presId="urn:microsoft.com/office/officeart/2005/8/layout/process1"/>
    <dgm:cxn modelId="{A8F7275E-438A-4E6C-8176-73810F6EB3BF}" type="presParOf" srcId="{39162514-192C-4C7E-977D-FDCDAD752D33}" destId="{E48DEB98-ACEB-4D33-958D-1A13A47DCE06}" srcOrd="0" destOrd="0" presId="urn:microsoft.com/office/officeart/2005/8/layout/process1"/>
    <dgm:cxn modelId="{759BBA5F-BE39-4E2C-852E-B27351605882}" type="presParOf" srcId="{4B8FCBA3-4C8C-48A0-9F24-C7D0DE722DE2}" destId="{5E2D8182-0D97-4121-BD3C-3A76ED67FF7F}" srcOrd="6" destOrd="0" presId="urn:microsoft.com/office/officeart/2005/8/layout/process1"/>
    <dgm:cxn modelId="{8AC51813-E03D-4570-BF4F-60F0E347A2C3}" type="presParOf" srcId="{4B8FCBA3-4C8C-48A0-9F24-C7D0DE722DE2}" destId="{1212E163-B20D-4131-A035-96C89936EE12}" srcOrd="7" destOrd="0" presId="urn:microsoft.com/office/officeart/2005/8/layout/process1"/>
    <dgm:cxn modelId="{3F987771-7473-4CEE-B0B2-9A9C63EBB8AB}" type="presParOf" srcId="{1212E163-B20D-4131-A035-96C89936EE12}" destId="{CF235A76-019B-43B4-B227-39E6BA001FC3}" srcOrd="0" destOrd="0" presId="urn:microsoft.com/office/officeart/2005/8/layout/process1"/>
    <dgm:cxn modelId="{52C4501E-7506-4162-83B0-34DD92EBA062}" type="presParOf" srcId="{4B8FCBA3-4C8C-48A0-9F24-C7D0DE722DE2}" destId="{2B4A7F96-F73A-4E9A-9B4E-87A98C688821}" srcOrd="8" destOrd="0" presId="urn:microsoft.com/office/officeart/2005/8/layout/process1"/>
    <dgm:cxn modelId="{0784EB3D-9B70-4A03-861E-97EC64873390}" type="presParOf" srcId="{4B8FCBA3-4C8C-48A0-9F24-C7D0DE722DE2}" destId="{ABAD830B-7379-42AD-9DAE-CB2D1D992E18}" srcOrd="9" destOrd="0" presId="urn:microsoft.com/office/officeart/2005/8/layout/process1"/>
    <dgm:cxn modelId="{B5E801A8-C15E-4E6B-BDF9-CFD44A82A958}" type="presParOf" srcId="{ABAD830B-7379-42AD-9DAE-CB2D1D992E18}" destId="{C1A5D9C5-9EC5-4607-A233-285366C69B45}" srcOrd="0" destOrd="0" presId="urn:microsoft.com/office/officeart/2005/8/layout/process1"/>
    <dgm:cxn modelId="{7C302C0C-2A76-4D66-95AB-9B7F4B39DE00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</a:t>
          </a:r>
          <a:r>
            <a:rPr lang="he-IL" dirty="0" smtClean="0">
              <a:solidFill>
                <a:schemeClr val="accent2"/>
              </a:solidFill>
            </a:rPr>
            <a:t>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פעילות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תשתית</a:t>
          </a:r>
          <a:endParaRPr lang="he-IL" dirty="0">
            <a:solidFill>
              <a:schemeClr val="accent2"/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640D357D-4776-4975-9547-D4F509EEDB6F}" type="presOf" srcId="{86A66080-7E49-4018-8314-674125097638}" destId="{C1A5D9C5-9EC5-4607-A233-285366C69B45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B2805696-D286-4F45-A3A1-F5AFFFDF7DEB}" type="presOf" srcId="{959AE30B-BB40-415F-9DA0-93EC6B6B4F96}" destId="{39162514-192C-4C7E-977D-FDCDAD752D33}" srcOrd="0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3061C23B-A04C-4FD9-A8F9-BC3A55C6FD73}" type="presOf" srcId="{C749B88C-BD71-4AEC-BCD6-C945DA468C5F}" destId="{1462F873-A18A-41A7-B5DC-B2AA3B19E201}" srcOrd="1" destOrd="0" presId="urn:microsoft.com/office/officeart/2005/8/layout/process1"/>
    <dgm:cxn modelId="{AD07045F-01AA-4BCE-B614-4AD7D4771E4A}" type="presOf" srcId="{2F760E3A-9E64-47BF-97D6-B781344C4A15}" destId="{4B8FCBA3-4C8C-48A0-9F24-C7D0DE722DE2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2544CECB-657A-49BD-81B2-09EEC72E249C}" type="presOf" srcId="{46278DB0-5750-46DD-BD2A-BDA46A97F8ED}" destId="{2735960F-053D-4852-A141-96D6C3D0E278}" srcOrd="0" destOrd="0" presId="urn:microsoft.com/office/officeart/2005/8/layout/process1"/>
    <dgm:cxn modelId="{236FC1F8-50AC-4BB2-9BFC-F2232B655F9C}" type="presOf" srcId="{5F1C8A8D-529B-4713-8E91-3E9973A287CC}" destId="{B7082D3A-7CE6-4492-A77A-9857C30C4A2A}" srcOrd="0" destOrd="0" presId="urn:microsoft.com/office/officeart/2005/8/layout/process1"/>
    <dgm:cxn modelId="{C9B18928-D275-407C-98BA-E4C2406A8C3D}" type="presOf" srcId="{959AE30B-BB40-415F-9DA0-93EC6B6B4F96}" destId="{E48DEB98-ACEB-4D33-958D-1A13A47DCE06}" srcOrd="1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5E435E3B-9CE4-4AAD-A1A9-AE6C0296FA40}" type="presOf" srcId="{8C8B2F18-1442-4C94-BCFC-8DD43AADDF45}" destId="{E0E88674-8F04-4481-A895-561723BF50AA}" srcOrd="0" destOrd="0" presId="urn:microsoft.com/office/officeart/2005/8/layout/process1"/>
    <dgm:cxn modelId="{D28CABF7-5E31-4A6D-AE25-4DDD32296F89}" type="presOf" srcId="{C749B88C-BD71-4AEC-BCD6-C945DA468C5F}" destId="{FE68D342-9B37-43B6-BB44-67B65C3EAC1A}" srcOrd="0" destOrd="0" presId="urn:microsoft.com/office/officeart/2005/8/layout/process1"/>
    <dgm:cxn modelId="{FA5C6339-DBF4-4891-A722-F756348AEE0D}" type="presOf" srcId="{86A66080-7E49-4018-8314-674125097638}" destId="{ABAD830B-7379-42AD-9DAE-CB2D1D992E18}" srcOrd="0" destOrd="0" presId="urn:microsoft.com/office/officeart/2005/8/layout/process1"/>
    <dgm:cxn modelId="{F6B584FD-24DD-4968-8AB4-9B61165B6E36}" type="presOf" srcId="{F06FE37F-E31D-4A63-A439-1EAE900994EC}" destId="{CFE8EC8B-A45A-41A1-8066-2EE34BC90651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F5D7F7A8-3E6B-4D92-B55E-DA2210C19AB2}" type="presOf" srcId="{5F1C8A8D-529B-4713-8E91-3E9973A287CC}" destId="{D6306413-20CA-436D-9025-1364670B8C47}" srcOrd="1" destOrd="0" presId="urn:microsoft.com/office/officeart/2005/8/layout/process1"/>
    <dgm:cxn modelId="{16B1938F-0289-41CB-978D-03DA7B7AF14D}" type="presOf" srcId="{C0B85275-2165-4BD8-97AF-DD77E222EB90}" destId="{5E2D8182-0D97-4121-BD3C-3A76ED67FF7F}" srcOrd="0" destOrd="0" presId="urn:microsoft.com/office/officeart/2005/8/layout/process1"/>
    <dgm:cxn modelId="{272DAE2D-7631-4C6E-9AD9-7A0AB777B879}" type="presOf" srcId="{C4401ED2-66B4-4F5A-8051-94E229062F04}" destId="{1212E163-B20D-4131-A035-96C89936EE12}" srcOrd="0" destOrd="0" presId="urn:microsoft.com/office/officeart/2005/8/layout/process1"/>
    <dgm:cxn modelId="{CA84BBD2-EFC6-40D8-A69D-382546B46E02}" type="presOf" srcId="{F6F66ED0-5A48-48D2-9395-FC6BA8A901DA}" destId="{1E910F4C-B576-438C-B730-61262C57264D}" srcOrd="0" destOrd="0" presId="urn:microsoft.com/office/officeart/2005/8/layout/process1"/>
    <dgm:cxn modelId="{F64DA184-676B-42A3-967D-3A6E062B13C6}" type="presOf" srcId="{2A8B7944-B9D9-40D8-B316-A6C4AACA9C97}" destId="{2B4A7F96-F73A-4E9A-9B4E-87A98C688821}" srcOrd="0" destOrd="0" presId="urn:microsoft.com/office/officeart/2005/8/layout/process1"/>
    <dgm:cxn modelId="{8B7C82E6-1989-407C-B11C-FC395659E269}" type="presOf" srcId="{C4401ED2-66B4-4F5A-8051-94E229062F04}" destId="{CF235A76-019B-43B4-B227-39E6BA001FC3}" srcOrd="1" destOrd="0" presId="urn:microsoft.com/office/officeart/2005/8/layout/process1"/>
    <dgm:cxn modelId="{DF2EC977-F7DA-49AF-B518-A1890F8DFA9C}" type="presParOf" srcId="{4B8FCBA3-4C8C-48A0-9F24-C7D0DE722DE2}" destId="{CFE8EC8B-A45A-41A1-8066-2EE34BC90651}" srcOrd="0" destOrd="0" presId="urn:microsoft.com/office/officeart/2005/8/layout/process1"/>
    <dgm:cxn modelId="{D365FEAD-A3B9-491E-8679-8A02D6671BCA}" type="presParOf" srcId="{4B8FCBA3-4C8C-48A0-9F24-C7D0DE722DE2}" destId="{FE68D342-9B37-43B6-BB44-67B65C3EAC1A}" srcOrd="1" destOrd="0" presId="urn:microsoft.com/office/officeart/2005/8/layout/process1"/>
    <dgm:cxn modelId="{AB7C8C02-EA45-4685-8159-758E540552AB}" type="presParOf" srcId="{FE68D342-9B37-43B6-BB44-67B65C3EAC1A}" destId="{1462F873-A18A-41A7-B5DC-B2AA3B19E201}" srcOrd="0" destOrd="0" presId="urn:microsoft.com/office/officeart/2005/8/layout/process1"/>
    <dgm:cxn modelId="{A4D031D0-B3A5-4D4A-9BE6-C5B345B950BD}" type="presParOf" srcId="{4B8FCBA3-4C8C-48A0-9F24-C7D0DE722DE2}" destId="{E0E88674-8F04-4481-A895-561723BF50AA}" srcOrd="2" destOrd="0" presId="urn:microsoft.com/office/officeart/2005/8/layout/process1"/>
    <dgm:cxn modelId="{62D0B8BE-6FDA-47E4-A485-F53B0B27F563}" type="presParOf" srcId="{4B8FCBA3-4C8C-48A0-9F24-C7D0DE722DE2}" destId="{B7082D3A-7CE6-4492-A77A-9857C30C4A2A}" srcOrd="3" destOrd="0" presId="urn:microsoft.com/office/officeart/2005/8/layout/process1"/>
    <dgm:cxn modelId="{E9D1DC70-F2F5-49E6-B072-BDB63B7F2106}" type="presParOf" srcId="{B7082D3A-7CE6-4492-A77A-9857C30C4A2A}" destId="{D6306413-20CA-436D-9025-1364670B8C47}" srcOrd="0" destOrd="0" presId="urn:microsoft.com/office/officeart/2005/8/layout/process1"/>
    <dgm:cxn modelId="{5581D36D-3E0E-41EC-B612-826D5E931CFF}" type="presParOf" srcId="{4B8FCBA3-4C8C-48A0-9F24-C7D0DE722DE2}" destId="{2735960F-053D-4852-A141-96D6C3D0E278}" srcOrd="4" destOrd="0" presId="urn:microsoft.com/office/officeart/2005/8/layout/process1"/>
    <dgm:cxn modelId="{4051F097-3D18-477D-B445-05D6D0F15564}" type="presParOf" srcId="{4B8FCBA3-4C8C-48A0-9F24-C7D0DE722DE2}" destId="{39162514-192C-4C7E-977D-FDCDAD752D33}" srcOrd="5" destOrd="0" presId="urn:microsoft.com/office/officeart/2005/8/layout/process1"/>
    <dgm:cxn modelId="{D7E4DF44-068A-4CBA-9D7D-1C0584013DFD}" type="presParOf" srcId="{39162514-192C-4C7E-977D-FDCDAD752D33}" destId="{E48DEB98-ACEB-4D33-958D-1A13A47DCE06}" srcOrd="0" destOrd="0" presId="urn:microsoft.com/office/officeart/2005/8/layout/process1"/>
    <dgm:cxn modelId="{B1701D2F-B338-45D0-A0BF-05B04EA8553F}" type="presParOf" srcId="{4B8FCBA3-4C8C-48A0-9F24-C7D0DE722DE2}" destId="{5E2D8182-0D97-4121-BD3C-3A76ED67FF7F}" srcOrd="6" destOrd="0" presId="urn:microsoft.com/office/officeart/2005/8/layout/process1"/>
    <dgm:cxn modelId="{AB4A4F16-7644-4C9D-B9D2-173EBFE1DB06}" type="presParOf" srcId="{4B8FCBA3-4C8C-48A0-9F24-C7D0DE722DE2}" destId="{1212E163-B20D-4131-A035-96C89936EE12}" srcOrd="7" destOrd="0" presId="urn:microsoft.com/office/officeart/2005/8/layout/process1"/>
    <dgm:cxn modelId="{9AA73E0F-28D7-448A-8C5E-0CB0B073315B}" type="presParOf" srcId="{1212E163-B20D-4131-A035-96C89936EE12}" destId="{CF235A76-019B-43B4-B227-39E6BA001FC3}" srcOrd="0" destOrd="0" presId="urn:microsoft.com/office/officeart/2005/8/layout/process1"/>
    <dgm:cxn modelId="{E5A7B03F-1CE8-42EB-82AE-AD3AD83B45E4}" type="presParOf" srcId="{4B8FCBA3-4C8C-48A0-9F24-C7D0DE722DE2}" destId="{2B4A7F96-F73A-4E9A-9B4E-87A98C688821}" srcOrd="8" destOrd="0" presId="urn:microsoft.com/office/officeart/2005/8/layout/process1"/>
    <dgm:cxn modelId="{97C2B69A-76ED-427C-9BDE-56BF48028923}" type="presParOf" srcId="{4B8FCBA3-4C8C-48A0-9F24-C7D0DE722DE2}" destId="{ABAD830B-7379-42AD-9DAE-CB2D1D992E18}" srcOrd="9" destOrd="0" presId="urn:microsoft.com/office/officeart/2005/8/layout/process1"/>
    <dgm:cxn modelId="{191E4B4D-52F2-4D1B-A63B-802BCD34A389}" type="presParOf" srcId="{ABAD830B-7379-42AD-9DAE-CB2D1D992E18}" destId="{C1A5D9C5-9EC5-4607-A233-285366C69B45}" srcOrd="0" destOrd="0" presId="urn:microsoft.com/office/officeart/2005/8/layout/process1"/>
    <dgm:cxn modelId="{17ED076E-2311-4E1C-B949-E7DC156BA5FE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smtClean="0">
              <a:solidFill>
                <a:schemeClr val="tx2">
                  <a:lumMod val="60000"/>
                  <a:lumOff val="40000"/>
                </a:schemeClr>
              </a:solidFill>
            </a:rPr>
            <a:t>פעילות 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מבט לאופק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3FF01EFB-F122-4F86-8B24-6055BFF1845B}" type="presOf" srcId="{46278DB0-5750-46DD-BD2A-BDA46A97F8ED}" destId="{2735960F-053D-4852-A141-96D6C3D0E278}" srcOrd="0" destOrd="0" presId="urn:microsoft.com/office/officeart/2005/8/layout/process1"/>
    <dgm:cxn modelId="{1AF07DBF-0C36-4917-B5C8-E43A932555F5}" type="presOf" srcId="{F6F66ED0-5A48-48D2-9395-FC6BA8A901DA}" destId="{1E910F4C-B576-438C-B730-61262C57264D}" srcOrd="0" destOrd="0" presId="urn:microsoft.com/office/officeart/2005/8/layout/process1"/>
    <dgm:cxn modelId="{7A94B642-B8C6-44C4-9894-FAC42926E51C}" type="presOf" srcId="{959AE30B-BB40-415F-9DA0-93EC6B6B4F96}" destId="{39162514-192C-4C7E-977D-FDCDAD752D33}" srcOrd="0" destOrd="0" presId="urn:microsoft.com/office/officeart/2005/8/layout/process1"/>
    <dgm:cxn modelId="{4DFD1222-148B-4BD8-9492-85A85A39C824}" type="presOf" srcId="{2A8B7944-B9D9-40D8-B316-A6C4AACA9C97}" destId="{2B4A7F96-F73A-4E9A-9B4E-87A98C688821}" srcOrd="0" destOrd="0" presId="urn:microsoft.com/office/officeart/2005/8/layout/process1"/>
    <dgm:cxn modelId="{0D6DC1E9-5227-4D09-9BF0-5B01BB006429}" type="presOf" srcId="{C749B88C-BD71-4AEC-BCD6-C945DA468C5F}" destId="{FE68D342-9B37-43B6-BB44-67B65C3EAC1A}" srcOrd="0" destOrd="0" presId="urn:microsoft.com/office/officeart/2005/8/layout/process1"/>
    <dgm:cxn modelId="{A74930A1-BCA9-4D4D-831D-B032B48A1720}" type="presOf" srcId="{C4401ED2-66B4-4F5A-8051-94E229062F04}" destId="{CF235A76-019B-43B4-B227-39E6BA001FC3}" srcOrd="1" destOrd="0" presId="urn:microsoft.com/office/officeart/2005/8/layout/process1"/>
    <dgm:cxn modelId="{D005AC6A-A8F6-4C1D-8B1C-2A50F0D6FC90}" type="presOf" srcId="{C0B85275-2165-4BD8-97AF-DD77E222EB90}" destId="{5E2D8182-0D97-4121-BD3C-3A76ED67FF7F}" srcOrd="0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BAB3D562-BFA3-4CB3-BD33-73C72CFEBAD2}" type="presOf" srcId="{2F760E3A-9E64-47BF-97D6-B781344C4A15}" destId="{4B8FCBA3-4C8C-48A0-9F24-C7D0DE722DE2}" srcOrd="0" destOrd="0" presId="urn:microsoft.com/office/officeart/2005/8/layout/process1"/>
    <dgm:cxn modelId="{C38789C5-BE80-4DF2-94CF-DE5572A48DD2}" type="presOf" srcId="{F06FE37F-E31D-4A63-A439-1EAE900994EC}" destId="{CFE8EC8B-A45A-41A1-8066-2EE34BC90651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4AF5C49B-C4A4-4C9B-83D0-28947517C48C}" type="presOf" srcId="{C4401ED2-66B4-4F5A-8051-94E229062F04}" destId="{1212E163-B20D-4131-A035-96C89936EE12}" srcOrd="0" destOrd="0" presId="urn:microsoft.com/office/officeart/2005/8/layout/process1"/>
    <dgm:cxn modelId="{9BAEF442-C294-4665-AE3F-03F00A4CC799}" type="presOf" srcId="{86A66080-7E49-4018-8314-674125097638}" destId="{ABAD830B-7379-42AD-9DAE-CB2D1D992E18}" srcOrd="0" destOrd="0" presId="urn:microsoft.com/office/officeart/2005/8/layout/process1"/>
    <dgm:cxn modelId="{289B9ED6-F47C-4E63-9641-0DF9D49F0366}" type="presOf" srcId="{86A66080-7E49-4018-8314-674125097638}" destId="{C1A5D9C5-9EC5-4607-A233-285366C69B45}" srcOrd="1" destOrd="0" presId="urn:microsoft.com/office/officeart/2005/8/layout/process1"/>
    <dgm:cxn modelId="{DADCA919-5E55-40B1-8EB7-890705682AD3}" type="presOf" srcId="{5F1C8A8D-529B-4713-8E91-3E9973A287CC}" destId="{B7082D3A-7CE6-4492-A77A-9857C30C4A2A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D99883AD-B5E8-4851-9562-FA01150E7FAA}" type="presOf" srcId="{959AE30B-BB40-415F-9DA0-93EC6B6B4F96}" destId="{E48DEB98-ACEB-4D33-958D-1A13A47DCE06}" srcOrd="1" destOrd="0" presId="urn:microsoft.com/office/officeart/2005/8/layout/process1"/>
    <dgm:cxn modelId="{8741F0D5-9B98-4D31-BCCE-70E56B77A40D}" type="presOf" srcId="{C749B88C-BD71-4AEC-BCD6-C945DA468C5F}" destId="{1462F873-A18A-41A7-B5DC-B2AA3B19E201}" srcOrd="1" destOrd="0" presId="urn:microsoft.com/office/officeart/2005/8/layout/process1"/>
    <dgm:cxn modelId="{299D1D04-C8ED-457A-B526-7EF2078401F1}" type="presOf" srcId="{8C8B2F18-1442-4C94-BCFC-8DD43AADDF45}" destId="{E0E88674-8F04-4481-A895-561723BF50AA}" srcOrd="0" destOrd="0" presId="urn:microsoft.com/office/officeart/2005/8/layout/process1"/>
    <dgm:cxn modelId="{0CD465D6-7667-4C7B-8138-2596A99408DD}" type="presOf" srcId="{5F1C8A8D-529B-4713-8E91-3E9973A287CC}" destId="{D6306413-20CA-436D-9025-1364670B8C47}" srcOrd="1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B4DCA300-0A30-442C-BA21-FA1E7692545A}" type="presParOf" srcId="{4B8FCBA3-4C8C-48A0-9F24-C7D0DE722DE2}" destId="{CFE8EC8B-A45A-41A1-8066-2EE34BC90651}" srcOrd="0" destOrd="0" presId="urn:microsoft.com/office/officeart/2005/8/layout/process1"/>
    <dgm:cxn modelId="{159262DF-5017-46B3-AC5D-52E44F7C949F}" type="presParOf" srcId="{4B8FCBA3-4C8C-48A0-9F24-C7D0DE722DE2}" destId="{FE68D342-9B37-43B6-BB44-67B65C3EAC1A}" srcOrd="1" destOrd="0" presId="urn:microsoft.com/office/officeart/2005/8/layout/process1"/>
    <dgm:cxn modelId="{BDE50BFF-9ED0-46ED-8B3C-6BF78B53652F}" type="presParOf" srcId="{FE68D342-9B37-43B6-BB44-67B65C3EAC1A}" destId="{1462F873-A18A-41A7-B5DC-B2AA3B19E201}" srcOrd="0" destOrd="0" presId="urn:microsoft.com/office/officeart/2005/8/layout/process1"/>
    <dgm:cxn modelId="{3A9AE0FF-D18B-4E05-9D14-C37676CC718C}" type="presParOf" srcId="{4B8FCBA3-4C8C-48A0-9F24-C7D0DE722DE2}" destId="{E0E88674-8F04-4481-A895-561723BF50AA}" srcOrd="2" destOrd="0" presId="urn:microsoft.com/office/officeart/2005/8/layout/process1"/>
    <dgm:cxn modelId="{985D1D6C-7D22-4CFE-BEE3-34E3F50F9C70}" type="presParOf" srcId="{4B8FCBA3-4C8C-48A0-9F24-C7D0DE722DE2}" destId="{B7082D3A-7CE6-4492-A77A-9857C30C4A2A}" srcOrd="3" destOrd="0" presId="urn:microsoft.com/office/officeart/2005/8/layout/process1"/>
    <dgm:cxn modelId="{8BD86307-CEC6-435B-B8C2-CFF076CCF54D}" type="presParOf" srcId="{B7082D3A-7CE6-4492-A77A-9857C30C4A2A}" destId="{D6306413-20CA-436D-9025-1364670B8C47}" srcOrd="0" destOrd="0" presId="urn:microsoft.com/office/officeart/2005/8/layout/process1"/>
    <dgm:cxn modelId="{0817C2D6-CE0D-4F60-A792-8EAAC6050880}" type="presParOf" srcId="{4B8FCBA3-4C8C-48A0-9F24-C7D0DE722DE2}" destId="{2735960F-053D-4852-A141-96D6C3D0E278}" srcOrd="4" destOrd="0" presId="urn:microsoft.com/office/officeart/2005/8/layout/process1"/>
    <dgm:cxn modelId="{3C524E78-9476-4BAE-9810-38DFF7FBC89A}" type="presParOf" srcId="{4B8FCBA3-4C8C-48A0-9F24-C7D0DE722DE2}" destId="{39162514-192C-4C7E-977D-FDCDAD752D33}" srcOrd="5" destOrd="0" presId="urn:microsoft.com/office/officeart/2005/8/layout/process1"/>
    <dgm:cxn modelId="{2CBAD2CA-080F-4484-B9CB-1C2C4CC3AC19}" type="presParOf" srcId="{39162514-192C-4C7E-977D-FDCDAD752D33}" destId="{E48DEB98-ACEB-4D33-958D-1A13A47DCE06}" srcOrd="0" destOrd="0" presId="urn:microsoft.com/office/officeart/2005/8/layout/process1"/>
    <dgm:cxn modelId="{3D695148-EE67-421A-B0F8-1C869123BBBC}" type="presParOf" srcId="{4B8FCBA3-4C8C-48A0-9F24-C7D0DE722DE2}" destId="{5E2D8182-0D97-4121-BD3C-3A76ED67FF7F}" srcOrd="6" destOrd="0" presId="urn:microsoft.com/office/officeart/2005/8/layout/process1"/>
    <dgm:cxn modelId="{5DF3D4A8-AB67-45B6-8048-3EC210743767}" type="presParOf" srcId="{4B8FCBA3-4C8C-48A0-9F24-C7D0DE722DE2}" destId="{1212E163-B20D-4131-A035-96C89936EE12}" srcOrd="7" destOrd="0" presId="urn:microsoft.com/office/officeart/2005/8/layout/process1"/>
    <dgm:cxn modelId="{C6EC8A31-4276-4505-BFE3-043854A19478}" type="presParOf" srcId="{1212E163-B20D-4131-A035-96C89936EE12}" destId="{CF235A76-019B-43B4-B227-39E6BA001FC3}" srcOrd="0" destOrd="0" presId="urn:microsoft.com/office/officeart/2005/8/layout/process1"/>
    <dgm:cxn modelId="{0E4678E0-6FA8-49A7-8899-D4E9ECF0D6F2}" type="presParOf" srcId="{4B8FCBA3-4C8C-48A0-9F24-C7D0DE722DE2}" destId="{2B4A7F96-F73A-4E9A-9B4E-87A98C688821}" srcOrd="8" destOrd="0" presId="urn:microsoft.com/office/officeart/2005/8/layout/process1"/>
    <dgm:cxn modelId="{084694CA-AE7B-408A-BA40-B35953D998BB}" type="presParOf" srcId="{4B8FCBA3-4C8C-48A0-9F24-C7D0DE722DE2}" destId="{ABAD830B-7379-42AD-9DAE-CB2D1D992E18}" srcOrd="9" destOrd="0" presId="urn:microsoft.com/office/officeart/2005/8/layout/process1"/>
    <dgm:cxn modelId="{5AF10139-E53D-412E-A036-FC9458C93B69}" type="presParOf" srcId="{ABAD830B-7379-42AD-9DAE-CB2D1D992E18}" destId="{C1A5D9C5-9EC5-4607-A233-285366C69B45}" srcOrd="0" destOrd="0" presId="urn:microsoft.com/office/officeart/2005/8/layout/process1"/>
    <dgm:cxn modelId="{A207626B-8F98-40CE-A088-94B8534891D0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760E3A-9E64-47BF-97D6-B781344C4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06FE37F-E31D-4A63-A439-1EAE900994EC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הצגת האגף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8C9F90-F558-4E29-80D9-3B88E7343693}" type="par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C749B88C-BD71-4AEC-BCD6-C945DA468C5F}" type="sibTrans" cxnId="{86D288B6-0F7E-46CB-A226-4953372BCEF0}">
      <dgm:prSet/>
      <dgm:spPr/>
      <dgm:t>
        <a:bodyPr/>
        <a:lstStyle/>
        <a:p>
          <a:pPr rtl="1"/>
          <a:endParaRPr lang="he-IL"/>
        </a:p>
      </dgm:t>
    </dgm:pt>
    <dgm:pt modelId="{8C8B2F18-1442-4C94-BCFC-8DD43AADDF45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מבנה התקציב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D93F42D-6A62-42CC-A147-216959A82CE9}" type="par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5F1C8A8D-529B-4713-8E91-3E9973A287CC}" type="sibTrans" cxnId="{F4651CC7-685E-4F99-8E81-3A83CDDC93EF}">
      <dgm:prSet/>
      <dgm:spPr/>
      <dgm:t>
        <a:bodyPr/>
        <a:lstStyle/>
        <a:p>
          <a:pPr rtl="1"/>
          <a:endParaRPr lang="he-IL"/>
        </a:p>
      </dgm:t>
    </dgm:pt>
    <dgm:pt modelId="{46278DB0-5750-46DD-BD2A-BDA46A97F8ED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ביחידות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4F60687-F664-4C55-A7A5-2FC740A93155}" type="par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959AE30B-BB40-415F-9DA0-93EC6B6B4F96}" type="sibTrans" cxnId="{857A711D-0433-40A4-BABE-D9740AE2E905}">
      <dgm:prSet/>
      <dgm:spPr/>
      <dgm:t>
        <a:bodyPr/>
        <a:lstStyle/>
        <a:p>
          <a:pPr rtl="1"/>
          <a:endParaRPr lang="he-IL"/>
        </a:p>
      </dgm:t>
    </dgm:pt>
    <dgm:pt modelId="{C0B85275-2165-4BD8-97AF-DD77E222EB90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תשתית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79DC71-79BF-4782-9B79-EE71D12B5353}" type="par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C4401ED2-66B4-4F5A-8051-94E229062F04}" type="sibTrans" cxnId="{2490F120-D6DB-4462-9D68-868A3D0DC41F}">
      <dgm:prSet/>
      <dgm:spPr/>
      <dgm:t>
        <a:bodyPr/>
        <a:lstStyle/>
        <a:p>
          <a:pPr rtl="1"/>
          <a:endParaRPr lang="he-IL"/>
        </a:p>
      </dgm:t>
    </dgm:pt>
    <dgm:pt modelId="{2A8B7944-B9D9-40D8-B316-A6C4AACA9C97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פעילות רוחבית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93794C-DC87-4E72-9CDA-138B67996B16}" type="par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86A66080-7E49-4018-8314-674125097638}" type="sibTrans" cxnId="{86D3FCCA-ED22-4DE2-8A39-79FCA7BBBB20}">
      <dgm:prSet/>
      <dgm:spPr/>
      <dgm:t>
        <a:bodyPr/>
        <a:lstStyle/>
        <a:p>
          <a:pPr rtl="1"/>
          <a:endParaRPr lang="he-IL"/>
        </a:p>
      </dgm:t>
    </dgm:pt>
    <dgm:pt modelId="{F6F66ED0-5A48-48D2-9395-FC6BA8A901DA}">
      <dgm:prSet/>
      <dgm:spPr>
        <a:noFill/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accent2"/>
              </a:solidFill>
            </a:rPr>
            <a:t>מבט</a:t>
          </a:r>
          <a:r>
            <a:rPr lang="he-IL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he-IL" dirty="0" smtClean="0">
              <a:solidFill>
                <a:schemeClr val="accent2"/>
              </a:solidFill>
            </a:rPr>
            <a:t>לאופק</a:t>
          </a:r>
          <a:endParaRPr lang="he-IL" dirty="0">
            <a:solidFill>
              <a:schemeClr val="accent2"/>
            </a:solidFill>
          </a:endParaRPr>
        </a:p>
      </dgm:t>
    </dgm:pt>
    <dgm:pt modelId="{D09F0072-1D88-4FDA-AFC5-90D23BCB3A81}" type="par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CEEDD965-EF53-4591-A86F-3F638C2B18DB}" type="sibTrans" cxnId="{53E3A956-2A5A-4352-9657-81411A094682}">
      <dgm:prSet/>
      <dgm:spPr/>
      <dgm:t>
        <a:bodyPr/>
        <a:lstStyle/>
        <a:p>
          <a:pPr rtl="1"/>
          <a:endParaRPr lang="he-IL"/>
        </a:p>
      </dgm:t>
    </dgm:pt>
    <dgm:pt modelId="{4B8FCBA3-4C8C-48A0-9F24-C7D0DE722DE2}" type="pres">
      <dgm:prSet presAssocID="{2F760E3A-9E64-47BF-97D6-B781344C4A1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FE8EC8B-A45A-41A1-8066-2EE34BC90651}" type="pres">
      <dgm:prSet presAssocID="{F06FE37F-E31D-4A63-A439-1EAE900994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8D342-9B37-43B6-BB44-67B65C3EAC1A}" type="pres">
      <dgm:prSet presAssocID="{C749B88C-BD71-4AEC-BCD6-C945DA468C5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1462F873-A18A-41A7-B5DC-B2AA3B19E201}" type="pres">
      <dgm:prSet presAssocID="{C749B88C-BD71-4AEC-BCD6-C945DA468C5F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0E88674-8F04-4481-A895-561723BF50AA}" type="pres">
      <dgm:prSet presAssocID="{8C8B2F18-1442-4C94-BCFC-8DD43AADDF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082D3A-7CE6-4492-A77A-9857C30C4A2A}" type="pres">
      <dgm:prSet presAssocID="{5F1C8A8D-529B-4713-8E91-3E9973A287CC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D6306413-20CA-436D-9025-1364670B8C47}" type="pres">
      <dgm:prSet presAssocID="{5F1C8A8D-529B-4713-8E91-3E9973A287CC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2735960F-053D-4852-A141-96D6C3D0E278}" type="pres">
      <dgm:prSet presAssocID="{46278DB0-5750-46DD-BD2A-BDA46A97F8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62514-192C-4C7E-977D-FDCDAD752D33}" type="pres">
      <dgm:prSet presAssocID="{959AE30B-BB40-415F-9DA0-93EC6B6B4F96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E48DEB98-ACEB-4D33-958D-1A13A47DCE06}" type="pres">
      <dgm:prSet presAssocID="{959AE30B-BB40-415F-9DA0-93EC6B6B4F96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E2D8182-0D97-4121-BD3C-3A76ED67FF7F}" type="pres">
      <dgm:prSet presAssocID="{C0B85275-2165-4BD8-97AF-DD77E222EB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12E163-B20D-4131-A035-96C89936EE12}" type="pres">
      <dgm:prSet presAssocID="{C4401ED2-66B4-4F5A-8051-94E229062F04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CF235A76-019B-43B4-B227-39E6BA001FC3}" type="pres">
      <dgm:prSet presAssocID="{C4401ED2-66B4-4F5A-8051-94E229062F04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2B4A7F96-F73A-4E9A-9B4E-87A98C688821}" type="pres">
      <dgm:prSet presAssocID="{2A8B7944-B9D9-40D8-B316-A6C4AACA9C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AD830B-7379-42AD-9DAE-CB2D1D992E18}" type="pres">
      <dgm:prSet presAssocID="{86A66080-7E49-4018-8314-674125097638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1A5D9C5-9EC5-4607-A233-285366C69B45}" type="pres">
      <dgm:prSet presAssocID="{86A66080-7E49-4018-8314-674125097638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1E910F4C-B576-438C-B730-61262C57264D}" type="pres">
      <dgm:prSet presAssocID="{F6F66ED0-5A48-48D2-9395-FC6BA8A90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2735717-318D-4F7E-A9BD-A03474261156}" type="presOf" srcId="{C749B88C-BD71-4AEC-BCD6-C945DA468C5F}" destId="{FE68D342-9B37-43B6-BB44-67B65C3EAC1A}" srcOrd="0" destOrd="0" presId="urn:microsoft.com/office/officeart/2005/8/layout/process1"/>
    <dgm:cxn modelId="{857A711D-0433-40A4-BABE-D9740AE2E905}" srcId="{2F760E3A-9E64-47BF-97D6-B781344C4A15}" destId="{46278DB0-5750-46DD-BD2A-BDA46A97F8ED}" srcOrd="2" destOrd="0" parTransId="{24F60687-F664-4C55-A7A5-2FC740A93155}" sibTransId="{959AE30B-BB40-415F-9DA0-93EC6B6B4F96}"/>
    <dgm:cxn modelId="{19E8D62D-DEBB-4132-B256-804BFE9133AE}" type="presOf" srcId="{959AE30B-BB40-415F-9DA0-93EC6B6B4F96}" destId="{E48DEB98-ACEB-4D33-958D-1A13A47DCE06}" srcOrd="1" destOrd="0" presId="urn:microsoft.com/office/officeart/2005/8/layout/process1"/>
    <dgm:cxn modelId="{2490F120-D6DB-4462-9D68-868A3D0DC41F}" srcId="{2F760E3A-9E64-47BF-97D6-B781344C4A15}" destId="{C0B85275-2165-4BD8-97AF-DD77E222EB90}" srcOrd="3" destOrd="0" parTransId="{FF79DC71-79BF-4782-9B79-EE71D12B5353}" sibTransId="{C4401ED2-66B4-4F5A-8051-94E229062F04}"/>
    <dgm:cxn modelId="{05C86233-ACE8-400C-8688-749DC31017C0}" type="presOf" srcId="{959AE30B-BB40-415F-9DA0-93EC6B6B4F96}" destId="{39162514-192C-4C7E-977D-FDCDAD752D33}" srcOrd="0" destOrd="0" presId="urn:microsoft.com/office/officeart/2005/8/layout/process1"/>
    <dgm:cxn modelId="{E2F9A34D-104F-4833-B420-271383B818CE}" type="presOf" srcId="{86A66080-7E49-4018-8314-674125097638}" destId="{C1A5D9C5-9EC5-4607-A233-285366C69B45}" srcOrd="1" destOrd="0" presId="urn:microsoft.com/office/officeart/2005/8/layout/process1"/>
    <dgm:cxn modelId="{F4651CC7-685E-4F99-8E81-3A83CDDC93EF}" srcId="{2F760E3A-9E64-47BF-97D6-B781344C4A15}" destId="{8C8B2F18-1442-4C94-BCFC-8DD43AADDF45}" srcOrd="1" destOrd="0" parTransId="{3D93F42D-6A62-42CC-A147-216959A82CE9}" sibTransId="{5F1C8A8D-529B-4713-8E91-3E9973A287CC}"/>
    <dgm:cxn modelId="{A570FE95-ACCA-460F-8902-099EA6D49920}" type="presOf" srcId="{C4401ED2-66B4-4F5A-8051-94E229062F04}" destId="{CF235A76-019B-43B4-B227-39E6BA001FC3}" srcOrd="1" destOrd="0" presId="urn:microsoft.com/office/officeart/2005/8/layout/process1"/>
    <dgm:cxn modelId="{66D041AE-036F-407E-97C2-B6F9AAFE458C}" type="presOf" srcId="{F6F66ED0-5A48-48D2-9395-FC6BA8A901DA}" destId="{1E910F4C-B576-438C-B730-61262C57264D}" srcOrd="0" destOrd="0" presId="urn:microsoft.com/office/officeart/2005/8/layout/process1"/>
    <dgm:cxn modelId="{D3C89EBF-BE95-4045-9BBA-3469B4E0B77F}" type="presOf" srcId="{C4401ED2-66B4-4F5A-8051-94E229062F04}" destId="{1212E163-B20D-4131-A035-96C89936EE12}" srcOrd="0" destOrd="0" presId="urn:microsoft.com/office/officeart/2005/8/layout/process1"/>
    <dgm:cxn modelId="{AD54FF1E-E384-4C98-9CD6-CC2F3F8B9684}" type="presOf" srcId="{86A66080-7E49-4018-8314-674125097638}" destId="{ABAD830B-7379-42AD-9DAE-CB2D1D992E18}" srcOrd="0" destOrd="0" presId="urn:microsoft.com/office/officeart/2005/8/layout/process1"/>
    <dgm:cxn modelId="{86D288B6-0F7E-46CB-A226-4953372BCEF0}" srcId="{2F760E3A-9E64-47BF-97D6-B781344C4A15}" destId="{F06FE37F-E31D-4A63-A439-1EAE900994EC}" srcOrd="0" destOrd="0" parTransId="{978C9F90-F558-4E29-80D9-3B88E7343693}" sibTransId="{C749B88C-BD71-4AEC-BCD6-C945DA468C5F}"/>
    <dgm:cxn modelId="{7E24B787-5D8A-4EDE-A1CE-40E107A0C8A8}" type="presOf" srcId="{5F1C8A8D-529B-4713-8E91-3E9973A287CC}" destId="{D6306413-20CA-436D-9025-1364670B8C47}" srcOrd="1" destOrd="0" presId="urn:microsoft.com/office/officeart/2005/8/layout/process1"/>
    <dgm:cxn modelId="{81E5B26D-84C5-4A9C-8274-90A5DE49AF23}" type="presOf" srcId="{C749B88C-BD71-4AEC-BCD6-C945DA468C5F}" destId="{1462F873-A18A-41A7-B5DC-B2AA3B19E201}" srcOrd="1" destOrd="0" presId="urn:microsoft.com/office/officeart/2005/8/layout/process1"/>
    <dgm:cxn modelId="{43566145-6576-4D94-8D9B-33ACC1544A0E}" type="presOf" srcId="{F06FE37F-E31D-4A63-A439-1EAE900994EC}" destId="{CFE8EC8B-A45A-41A1-8066-2EE34BC90651}" srcOrd="0" destOrd="0" presId="urn:microsoft.com/office/officeart/2005/8/layout/process1"/>
    <dgm:cxn modelId="{86D3FCCA-ED22-4DE2-8A39-79FCA7BBBB20}" srcId="{2F760E3A-9E64-47BF-97D6-B781344C4A15}" destId="{2A8B7944-B9D9-40D8-B316-A6C4AACA9C97}" srcOrd="4" destOrd="0" parTransId="{7393794C-DC87-4E72-9CDA-138B67996B16}" sibTransId="{86A66080-7E49-4018-8314-674125097638}"/>
    <dgm:cxn modelId="{E912F423-29C6-4928-956F-2BDAEB1EE72F}" type="presOf" srcId="{5F1C8A8D-529B-4713-8E91-3E9973A287CC}" destId="{B7082D3A-7CE6-4492-A77A-9857C30C4A2A}" srcOrd="0" destOrd="0" presId="urn:microsoft.com/office/officeart/2005/8/layout/process1"/>
    <dgm:cxn modelId="{53E3A956-2A5A-4352-9657-81411A094682}" srcId="{2F760E3A-9E64-47BF-97D6-B781344C4A15}" destId="{F6F66ED0-5A48-48D2-9395-FC6BA8A901DA}" srcOrd="5" destOrd="0" parTransId="{D09F0072-1D88-4FDA-AFC5-90D23BCB3A81}" sibTransId="{CEEDD965-EF53-4591-A86F-3F638C2B18DB}"/>
    <dgm:cxn modelId="{7DAB3D01-F518-44F0-B6D7-A42D042BC034}" type="presOf" srcId="{C0B85275-2165-4BD8-97AF-DD77E222EB90}" destId="{5E2D8182-0D97-4121-BD3C-3A76ED67FF7F}" srcOrd="0" destOrd="0" presId="urn:microsoft.com/office/officeart/2005/8/layout/process1"/>
    <dgm:cxn modelId="{BA4897F8-394E-4773-A732-7FD50CD32A23}" type="presOf" srcId="{2A8B7944-B9D9-40D8-B316-A6C4AACA9C97}" destId="{2B4A7F96-F73A-4E9A-9B4E-87A98C688821}" srcOrd="0" destOrd="0" presId="urn:microsoft.com/office/officeart/2005/8/layout/process1"/>
    <dgm:cxn modelId="{990376C7-7F58-4780-BA25-B7F9950E8259}" type="presOf" srcId="{8C8B2F18-1442-4C94-BCFC-8DD43AADDF45}" destId="{E0E88674-8F04-4481-A895-561723BF50AA}" srcOrd="0" destOrd="0" presId="urn:microsoft.com/office/officeart/2005/8/layout/process1"/>
    <dgm:cxn modelId="{1782C289-8BA0-4452-9615-8A2BBEFEA53D}" type="presOf" srcId="{46278DB0-5750-46DD-BD2A-BDA46A97F8ED}" destId="{2735960F-053D-4852-A141-96D6C3D0E278}" srcOrd="0" destOrd="0" presId="urn:microsoft.com/office/officeart/2005/8/layout/process1"/>
    <dgm:cxn modelId="{A557C21A-4434-4CF0-915F-81A30D5A8EAC}" type="presOf" srcId="{2F760E3A-9E64-47BF-97D6-B781344C4A15}" destId="{4B8FCBA3-4C8C-48A0-9F24-C7D0DE722DE2}" srcOrd="0" destOrd="0" presId="urn:microsoft.com/office/officeart/2005/8/layout/process1"/>
    <dgm:cxn modelId="{EF76A4E6-7B01-4446-A76D-3340844F6D94}" type="presParOf" srcId="{4B8FCBA3-4C8C-48A0-9F24-C7D0DE722DE2}" destId="{CFE8EC8B-A45A-41A1-8066-2EE34BC90651}" srcOrd="0" destOrd="0" presId="urn:microsoft.com/office/officeart/2005/8/layout/process1"/>
    <dgm:cxn modelId="{B3137EC0-E1AF-4C18-939B-6038DFE1CA03}" type="presParOf" srcId="{4B8FCBA3-4C8C-48A0-9F24-C7D0DE722DE2}" destId="{FE68D342-9B37-43B6-BB44-67B65C3EAC1A}" srcOrd="1" destOrd="0" presId="urn:microsoft.com/office/officeart/2005/8/layout/process1"/>
    <dgm:cxn modelId="{B6CC83BC-DC12-4786-88A5-CFBF9F2F3CB5}" type="presParOf" srcId="{FE68D342-9B37-43B6-BB44-67B65C3EAC1A}" destId="{1462F873-A18A-41A7-B5DC-B2AA3B19E201}" srcOrd="0" destOrd="0" presId="urn:microsoft.com/office/officeart/2005/8/layout/process1"/>
    <dgm:cxn modelId="{6A73418F-6FEE-462E-9619-9D84ECFF3214}" type="presParOf" srcId="{4B8FCBA3-4C8C-48A0-9F24-C7D0DE722DE2}" destId="{E0E88674-8F04-4481-A895-561723BF50AA}" srcOrd="2" destOrd="0" presId="urn:microsoft.com/office/officeart/2005/8/layout/process1"/>
    <dgm:cxn modelId="{A789A593-7B0D-4580-85CE-1B50FE0D6BD1}" type="presParOf" srcId="{4B8FCBA3-4C8C-48A0-9F24-C7D0DE722DE2}" destId="{B7082D3A-7CE6-4492-A77A-9857C30C4A2A}" srcOrd="3" destOrd="0" presId="urn:microsoft.com/office/officeart/2005/8/layout/process1"/>
    <dgm:cxn modelId="{A3B1E14E-7F61-483E-B959-45CA4DC32865}" type="presParOf" srcId="{B7082D3A-7CE6-4492-A77A-9857C30C4A2A}" destId="{D6306413-20CA-436D-9025-1364670B8C47}" srcOrd="0" destOrd="0" presId="urn:microsoft.com/office/officeart/2005/8/layout/process1"/>
    <dgm:cxn modelId="{01C33DA1-8653-47BF-A3FA-AEA03DFDA60A}" type="presParOf" srcId="{4B8FCBA3-4C8C-48A0-9F24-C7D0DE722DE2}" destId="{2735960F-053D-4852-A141-96D6C3D0E278}" srcOrd="4" destOrd="0" presId="urn:microsoft.com/office/officeart/2005/8/layout/process1"/>
    <dgm:cxn modelId="{FC855C8F-10DE-4A13-9F97-DC4315A625F2}" type="presParOf" srcId="{4B8FCBA3-4C8C-48A0-9F24-C7D0DE722DE2}" destId="{39162514-192C-4C7E-977D-FDCDAD752D33}" srcOrd="5" destOrd="0" presId="urn:microsoft.com/office/officeart/2005/8/layout/process1"/>
    <dgm:cxn modelId="{4C27C6C9-5A34-466C-9AC0-BD16814FDFAA}" type="presParOf" srcId="{39162514-192C-4C7E-977D-FDCDAD752D33}" destId="{E48DEB98-ACEB-4D33-958D-1A13A47DCE06}" srcOrd="0" destOrd="0" presId="urn:microsoft.com/office/officeart/2005/8/layout/process1"/>
    <dgm:cxn modelId="{5C32F66E-C0F3-45F5-8F4D-32F666EF0B19}" type="presParOf" srcId="{4B8FCBA3-4C8C-48A0-9F24-C7D0DE722DE2}" destId="{5E2D8182-0D97-4121-BD3C-3A76ED67FF7F}" srcOrd="6" destOrd="0" presId="urn:microsoft.com/office/officeart/2005/8/layout/process1"/>
    <dgm:cxn modelId="{522E3943-061E-42A4-A24A-6F480E7FAAED}" type="presParOf" srcId="{4B8FCBA3-4C8C-48A0-9F24-C7D0DE722DE2}" destId="{1212E163-B20D-4131-A035-96C89936EE12}" srcOrd="7" destOrd="0" presId="urn:microsoft.com/office/officeart/2005/8/layout/process1"/>
    <dgm:cxn modelId="{45BB1068-C9DF-443D-8297-3E8C36C98B4A}" type="presParOf" srcId="{1212E163-B20D-4131-A035-96C89936EE12}" destId="{CF235A76-019B-43B4-B227-39E6BA001FC3}" srcOrd="0" destOrd="0" presId="urn:microsoft.com/office/officeart/2005/8/layout/process1"/>
    <dgm:cxn modelId="{71B249E0-4C46-42D7-AEB1-1E92A0024299}" type="presParOf" srcId="{4B8FCBA3-4C8C-48A0-9F24-C7D0DE722DE2}" destId="{2B4A7F96-F73A-4E9A-9B4E-87A98C688821}" srcOrd="8" destOrd="0" presId="urn:microsoft.com/office/officeart/2005/8/layout/process1"/>
    <dgm:cxn modelId="{1C750971-5AC6-4127-9964-1944DF64DE4B}" type="presParOf" srcId="{4B8FCBA3-4C8C-48A0-9F24-C7D0DE722DE2}" destId="{ABAD830B-7379-42AD-9DAE-CB2D1D992E18}" srcOrd="9" destOrd="0" presId="urn:microsoft.com/office/officeart/2005/8/layout/process1"/>
    <dgm:cxn modelId="{B87982E7-B2C2-419B-9FDB-38A25DF7E6AC}" type="presParOf" srcId="{ABAD830B-7379-42AD-9DAE-CB2D1D992E18}" destId="{C1A5D9C5-9EC5-4607-A233-285366C69B45}" srcOrd="0" destOrd="0" presId="urn:microsoft.com/office/officeart/2005/8/layout/process1"/>
    <dgm:cxn modelId="{43B8DA09-2EDB-4C3F-A663-80F7FD809795}" type="presParOf" srcId="{4B8FCBA3-4C8C-48A0-9F24-C7D0DE722DE2}" destId="{1E910F4C-B576-438C-B730-61262C57264D}" srcOrd="1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59A94A-59B0-4A46-8794-B069370CA9B8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75AD84-877F-40DF-86ED-5E4DEC32E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23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DD728-BD41-4E1D-8978-5B2F360EE4EE}" type="slidenum">
              <a:rPr lang="he-I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e-IL">
                <a:solidFill>
                  <a:prstClr val="black"/>
                </a:solidFill>
              </a:rPr>
              <a:t>מתוך 32</a:t>
            </a:r>
          </a:p>
        </p:txBody>
      </p:sp>
    </p:spTree>
    <p:extLst>
      <p:ext uri="{BB962C8B-B14F-4D97-AF65-F5344CB8AC3E}">
        <p14:creationId xmlns:p14="http://schemas.microsoft.com/office/powerpoint/2010/main" val="426221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e-IL" altLang="he-IL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763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9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i="0" u="none" strike="noStrike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he-IL" altLang="he-IL" sz="1200" b="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4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70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27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8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08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6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0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2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5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גידול במשרד לפי פתיחה/סגירה של חשבונות מחשב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התבצע ניתוח למול נתוני ה-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מהקמתו ועד היום.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961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061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2456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486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88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8307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084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29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282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4818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001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692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053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616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95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להוריד</a:t>
            </a:r>
            <a:r>
              <a:rPr lang="he-IL" baseline="0" dirty="0" smtClean="0"/>
              <a:t> אפסים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41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התקבלו</a:t>
            </a:r>
            <a:r>
              <a:rPr lang="he-IL" baseline="0" dirty="0" smtClean="0"/>
              <a:t> יותר משימות ממה שעלה במלון יהודה וכן ממה שקיים בתמר!</a:t>
            </a:r>
          </a:p>
          <a:p>
            <a:endParaRPr lang="he-IL" baseline="0" dirty="0" smtClean="0"/>
          </a:p>
          <a:p>
            <a:r>
              <a:rPr lang="he-IL" baseline="0" dirty="0" smtClean="0"/>
              <a:t>55 דרישות בבחינה- בוחנים </a:t>
            </a:r>
            <a:r>
              <a:rPr lang="he-IL" baseline="0" smtClean="0"/>
              <a:t>מיקור חוץ לחלקן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3630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להוריד</a:t>
            </a:r>
            <a:r>
              <a:rPr lang="he-IL" baseline="0" dirty="0" smtClean="0"/>
              <a:t> אפסים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95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79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יישומי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דוקסנטר</a:t>
            </a:r>
            <a:r>
              <a:rPr lang="he-IL" baseline="0" dirty="0" smtClean="0"/>
              <a:t>- לדוגמא: התראות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948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65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04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84-877F-40DF-86ED-5E4DEC32E4C4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1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מלבן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מלבן 2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48800"/>
            <a:ext cx="8784000" cy="51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4565672" y="193299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608CB0"/>
                </a:solidFill>
                <a:latin typeface="Arial" pitchFamily="34" charset="0"/>
                <a:cs typeface="Arial" pitchFamily="34" charset="0"/>
              </a:rPr>
              <a:t>תכנית עבודה לשנת 2018</a:t>
            </a:r>
            <a:endParaRPr lang="he-IL" sz="3200" dirty="0">
              <a:solidFill>
                <a:srgbClr val="608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4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מלבן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9" name="תמונה 1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48800"/>
            <a:ext cx="8784000" cy="5134749"/>
          </a:xfrm>
          <a:prstGeom prst="rect">
            <a:avLst/>
          </a:prstGeom>
        </p:spPr>
      </p:pic>
      <p:sp>
        <p:nvSpPr>
          <p:cNvPr id="2" name="מלבן 1"/>
          <p:cNvSpPr/>
          <p:nvPr userDrawn="1"/>
        </p:nvSpPr>
        <p:spPr>
          <a:xfrm>
            <a:off x="179512" y="2539795"/>
            <a:ext cx="8784488" cy="999401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4" y="332696"/>
            <a:ext cx="1899694" cy="36000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06" y="2082582"/>
            <a:ext cx="4194057" cy="320041"/>
          </a:xfrm>
          <a:prstGeom prst="rect">
            <a:avLst/>
          </a:prstGeom>
        </p:spPr>
      </p:pic>
      <p:sp>
        <p:nvSpPr>
          <p:cNvPr id="21" name="משולש שווה שוקיים 20"/>
          <p:cNvSpPr/>
          <p:nvPr userDrawn="1"/>
        </p:nvSpPr>
        <p:spPr>
          <a:xfrm rot="10800000">
            <a:off x="971600" y="3539195"/>
            <a:ext cx="720080" cy="620759"/>
          </a:xfrm>
          <a:prstGeom prst="triangle">
            <a:avLst/>
          </a:prstGeom>
          <a:solidFill>
            <a:srgbClr val="5D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5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דה על ההקשב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מלבן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9" name="תמונה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313261"/>
            <a:ext cx="8784000" cy="4364739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4" y="332696"/>
            <a:ext cx="1899694" cy="360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2" y="1930736"/>
            <a:ext cx="5891796" cy="7650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2" y="3028187"/>
            <a:ext cx="804674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94652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מלבן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252000" y="280741"/>
            <a:ext cx="8568472" cy="692802"/>
          </a:xfrm>
          <a:prstGeom prst="rect">
            <a:avLst/>
          </a:prstGeom>
        </p:spPr>
        <p:txBody>
          <a:bodyPr lIns="0" tIns="0" rIns="72000" bIns="0" anchor="t" anchorCtr="0">
            <a:noAutofit/>
          </a:bodyPr>
          <a:lstStyle>
            <a:lvl1pPr algn="r">
              <a:defRPr sz="3600" b="1">
                <a:solidFill>
                  <a:srgbClr val="0B847A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4" y="267142"/>
            <a:ext cx="1899694" cy="360000"/>
          </a:xfrm>
          <a:prstGeom prst="rect">
            <a:avLst/>
          </a:prstGeom>
        </p:spPr>
      </p:pic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252000" y="980728"/>
            <a:ext cx="8568472" cy="55446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73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מלבן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252000" y="280741"/>
            <a:ext cx="8568472" cy="692802"/>
          </a:xfrm>
          <a:prstGeom prst="rect">
            <a:avLst/>
          </a:prstGeom>
        </p:spPr>
        <p:txBody>
          <a:bodyPr lIns="0" tIns="0" rIns="72000" bIns="0" anchor="t" anchorCtr="0">
            <a:noAutofit/>
          </a:bodyPr>
          <a:lstStyle>
            <a:lvl1pPr algn="r">
              <a:defRPr sz="3600" b="1">
                <a:solidFill>
                  <a:srgbClr val="0B847A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4" y="332696"/>
            <a:ext cx="1899694" cy="360000"/>
          </a:xfrm>
          <a:prstGeom prst="rect">
            <a:avLst/>
          </a:prstGeom>
        </p:spPr>
      </p:pic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252000" y="980728"/>
            <a:ext cx="8568472" cy="55446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637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מלבן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252000" y="280741"/>
            <a:ext cx="8568472" cy="692802"/>
          </a:xfrm>
          <a:prstGeom prst="rect">
            <a:avLst/>
          </a:prstGeom>
        </p:spPr>
        <p:txBody>
          <a:bodyPr lIns="0" tIns="0" rIns="72000" bIns="0" anchor="t" anchorCtr="0">
            <a:noAutofit/>
          </a:bodyPr>
          <a:lstStyle>
            <a:lvl1pPr algn="r">
              <a:defRPr sz="3600" b="1">
                <a:solidFill>
                  <a:srgbClr val="0B847A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4" y="332696"/>
            <a:ext cx="1899694" cy="360000"/>
          </a:xfrm>
          <a:prstGeom prst="rect">
            <a:avLst/>
          </a:prstGeom>
        </p:spPr>
      </p:pic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252000" y="980728"/>
            <a:ext cx="8568472" cy="55446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378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51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059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מלבן 10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" name="מקבילית 6"/>
          <p:cNvSpPr/>
          <p:nvPr userDrawn="1"/>
        </p:nvSpPr>
        <p:spPr>
          <a:xfrm>
            <a:off x="7092280" y="0"/>
            <a:ext cx="2309916" cy="458675"/>
          </a:xfrm>
          <a:prstGeom prst="parallelogram">
            <a:avLst>
              <a:gd name="adj" fmla="val 41613"/>
            </a:avLst>
          </a:prstGeom>
          <a:solidFill>
            <a:srgbClr val="0B847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800" b="1" dirty="0" smtClean="0"/>
              <a:t>תכנית אב 2018</a:t>
            </a:r>
            <a:endParaRPr lang="he-IL" sz="1800" b="1" dirty="0"/>
          </a:p>
        </p:txBody>
      </p:sp>
      <p:sp>
        <p:nvSpPr>
          <p:cNvPr id="8" name="מקבילית 7"/>
          <p:cNvSpPr/>
          <p:nvPr userDrawn="1"/>
        </p:nvSpPr>
        <p:spPr>
          <a:xfrm>
            <a:off x="-252536" y="0"/>
            <a:ext cx="7570394" cy="458675"/>
          </a:xfrm>
          <a:prstGeom prst="parallelogram">
            <a:avLst>
              <a:gd name="adj" fmla="val 30951"/>
            </a:avLst>
          </a:prstGeom>
          <a:solidFill>
            <a:srgbClr val="E9EDF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7096" y="-16198"/>
            <a:ext cx="6203032" cy="4692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" y="6184354"/>
            <a:ext cx="1899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3"/>
          <p:cNvGraphicFramePr>
            <a:graphicFrameLocks/>
          </p:cNvGraphicFramePr>
          <p:nvPr userDrawn="1">
            <p:extLst/>
          </p:nvPr>
        </p:nvGraphicFramePr>
        <p:xfrm>
          <a:off x="179512" y="6381327"/>
          <a:ext cx="864096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0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25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6912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פרויקט - תוכ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167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092280" y="657913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8" name="מלבן עם פינות אלכסוניות מעוגלות 7"/>
          <p:cNvSpPr/>
          <p:nvPr userDrawn="1"/>
        </p:nvSpPr>
        <p:spPr>
          <a:xfrm>
            <a:off x="8807003" y="1223341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Rectangle 79" descr="01/01/12"/>
          <p:cNvSpPr>
            <a:spLocks noChangeArrowheads="1"/>
          </p:cNvSpPr>
          <p:nvPr userDrawn="1"/>
        </p:nvSpPr>
        <p:spPr bwMode="auto">
          <a:xfrm>
            <a:off x="7844620" y="1121706"/>
            <a:ext cx="516423" cy="2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073451"/>
                </a:solidFill>
                <a:latin typeface="Arial" pitchFamily="34" charset="0"/>
              </a:rPr>
              <a:t>התחלה</a:t>
            </a:r>
            <a:r>
              <a:rPr lang="he-IL" sz="60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smtClean="0">
                <a:solidFill>
                  <a:srgbClr val="4F81BD"/>
                </a:solidFill>
                <a:latin typeface="Arial" pitchFamily="34" charset="0"/>
              </a:rPr>
              <a:t>01/01/12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77" descr="ינואר"/>
          <p:cNvSpPr>
            <a:spLocks noChangeArrowheads="1"/>
          </p:cNvSpPr>
          <p:nvPr userDrawn="1"/>
        </p:nvSpPr>
        <p:spPr bwMode="auto">
          <a:xfrm>
            <a:off x="7521856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Freeform 76"/>
          <p:cNvSpPr>
            <a:spLocks noChangeArrowheads="1"/>
          </p:cNvSpPr>
          <p:nvPr userDrawn="1"/>
        </p:nvSpPr>
        <p:spPr bwMode="auto">
          <a:xfrm>
            <a:off x="7807732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75" descr="פברואר"/>
          <p:cNvSpPr>
            <a:spLocks noChangeArrowheads="1"/>
          </p:cNvSpPr>
          <p:nvPr userDrawn="1"/>
        </p:nvSpPr>
        <p:spPr bwMode="auto">
          <a:xfrm>
            <a:off x="6784109" y="997079"/>
            <a:ext cx="396539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פברואר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74"/>
          <p:cNvSpPr>
            <a:spLocks noChangeArrowheads="1"/>
          </p:cNvSpPr>
          <p:nvPr userDrawn="1"/>
        </p:nvSpPr>
        <p:spPr bwMode="auto">
          <a:xfrm>
            <a:off x="7189870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73" descr="מרץ"/>
          <p:cNvSpPr>
            <a:spLocks noChangeArrowheads="1"/>
          </p:cNvSpPr>
          <p:nvPr userDrawn="1"/>
        </p:nvSpPr>
        <p:spPr bwMode="auto">
          <a:xfrm>
            <a:off x="6378349" y="997079"/>
            <a:ext cx="23054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מרץ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Freeform 72"/>
          <p:cNvSpPr>
            <a:spLocks noChangeArrowheads="1"/>
          </p:cNvSpPr>
          <p:nvPr userDrawn="1"/>
        </p:nvSpPr>
        <p:spPr bwMode="auto">
          <a:xfrm>
            <a:off x="66181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6" name="Rectangle 71" descr="אפריל"/>
          <p:cNvSpPr>
            <a:spLocks noChangeArrowheads="1"/>
          </p:cNvSpPr>
          <p:nvPr userDrawn="1"/>
        </p:nvSpPr>
        <p:spPr bwMode="auto">
          <a:xfrm>
            <a:off x="5677490" y="997079"/>
            <a:ext cx="322764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אפריל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Freeform 70"/>
          <p:cNvSpPr>
            <a:spLocks noChangeArrowheads="1"/>
          </p:cNvSpPr>
          <p:nvPr userDrawn="1"/>
        </p:nvSpPr>
        <p:spPr bwMode="auto">
          <a:xfrm>
            <a:off x="600947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69" descr="יוני"/>
          <p:cNvSpPr>
            <a:spLocks noChangeArrowheads="1"/>
          </p:cNvSpPr>
          <p:nvPr userDrawn="1"/>
        </p:nvSpPr>
        <p:spPr bwMode="auto">
          <a:xfrm>
            <a:off x="4626201" y="997079"/>
            <a:ext cx="16599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יוני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Freeform 68"/>
          <p:cNvSpPr>
            <a:spLocks noChangeArrowheads="1"/>
          </p:cNvSpPr>
          <p:nvPr userDrawn="1"/>
        </p:nvSpPr>
        <p:spPr bwMode="auto">
          <a:xfrm>
            <a:off x="480141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Freeform 66"/>
          <p:cNvSpPr>
            <a:spLocks noChangeArrowheads="1"/>
          </p:cNvSpPr>
          <p:nvPr userDrawn="1"/>
        </p:nvSpPr>
        <p:spPr bwMode="auto">
          <a:xfrm>
            <a:off x="4211219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65" descr="אוגוסט"/>
          <p:cNvSpPr>
            <a:spLocks noChangeArrowheads="1"/>
          </p:cNvSpPr>
          <p:nvPr userDrawn="1"/>
        </p:nvSpPr>
        <p:spPr bwMode="auto">
          <a:xfrm>
            <a:off x="3224483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אוגוסט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Freeform 64"/>
          <p:cNvSpPr>
            <a:spLocks noChangeArrowheads="1"/>
          </p:cNvSpPr>
          <p:nvPr userDrawn="1"/>
        </p:nvSpPr>
        <p:spPr bwMode="auto">
          <a:xfrm>
            <a:off x="3593356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Rectangle 63" descr="ספטמבר"/>
          <p:cNvSpPr>
            <a:spLocks noChangeArrowheads="1"/>
          </p:cNvSpPr>
          <p:nvPr userDrawn="1"/>
        </p:nvSpPr>
        <p:spPr bwMode="auto">
          <a:xfrm>
            <a:off x="2523624" y="997079"/>
            <a:ext cx="451870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ספטמבר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Freeform 62"/>
          <p:cNvSpPr>
            <a:spLocks noChangeArrowheads="1"/>
          </p:cNvSpPr>
          <p:nvPr userDrawn="1"/>
        </p:nvSpPr>
        <p:spPr bwMode="auto">
          <a:xfrm>
            <a:off x="298471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Rectangle 61" descr="אוקטובר"/>
          <p:cNvSpPr>
            <a:spLocks noChangeArrowheads="1"/>
          </p:cNvSpPr>
          <p:nvPr userDrawn="1"/>
        </p:nvSpPr>
        <p:spPr bwMode="auto">
          <a:xfrm>
            <a:off x="1951870" y="997079"/>
            <a:ext cx="433426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אוקטובר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Freeform 60"/>
          <p:cNvSpPr>
            <a:spLocks noChangeArrowheads="1"/>
          </p:cNvSpPr>
          <p:nvPr userDrawn="1"/>
        </p:nvSpPr>
        <p:spPr bwMode="auto">
          <a:xfrm>
            <a:off x="239451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8" name="Rectangle 59" descr="נובמבר"/>
          <p:cNvSpPr>
            <a:spLocks noChangeArrowheads="1"/>
          </p:cNvSpPr>
          <p:nvPr userDrawn="1"/>
        </p:nvSpPr>
        <p:spPr bwMode="auto">
          <a:xfrm>
            <a:off x="1389338" y="997079"/>
            <a:ext cx="37809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smtClean="0">
                <a:solidFill>
                  <a:srgbClr val="8EA3BD"/>
                </a:solidFill>
                <a:latin typeface="Arial" pitchFamily="34" charset="0"/>
              </a:rPr>
              <a:t>נובמבר</a:t>
            </a:r>
            <a:endParaRPr lang="he-IL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Freeform 58"/>
          <p:cNvSpPr>
            <a:spLocks noChangeArrowheads="1"/>
          </p:cNvSpPr>
          <p:nvPr userDrawn="1"/>
        </p:nvSpPr>
        <p:spPr bwMode="auto">
          <a:xfrm>
            <a:off x="1776655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Rectangle 57" descr="דצמבר"/>
          <p:cNvSpPr>
            <a:spLocks noChangeArrowheads="1"/>
          </p:cNvSpPr>
          <p:nvPr userDrawn="1"/>
        </p:nvSpPr>
        <p:spPr bwMode="auto">
          <a:xfrm>
            <a:off x="817585" y="997079"/>
            <a:ext cx="35965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דצמבר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Freeform 56"/>
          <p:cNvSpPr>
            <a:spLocks noChangeArrowheads="1"/>
          </p:cNvSpPr>
          <p:nvPr userDrawn="1"/>
        </p:nvSpPr>
        <p:spPr bwMode="auto">
          <a:xfrm>
            <a:off x="1186458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Freeform 54"/>
          <p:cNvSpPr>
            <a:spLocks noChangeArrowheads="1"/>
          </p:cNvSpPr>
          <p:nvPr userDrawn="1"/>
        </p:nvSpPr>
        <p:spPr bwMode="auto">
          <a:xfrm>
            <a:off x="577817" y="1095000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Rectangle 78" descr="31/12/12"/>
          <p:cNvSpPr>
            <a:spLocks noChangeArrowheads="1"/>
          </p:cNvSpPr>
          <p:nvPr userDrawn="1"/>
        </p:nvSpPr>
        <p:spPr bwMode="auto">
          <a:xfrm>
            <a:off x="189511" y="1096851"/>
            <a:ext cx="494057" cy="27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073451"/>
                </a:solidFill>
                <a:latin typeface="Arial" pitchFamily="34" charset="0"/>
              </a:rPr>
              <a:t>סיום</a:t>
            </a:r>
            <a: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he-IL" sz="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he-IL" sz="800" dirty="0" smtClean="0">
                <a:solidFill>
                  <a:srgbClr val="4F81BD"/>
                </a:solidFill>
                <a:latin typeface="Arial" pitchFamily="34" charset="0"/>
              </a:rPr>
              <a:t>31/12/12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ctangle 55" descr="ינואר"/>
          <p:cNvSpPr>
            <a:spLocks noChangeArrowheads="1"/>
          </p:cNvSpPr>
          <p:nvPr userDrawn="1"/>
        </p:nvSpPr>
        <p:spPr bwMode="auto">
          <a:xfrm>
            <a:off x="291941" y="997079"/>
            <a:ext cx="276655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ינואר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מלבן עם פינות אלכסוניות מעוגלות 34"/>
          <p:cNvSpPr/>
          <p:nvPr userDrawn="1"/>
        </p:nvSpPr>
        <p:spPr>
          <a:xfrm>
            <a:off x="8811136" y="2636912"/>
            <a:ext cx="108012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8678476" y="1273002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מקורית 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8676456" y="2696258"/>
            <a:ext cx="369332" cy="1174987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he-IL" sz="1200" b="1" dirty="0" smtClean="0">
                <a:solidFill>
                  <a:prstClr val="black"/>
                </a:solidFill>
              </a:rPr>
              <a:t>תוכנית מעודכנת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- תוכנית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" y="6112346"/>
            <a:ext cx="499120" cy="499120"/>
          </a:xfrm>
          <a:prstGeom prst="rect">
            <a:avLst/>
          </a:prstGeom>
        </p:spPr>
      </p:pic>
      <p:sp>
        <p:nvSpPr>
          <p:cNvPr id="54" name="Rectangle 22" descr="היום"/>
          <p:cNvSpPr>
            <a:spLocks noChangeArrowheads="1"/>
          </p:cNvSpPr>
          <p:nvPr userDrawn="1"/>
        </p:nvSpPr>
        <p:spPr bwMode="auto">
          <a:xfrm>
            <a:off x="3877798" y="997079"/>
            <a:ext cx="267433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b="1" dirty="0" smtClean="0">
                <a:solidFill>
                  <a:srgbClr val="FFA500"/>
                </a:solidFill>
                <a:latin typeface="Arial" pitchFamily="34" charset="0"/>
              </a:rPr>
              <a:t>היום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Freeform 21"/>
          <p:cNvSpPr>
            <a:spLocks noChangeArrowheads="1"/>
          </p:cNvSpPr>
          <p:nvPr userDrawn="1"/>
        </p:nvSpPr>
        <p:spPr bwMode="auto">
          <a:xfrm>
            <a:off x="4200830" y="1041589"/>
            <a:ext cx="155146" cy="2835809"/>
          </a:xfrm>
          <a:custGeom>
            <a:avLst/>
            <a:gdLst>
              <a:gd name="T0" fmla="*/ 0 h 896"/>
              <a:gd name="T1" fmla="*/ 896 h 89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6">
                <a:moveTo>
                  <a:pt x="0" y="0"/>
                </a:moveTo>
                <a:lnTo>
                  <a:pt x="0" y="896"/>
                </a:lnTo>
              </a:path>
            </a:pathLst>
          </a:custGeom>
          <a:solidFill>
            <a:srgbClr val="FFFFFF"/>
          </a:solidFill>
          <a:ln w="34925">
            <a:solidFill>
              <a:srgbClr val="FFA5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1" name="Rectangle 69" descr="יוני"/>
          <p:cNvSpPr>
            <a:spLocks noChangeArrowheads="1"/>
          </p:cNvSpPr>
          <p:nvPr userDrawn="1"/>
        </p:nvSpPr>
        <p:spPr bwMode="auto">
          <a:xfrm>
            <a:off x="5072481" y="997078"/>
            <a:ext cx="238001" cy="1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000" dirty="0" smtClean="0">
                <a:solidFill>
                  <a:srgbClr val="8EA3BD"/>
                </a:solidFill>
                <a:latin typeface="Arial" pitchFamily="34" charset="0"/>
              </a:rPr>
              <a:t>מאי</a:t>
            </a:r>
            <a:endParaRPr lang="he-I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Freeform 68"/>
          <p:cNvSpPr>
            <a:spLocks noChangeArrowheads="1"/>
          </p:cNvSpPr>
          <p:nvPr userDrawn="1"/>
        </p:nvSpPr>
        <p:spPr bwMode="auto">
          <a:xfrm>
            <a:off x="5318271" y="1099451"/>
            <a:ext cx="0" cy="44510"/>
          </a:xfrm>
          <a:custGeom>
            <a:avLst/>
            <a:gdLst>
              <a:gd name="T0" fmla="*/ 0 h 5"/>
              <a:gd name="T1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5"/>
                </a:lnTo>
              </a:path>
            </a:pathLst>
          </a:custGeom>
          <a:solidFill>
            <a:srgbClr val="FFFFFF"/>
          </a:solidFill>
          <a:ln w="1">
            <a:solidFill>
              <a:srgbClr val="8EA3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4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פרויקט - כח אד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46088" y="190616"/>
            <a:ext cx="82296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4000" b="1" baseline="0">
                <a:solidFill>
                  <a:srgbClr val="2C4D76"/>
                </a:solidFill>
                <a:effectLst>
                  <a:reflection blurRad="6350" stA="25000" endPos="40000" dir="5400000" sy="-100000" algn="bl" rotWithShape="0"/>
                </a:effectLst>
                <a:cs typeface="+mn-cs"/>
              </a:defRPr>
            </a:lvl1pPr>
          </a:lstStyle>
          <a:p>
            <a:r>
              <a:rPr lang="he-IL" dirty="0" smtClean="0"/>
              <a:t>כותרת – שקופית פרויקט כ"א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368622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7152072" y="-236036"/>
            <a:ext cx="208007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prstClr val="black"/>
                </a:solidFill>
              </a:rPr>
              <a:t>שקופית פרויקט – </a:t>
            </a:r>
            <a:r>
              <a:rPr lang="he-IL" sz="1100" dirty="0" err="1" smtClean="0">
                <a:solidFill>
                  <a:prstClr val="black"/>
                </a:solidFill>
              </a:rPr>
              <a:t>כח</a:t>
            </a:r>
            <a:r>
              <a:rPr lang="he-IL" sz="1100" dirty="0" smtClean="0">
                <a:solidFill>
                  <a:prstClr val="black"/>
                </a:solidFill>
              </a:rPr>
              <a:t> אדם</a:t>
            </a:r>
            <a:endParaRPr lang="he-IL" sz="1100" dirty="0">
              <a:solidFill>
                <a:prstClr val="black"/>
              </a:solidFill>
            </a:endParaRPr>
          </a:p>
        </p:txBody>
      </p:sp>
      <p:pic>
        <p:nvPicPr>
          <p:cNvPr id="39" name="תמונה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6112800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5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20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3788494-6DE8-454F-9554-9AF20726DFF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0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132856"/>
            <a:ext cx="8568952" cy="14401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5400" b="1">
                <a:solidFill>
                  <a:srgbClr val="2394C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600" y="3789040"/>
            <a:ext cx="496408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1C5F9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5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6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 algn="l">
              <a:defRPr/>
            </a:pPr>
            <a:r>
              <a:rPr lang="he-IL" dirty="0" smtClean="0">
                <a:solidFill>
                  <a:prstClr val="black"/>
                </a:solidFill>
              </a:rPr>
              <a:t>שקף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fld id="{F83BB8CB-75F0-4690-B9C1-5764E32594AC}" type="slidenum">
              <a:rPr lang="he-IL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r>
              <a:rPr lang="he-IL" dirty="0" smtClean="0">
                <a:solidFill>
                  <a:prstClr val="black"/>
                </a:solidFill>
              </a:rPr>
              <a:t> מתוך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0" y="230879"/>
            <a:ext cx="3479647" cy="3463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991" y="6554567"/>
            <a:ext cx="1175711" cy="260407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0073B4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rtl="0"/>
            <a:fld id="{068BA912-6381-4F6D-9E0D-E3A4AD406B21}" type="slidenum">
              <a:rPr lang="he-IL" smtClean="0"/>
              <a:pPr rtl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349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627336"/>
            <a:ext cx="9141330" cy="23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1pPr>
            <a:lvl2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2pPr>
            <a:lvl3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3pPr>
            <a:lvl4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4pPr>
            <a:lvl5pPr>
              <a:defRPr>
                <a:solidFill>
                  <a:srgbClr val="252525"/>
                </a:solidFill>
                <a:latin typeface="NarkissBlockMutagMF" pitchFamily="50" charset="-79"/>
                <a:ea typeface="NarkissBlockMutagMF" pitchFamily="50" charset="-79"/>
                <a:cs typeface="NarkissBlockMutagMF" pitchFamily="50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3" y="0"/>
            <a:ext cx="9142473" cy="5772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57720"/>
            <a:ext cx="6881800" cy="51801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7039" y="6580840"/>
            <a:ext cx="984953" cy="21815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400" kern="1200">
                <a:solidFill>
                  <a:srgbClr val="0073B4"/>
                </a:solidFill>
                <a:latin typeface="Alef" pitchFamily="2" charset="-79"/>
                <a:ea typeface="+mn-ea"/>
                <a:cs typeface="Alef" pitchFamily="2" charset="-79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8BA912-6381-4F6D-9E0D-E3A4AD406B21}" type="slidenum">
              <a:rPr lang="he-IL" sz="1050" smtClean="0"/>
              <a:pPr algn="l"/>
              <a:t>‹#›</a:t>
            </a:fld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48684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2832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0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f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9" y="808076"/>
            <a:ext cx="8271761" cy="554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ef" pitchFamily="2" charset="-79"/>
                <a:ea typeface="NarkissBlockMutagMF" pitchFamily="50" charset="-79"/>
                <a:cs typeface="Alef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7" name="Rectangle 3"/>
          <p:cNvSpPr/>
          <p:nvPr userDrawn="1"/>
        </p:nvSpPr>
        <p:spPr>
          <a:xfrm>
            <a:off x="763" y="6625653"/>
            <a:ext cx="9142473" cy="115439"/>
          </a:xfrm>
          <a:prstGeom prst="rect">
            <a:avLst/>
          </a:prstGeom>
          <a:solidFill>
            <a:srgbClr val="EC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763" y="0"/>
            <a:ext cx="9142473" cy="115439"/>
          </a:xfrm>
          <a:prstGeom prst="rect">
            <a:avLst/>
          </a:prstGeom>
          <a:solidFill>
            <a:srgbClr val="BA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426732" y="6510739"/>
            <a:ext cx="435356" cy="230879"/>
          </a:xfrm>
          <a:prstGeom prst="rect">
            <a:avLst/>
          </a:prstGeom>
          <a:solidFill>
            <a:srgbClr val="14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673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858198" y="6626179"/>
            <a:ext cx="217678" cy="11543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1079208" y="6511298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204930" y="6626179"/>
            <a:ext cx="217678" cy="115439"/>
          </a:xfrm>
          <a:prstGeom prst="rect">
            <a:avLst/>
          </a:prstGeom>
          <a:solidFill>
            <a:srgbClr val="D2C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857964" y="577197"/>
            <a:ext cx="217678" cy="115439"/>
          </a:xfrm>
          <a:prstGeom prst="rect">
            <a:avLst/>
          </a:prstGeom>
          <a:solidFill>
            <a:srgbClr val="60C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422608" y="115439"/>
            <a:ext cx="435356" cy="230879"/>
          </a:xfrm>
          <a:prstGeom prst="rect">
            <a:avLst/>
          </a:prstGeom>
          <a:solidFill>
            <a:srgbClr val="DF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 userDrawn="1"/>
        </p:nvSpPr>
        <p:spPr>
          <a:xfrm>
            <a:off x="422608" y="346318"/>
            <a:ext cx="435356" cy="230879"/>
          </a:xfrm>
          <a:prstGeom prst="rect">
            <a:avLst/>
          </a:prstGeom>
          <a:solidFill>
            <a:srgbClr val="BF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154">
              <a:solidFill>
                <a:prstClr val="white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3" hasCustomPrompt="1"/>
          </p:nvPr>
        </p:nvSpPr>
        <p:spPr>
          <a:xfrm>
            <a:off x="970437" y="227708"/>
            <a:ext cx="4702365" cy="28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54">
                <a:solidFill>
                  <a:srgbClr val="1498C3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lvl="0"/>
            <a:r>
              <a:rPr lang="he-IL" dirty="0" smtClean="0"/>
              <a:t>סיכום 2015 ועיקרי תכנית עבודה 2016 </a:t>
            </a:r>
            <a:endParaRPr lang="he-IL" dirty="0"/>
          </a:p>
        </p:txBody>
      </p:sp>
      <p:pic>
        <p:nvPicPr>
          <p:cNvPr id="20" name="תמונה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7" y="404038"/>
            <a:ext cx="217678" cy="11543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56" y="6550691"/>
            <a:ext cx="890886" cy="152458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Alef" pitchFamily="2" charset="-79"/>
                <a:cs typeface="Alef" pitchFamily="2" charset="-79"/>
              </a:defRPr>
            </a:lvl1pPr>
          </a:lstStyle>
          <a:p>
            <a:pPr algn="l" rtl="0"/>
            <a:fld id="{068BA912-6381-4F6D-9E0D-E3A4AD406B21}" type="slidenum">
              <a:rPr lang="he-IL" smtClean="0">
                <a:solidFill>
                  <a:prstClr val="white"/>
                </a:solidFill>
              </a:rPr>
              <a:pPr algn="l" rtl="0"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4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1104"/>
            <a:ext cx="843528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6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ער פר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 flipH="1">
            <a:off x="4355976" y="3522292"/>
            <a:ext cx="5361997" cy="216024"/>
            <a:chOff x="2091" y="3340088"/>
            <a:chExt cx="5361997" cy="216024"/>
          </a:xfrm>
        </p:grpSpPr>
        <p:sp>
          <p:nvSpPr>
            <p:cNvPr id="10" name="מלבן 9"/>
            <p:cNvSpPr/>
            <p:nvPr userDrawn="1"/>
          </p:nvSpPr>
          <p:spPr>
            <a:xfrm>
              <a:off x="169413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 userDrawn="1"/>
          </p:nvSpPr>
          <p:spPr>
            <a:xfrm>
              <a:off x="2091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 userDrawn="1"/>
          </p:nvSpPr>
          <p:spPr>
            <a:xfrm>
              <a:off x="336735" y="3340088"/>
              <a:ext cx="108000" cy="216000"/>
            </a:xfrm>
            <a:prstGeom prst="rect">
              <a:avLst/>
            </a:pr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2"/>
            <p:cNvSpPr/>
            <p:nvPr userDrawn="1"/>
          </p:nvSpPr>
          <p:spPr>
            <a:xfrm flipH="1">
              <a:off x="504056" y="3340088"/>
              <a:ext cx="4860032" cy="216024"/>
            </a:xfrm>
            <a:custGeom>
              <a:avLst/>
              <a:gdLst>
                <a:gd name="connsiteX0" fmla="*/ 0 w 4716016"/>
                <a:gd name="connsiteY0" fmla="*/ 0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0 w 4716016"/>
                <a:gd name="connsiteY4" fmla="*/ 0 h 144016"/>
                <a:gd name="connsiteX0" fmla="*/ 172528 w 4716016"/>
                <a:gd name="connsiteY0" fmla="*/ 8626 h 144016"/>
                <a:gd name="connsiteX1" fmla="*/ 4716016 w 4716016"/>
                <a:gd name="connsiteY1" fmla="*/ 0 h 144016"/>
                <a:gd name="connsiteX2" fmla="*/ 4716016 w 4716016"/>
                <a:gd name="connsiteY2" fmla="*/ 144016 h 144016"/>
                <a:gd name="connsiteX3" fmla="*/ 0 w 4716016"/>
                <a:gd name="connsiteY3" fmla="*/ 144016 h 144016"/>
                <a:gd name="connsiteX4" fmla="*/ 172528 w 4716016"/>
                <a:gd name="connsiteY4" fmla="*/ 86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6016" h="144016">
                  <a:moveTo>
                    <a:pt x="172528" y="8626"/>
                  </a:moveTo>
                  <a:lnTo>
                    <a:pt x="4716016" y="0"/>
                  </a:lnTo>
                  <a:lnTo>
                    <a:pt x="4716016" y="144016"/>
                  </a:lnTo>
                  <a:lnTo>
                    <a:pt x="0" y="144016"/>
                  </a:lnTo>
                  <a:lnTo>
                    <a:pt x="172528" y="8626"/>
                  </a:lnTo>
                  <a:close/>
                </a:path>
              </a:pathLst>
            </a:custGeom>
            <a:solidFill>
              <a:srgbClr val="D7E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 userDrawn="1"/>
        </p:nvSpPr>
        <p:spPr>
          <a:xfrm>
            <a:off x="0" y="2539795"/>
            <a:ext cx="9144000" cy="999401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79048"/>
            <a:ext cx="8229600" cy="692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3" name="מלבן 2"/>
          <p:cNvSpPr/>
          <p:nvPr userDrawn="1"/>
        </p:nvSpPr>
        <p:spPr>
          <a:xfrm flipH="1">
            <a:off x="-335260" y="2396523"/>
            <a:ext cx="4716016" cy="144016"/>
          </a:xfrm>
          <a:custGeom>
            <a:avLst/>
            <a:gdLst>
              <a:gd name="connsiteX0" fmla="*/ 0 w 4716016"/>
              <a:gd name="connsiteY0" fmla="*/ 0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0 w 4716016"/>
              <a:gd name="connsiteY4" fmla="*/ 0 h 144016"/>
              <a:gd name="connsiteX0" fmla="*/ 172528 w 4716016"/>
              <a:gd name="connsiteY0" fmla="*/ 8626 h 144016"/>
              <a:gd name="connsiteX1" fmla="*/ 4716016 w 4716016"/>
              <a:gd name="connsiteY1" fmla="*/ 0 h 144016"/>
              <a:gd name="connsiteX2" fmla="*/ 4716016 w 4716016"/>
              <a:gd name="connsiteY2" fmla="*/ 144016 h 144016"/>
              <a:gd name="connsiteX3" fmla="*/ 0 w 4716016"/>
              <a:gd name="connsiteY3" fmla="*/ 144016 h 144016"/>
              <a:gd name="connsiteX4" fmla="*/ 172528 w 4716016"/>
              <a:gd name="connsiteY4" fmla="*/ 862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016" h="144016">
                <a:moveTo>
                  <a:pt x="172528" y="8626"/>
                </a:moveTo>
                <a:lnTo>
                  <a:pt x="4716016" y="0"/>
                </a:lnTo>
                <a:lnTo>
                  <a:pt x="4716016" y="144016"/>
                </a:lnTo>
                <a:lnTo>
                  <a:pt x="0" y="144016"/>
                </a:lnTo>
                <a:lnTo>
                  <a:pt x="172528" y="8626"/>
                </a:lnTo>
                <a:close/>
              </a:path>
            </a:pathLst>
          </a:custGeom>
          <a:solidFill>
            <a:srgbClr val="C9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75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 userDrawn="1"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7572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2018</a:t>
            </a:r>
            <a:endParaRPr lang="he-IL" sz="2000" b="1" dirty="0"/>
          </a:p>
        </p:txBody>
      </p:sp>
      <p:sp>
        <p:nvSpPr>
          <p:cNvPr id="8" name="מקבילית 7"/>
          <p:cNvSpPr/>
          <p:nvPr userDrawn="1"/>
        </p:nvSpPr>
        <p:spPr>
          <a:xfrm>
            <a:off x="2771800" y="-7572"/>
            <a:ext cx="4546058" cy="458675"/>
          </a:xfrm>
          <a:prstGeom prst="parallelogram">
            <a:avLst>
              <a:gd name="adj" fmla="val 30951"/>
            </a:avLst>
          </a:prstGeom>
          <a:solidFill>
            <a:srgbClr val="E9EDF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59179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מלבן 10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DD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 userDrawn="1"/>
          </p:nvSpPr>
          <p:spPr>
            <a:xfrm>
              <a:off x="180000" y="180000"/>
              <a:ext cx="8784000" cy="649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" name="מקבילית 6"/>
          <p:cNvSpPr/>
          <p:nvPr userDrawn="1"/>
        </p:nvSpPr>
        <p:spPr>
          <a:xfrm>
            <a:off x="7092280" y="0"/>
            <a:ext cx="2309916" cy="458675"/>
          </a:xfrm>
          <a:prstGeom prst="parallelogram">
            <a:avLst>
              <a:gd name="adj" fmla="val 41613"/>
            </a:avLst>
          </a:prstGeom>
          <a:solidFill>
            <a:srgbClr val="0B847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800" b="1" dirty="0" smtClean="0"/>
              <a:t>תכנית אב 2018</a:t>
            </a:r>
            <a:endParaRPr lang="he-IL" sz="1800" b="1" dirty="0"/>
          </a:p>
        </p:txBody>
      </p:sp>
      <p:sp>
        <p:nvSpPr>
          <p:cNvPr id="8" name="מקבילית 7"/>
          <p:cNvSpPr/>
          <p:nvPr userDrawn="1"/>
        </p:nvSpPr>
        <p:spPr>
          <a:xfrm>
            <a:off x="-252536" y="0"/>
            <a:ext cx="7570394" cy="458675"/>
          </a:xfrm>
          <a:prstGeom prst="parallelogram">
            <a:avLst>
              <a:gd name="adj" fmla="val 30951"/>
            </a:avLst>
          </a:prstGeom>
          <a:solidFill>
            <a:srgbClr val="E9EDF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7096" y="-16198"/>
            <a:ext cx="6203032" cy="4692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76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5" y="6184354"/>
            <a:ext cx="1899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83528"/>
            <a:ext cx="8435280" cy="6852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3200" b="1">
                <a:solidFill>
                  <a:srgbClr val="0086CD"/>
                </a:solidFill>
                <a:effectLst/>
                <a:latin typeface="NarkissBlockMutagMF" pitchFamily="50" charset="-79"/>
                <a:ea typeface="NarkissBlockMutagMF" pitchFamily="50" charset="-79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984"/>
            <a:ext cx="2090932" cy="396241"/>
          </a:xfrm>
          <a:prstGeom prst="rect">
            <a:avLst/>
          </a:prstGeom>
        </p:spPr>
      </p:pic>
      <p:sp>
        <p:nvSpPr>
          <p:cNvPr id="7" name="מקבילית 6"/>
          <p:cNvSpPr/>
          <p:nvPr userDrawn="1"/>
        </p:nvSpPr>
        <p:spPr>
          <a:xfrm>
            <a:off x="7092280" y="-1"/>
            <a:ext cx="2309916" cy="458675"/>
          </a:xfrm>
          <a:prstGeom prst="parallelogram">
            <a:avLst/>
          </a:prstGeom>
          <a:solidFill>
            <a:srgbClr val="00A2A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/>
              <a:t>תכנית אב 2018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28460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3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15" r:id="rId2"/>
    <p:sldLayoutId id="2147483782" r:id="rId3"/>
    <p:sldLayoutId id="2147483875" r:id="rId4"/>
    <p:sldLayoutId id="2147484061" r:id="rId5"/>
    <p:sldLayoutId id="2147484289" r:id="rId6"/>
    <p:sldLayoutId id="2147484300" r:id="rId7"/>
    <p:sldLayoutId id="2147484302" r:id="rId8"/>
    <p:sldLayoutId id="2147484282" r:id="rId9"/>
    <p:sldLayoutId id="2147484304" r:id="rId10"/>
    <p:sldLayoutId id="2147484305" r:id="rId11"/>
    <p:sldLayoutId id="2147484316" r:id="rId12"/>
    <p:sldLayoutId id="2147484280" r:id="rId13"/>
    <p:sldLayoutId id="2147484306" r:id="rId14"/>
    <p:sldLayoutId id="2147484307" r:id="rId15"/>
    <p:sldLayoutId id="2147484308" r:id="rId16"/>
    <p:sldLayoutId id="2147483783" r:id="rId17"/>
    <p:sldLayoutId id="2147483784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49375" indent="-857250" algn="r" defTabSz="914400" rtl="1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4836" y="3068960"/>
            <a:ext cx="1334244" cy="640746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sz="3000" b="1" dirty="0">
                <a:solidFill>
                  <a:srgbClr val="308FCA"/>
                </a:solidFill>
                <a:latin typeface="NarkissBlockMutagMF" pitchFamily="50" charset="-79"/>
                <a:ea typeface="NarkissBlockMutagMF" pitchFamily="50" charset="-79"/>
                <a:cs typeface="+mn-cs"/>
              </a:rPr>
              <a:t>מס</a:t>
            </a:r>
            <a:r>
              <a:rPr lang="he-IL" sz="3000" b="1">
                <a:solidFill>
                  <a:srgbClr val="308FCA"/>
                </a:solidFill>
                <a:latin typeface="NarkissBlockMutagMF" pitchFamily="50" charset="-79"/>
                <a:ea typeface="NarkissBlockMutagMF" pitchFamily="50" charset="-79"/>
                <a:cs typeface="+mn-cs"/>
              </a:rPr>
              <a:t>' 1</a:t>
            </a:r>
            <a:endParaRPr lang="he-IL" sz="3000" b="1" dirty="0">
              <a:solidFill>
                <a:srgbClr val="308FCA"/>
              </a:solidFill>
              <a:latin typeface="NarkissBlockMutagMF" pitchFamily="50" charset="-79"/>
              <a:ea typeface="NarkissBlockMutagMF" pitchFamily="50" charset="-79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67844" y="3933056"/>
            <a:ext cx="2808312" cy="72008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solidFill>
                  <a:srgbClr val="0B847A"/>
                </a:solidFill>
                <a:latin typeface="NarkissBlockMutagMF" pitchFamily="50" charset="-79"/>
                <a:ea typeface="NarkissBlockMutagMF" pitchFamily="50" charset="-79"/>
                <a:cs typeface="+mn-cs"/>
              </a:rPr>
              <a:t>ינואר 2018</a:t>
            </a:r>
          </a:p>
        </p:txBody>
      </p:sp>
      <p:pic>
        <p:nvPicPr>
          <p:cNvPr id="1026" name="Picture 2" descr="D:\Edit on D\Logos\מערכות מידע\מנורה-מערכות-מידע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44" y="1052736"/>
            <a:ext cx="3313113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4" y="2420888"/>
            <a:ext cx="6202693" cy="512065"/>
          </a:xfrm>
          <a:prstGeom prst="rect">
            <a:avLst/>
          </a:prstGeom>
        </p:spPr>
      </p:pic>
      <p:pic>
        <p:nvPicPr>
          <p:cNvPr id="4" name="Picture 2" descr="D:\Edit on D\Logos\מערכות מידע\מנורה-מערכות-מידע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44" y="1052736"/>
            <a:ext cx="3313113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4" y="2420888"/>
            <a:ext cx="6202693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תכנית</a:t>
            </a:r>
            <a:r>
              <a:rPr lang="he-IL"/>
              <a:t> </a:t>
            </a:r>
            <a:r>
              <a:rPr lang="he-IL" dirty="0"/>
              <a:t>אב </a:t>
            </a:r>
            <a:r>
              <a:rPr lang="he-IL"/>
              <a:t>2018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000" dirty="0" smtClean="0"/>
              <a:t>הועלו כ-350 דרישות</a:t>
            </a:r>
            <a:endParaRPr lang="he-IL" sz="20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000" dirty="0"/>
              <a:t>התקבלו כ-84% מהדרישות</a:t>
            </a: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20638"/>
              </p:ext>
            </p:extLst>
          </p:nvPr>
        </p:nvGraphicFramePr>
        <p:xfrm>
          <a:off x="539553" y="1052736"/>
          <a:ext cx="432047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96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>
            <a:off x="8760349" y="4437112"/>
            <a:ext cx="0" cy="1764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0" y="620688"/>
            <a:ext cx="4283968" cy="526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6.6 - שינויים ושיפורים והכנה לפריסת המערכת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ביחידות נוספות</a:t>
            </a:r>
            <a:endParaRPr lang="he-IL" sz="1300" dirty="0" smtClean="0">
              <a:solidFill>
                <a:srgbClr val="3E6191"/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rgbClr val="3E6191"/>
                </a:solidFill>
              </a:rPr>
              <a:t>פלילי </a:t>
            </a:r>
            <a:r>
              <a:rPr lang="he-IL" sz="1300" b="1" i="1" dirty="0">
                <a:solidFill>
                  <a:srgbClr val="3E6191"/>
                </a:solidFill>
              </a:rPr>
              <a:t>- שדרוג טכנולוגי </a:t>
            </a:r>
            <a:r>
              <a:rPr lang="en-US" sz="1300" b="1" i="1" dirty="0">
                <a:solidFill>
                  <a:srgbClr val="3E6191"/>
                </a:solidFill>
              </a:rPr>
              <a:t> </a:t>
            </a:r>
            <a:r>
              <a:rPr lang="en-US" sz="1300" b="1" i="1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CRM 2016*</a:t>
            </a:r>
            <a:r>
              <a:rPr lang="he-IL" sz="1300" b="1" i="1" dirty="0">
                <a:solidFill>
                  <a:srgbClr val="3E6191"/>
                </a:solidFill>
              </a:rPr>
              <a:t>(מיקור חוץ)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פריסת תנופה </a:t>
            </a:r>
            <a:r>
              <a:rPr lang="he-IL" sz="13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בעררים</a:t>
            </a:r>
            <a:endParaRPr lang="he-IL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– פריסת תנופה במחלקת תפקידים מיוחדים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– פריסת תנופה במחלקת סייבר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פלילי- פריסת תנופה במשנה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פלילי- אפיון ממשק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מנ"ע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חדש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פריסת תנופה במחלקה האזרחית 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גרסת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שו"שים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2.2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אזרחי-מנגנון לטעינה ויצוא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מסמכים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קידום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תנופה לפרקליט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פיתוח מסכים ייעודים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rgbClr val="3E6191"/>
                </a:solidFill>
              </a:rPr>
              <a:t>מובייל- </a:t>
            </a:r>
            <a:r>
              <a:rPr lang="he-IL" sz="1300" b="1" i="1" dirty="0" err="1">
                <a:solidFill>
                  <a:srgbClr val="3E6191"/>
                </a:solidFill>
              </a:rPr>
              <a:t>ישומון</a:t>
            </a:r>
            <a:r>
              <a:rPr lang="he-IL" sz="1300" b="1" i="1" dirty="0">
                <a:solidFill>
                  <a:srgbClr val="3E6191"/>
                </a:solidFill>
              </a:rPr>
              <a:t> </a:t>
            </a:r>
            <a:r>
              <a:rPr lang="he-IL" sz="1300" b="1" i="1" dirty="0" err="1" smtClean="0">
                <a:solidFill>
                  <a:srgbClr val="3E6191"/>
                </a:solidFill>
              </a:rPr>
              <a:t>מנ"ע</a:t>
            </a:r>
            <a:r>
              <a:rPr lang="he-IL" sz="1300" b="1" i="1" dirty="0" smtClean="0">
                <a:solidFill>
                  <a:srgbClr val="3E6191"/>
                </a:solidFill>
              </a:rPr>
              <a:t> </a:t>
            </a:r>
            <a:r>
              <a:rPr lang="he-IL" sz="1300" b="1" i="1" dirty="0">
                <a:solidFill>
                  <a:srgbClr val="3E6191"/>
                </a:solidFill>
              </a:rPr>
              <a:t>(מיקור חוץ</a:t>
            </a:r>
            <a:r>
              <a:rPr lang="he-IL" sz="1300" b="1" i="1" dirty="0" smtClean="0">
                <a:solidFill>
                  <a:srgbClr val="3E6191"/>
                </a:solidFill>
              </a:rPr>
              <a:t>)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מובייל- יצירת תרשומות (פיתוח בתנופה)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תנופה - שיפור מנגנון סנכרון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outlook</a:t>
            </a: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4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מערכת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לניהול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פניות נפגעי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עבירה</a:t>
            </a:r>
          </a:p>
          <a:p>
            <a:pPr marL="180000" indent="-180000">
              <a:spcAft>
                <a:spcPts val="4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קידום תנופה לפרקליט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בחינת כלי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לניתוח ועיבוד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00"/>
              </a:spcAft>
              <a:buClr>
                <a:srgbClr val="92D050"/>
              </a:buClr>
              <a:buSzPct val="120000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4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4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8699231" y="1412776"/>
            <a:ext cx="0" cy="266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קשת מלאה 3"/>
          <p:cNvSpPr/>
          <p:nvPr/>
        </p:nvSpPr>
        <p:spPr>
          <a:xfrm>
            <a:off x="6742231" y="692696"/>
            <a:ext cx="2030400" cy="20304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קשת מלאה 4"/>
          <p:cNvSpPr/>
          <p:nvPr/>
        </p:nvSpPr>
        <p:spPr>
          <a:xfrm rot="10800000">
            <a:off x="467542" y="4149080"/>
            <a:ext cx="2031348" cy="2031348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455891" y="1713289"/>
            <a:ext cx="421196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 2.1 -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שדרוג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CRM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ונוהל עבודה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אחיד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 - פריסת </a:t>
            </a:r>
            <a:r>
              <a:rPr lang="he-IL" sz="13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פמת"א</a:t>
            </a:r>
            <a:endParaRPr lang="he-IL" sz="13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6.4 -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תיק אסיר</a:t>
            </a:r>
            <a:endParaRPr lang="he-IL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6.5 - ממשק תפוסים ושינויים ושיפורים מחלקת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עררים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פלילי-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העברת מידע בין גופים - שב"ס, ניירות ערך</a:t>
            </a:r>
            <a:endParaRPr lang="he-IL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מח"ש משטרה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פתרון לעריכת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PDF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ופתקיות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ניהול ידע- ביצוע פיילוט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rgbClr val="FF0000"/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427984" y="692696"/>
            <a:ext cx="0" cy="4464032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930" y="1052736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68" y="5466319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16"/>
          <p:cNvSpPr/>
          <p:nvPr/>
        </p:nvSpPr>
        <p:spPr>
          <a:xfrm>
            <a:off x="2339752" y="4437112"/>
            <a:ext cx="638790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פריסת תנופה בשאר מחלקות פרקליטות המדינה (13)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לרמ"י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לרשל"ה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בין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תנופ"ה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פלילי/אזרחי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תנופה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 - איתור תיק שלי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אתר אינטרנט לעו"ד חיצוניים- קבלה ושליחה של חומרים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מח"ש – גרסת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שושים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פלילי- ממשק לנט המשפט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תיק אסיר, פתיחת תיקים באזרחי,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הקלטת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דיונים,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ממשקים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מוכנים (החלטות, דיונים, זימונים)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e-I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פרקליטות</a:t>
            </a:r>
          </a:p>
        </p:txBody>
      </p:sp>
      <p:sp>
        <p:nvSpPr>
          <p:cNvPr id="16" name="מלבן 7"/>
          <p:cNvSpPr/>
          <p:nvPr/>
        </p:nvSpPr>
        <p:spPr>
          <a:xfrm>
            <a:off x="4572000" y="4149080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cxnSp>
        <p:nvCxnSpPr>
          <p:cNvPr id="18" name="מחבר ישר 17"/>
          <p:cNvCxnSpPr/>
          <p:nvPr/>
        </p:nvCxnSpPr>
        <p:spPr>
          <a:xfrm rot="16200000">
            <a:off x="3347744" y="4077193"/>
            <a:ext cx="0" cy="2160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2"/>
          <p:cNvCxnSpPr/>
          <p:nvPr/>
        </p:nvCxnSpPr>
        <p:spPr>
          <a:xfrm rot="16200000">
            <a:off x="5742000" y="519406"/>
            <a:ext cx="0" cy="234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פרקליטות</a:t>
            </a:r>
          </a:p>
        </p:txBody>
      </p:sp>
      <p:sp>
        <p:nvSpPr>
          <p:cNvPr id="4" name="קשת מלאה 3"/>
          <p:cNvSpPr/>
          <p:nvPr/>
        </p:nvSpPr>
        <p:spPr>
          <a:xfrm flipV="1">
            <a:off x="5220072" y="1811736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031" y="349959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ישר 5"/>
          <p:cNvCxnSpPr/>
          <p:nvPr/>
        </p:nvCxnSpPr>
        <p:spPr>
          <a:xfrm>
            <a:off x="8545685" y="790761"/>
            <a:ext cx="0" cy="284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4298229" y="790761"/>
            <a:ext cx="421196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אינטרנט ופורטל</a:t>
            </a: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פרקליטות חדש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אזרחי- </a:t>
            </a: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פיתוח 3 דוחות בכלי החדש (בניית שכבה סמנטית)</a:t>
            </a: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מחלקת הנחיית תובעים – 3 דוחות</a:t>
            </a: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תוכן:</a:t>
            </a: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תלונה למח"ש</a:t>
            </a: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בקשות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לנתונים מהפרקליטות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הסבת נתונים ממערכת מח"ש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ישנה</a:t>
            </a: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רשת אדומה - פרקליט המדינה </a:t>
            </a:r>
          </a:p>
          <a:p>
            <a:pPr marL="180000" lvl="1">
              <a:spcAft>
                <a:spcPts val="300"/>
              </a:spcAft>
              <a:buClr>
                <a:srgbClr val="5DD7B6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4772" y="2276872"/>
            <a:ext cx="3821164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אינטרנט ופורטל: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אתר אינטרנט למח' הנחיית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תובעים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תיבת פניות לעובדים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פלילי – פיתוח 5 דוחות בכלי החדש (בניית שכבה סמנטית )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בגצים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עררים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תוכן: 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הנחיית תובעים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אמרכלות - פרקליטות דרום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אזרחי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העתקת חומרי חקירה-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שלב ב'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הזמנת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עד מומחה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4067944" y="1965174"/>
            <a:ext cx="0" cy="3960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870" y="1706009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קשת מלאה 8"/>
          <p:cNvSpPr/>
          <p:nvPr/>
        </p:nvSpPr>
        <p:spPr>
          <a:xfrm rot="10800000" flipV="1">
            <a:off x="755576" y="326380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רישום </a:t>
            </a:r>
            <a:r>
              <a:rPr lang="he-IL" sz="2800"/>
              <a:t>והסדר מקרקעין - </a:t>
            </a:r>
            <a:r>
              <a:rPr lang="he-IL" sz="2800" dirty="0"/>
              <a:t>פרויקט רימון</a:t>
            </a:r>
          </a:p>
        </p:txBody>
      </p:sp>
      <p:cxnSp>
        <p:nvCxnSpPr>
          <p:cNvPr id="4" name="מחבר ישר 3"/>
          <p:cNvCxnSpPr/>
          <p:nvPr/>
        </p:nvCxnSpPr>
        <p:spPr>
          <a:xfrm>
            <a:off x="8577489" y="2366783"/>
            <a:ext cx="0" cy="4320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קשת מלאה 4"/>
          <p:cNvSpPr/>
          <p:nvPr/>
        </p:nvSpPr>
        <p:spPr>
          <a:xfrm>
            <a:off x="5434122" y="908720"/>
            <a:ext cx="3242334" cy="287996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65" y="1988840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4852848" y="2608207"/>
            <a:ext cx="3687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גרסה 55: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אימות מול הרשויות המקומיות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לווים בהערת אזהרה ובמשכנתא ושינוי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הוספת בקשות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מקוונות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גרסת שינויים ושיפורים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דוח סטטיסטי (פרמיות)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ממשקים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פרצלציה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מפקחים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הסבת הסדר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הסבת בתים משותפים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הסבת פנקסים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הסבת שטרות</a:t>
            </a:r>
          </a:p>
        </p:txBody>
      </p:sp>
      <p:sp>
        <p:nvSpPr>
          <p:cNvPr id="8" name="מלבן 7"/>
          <p:cNvSpPr/>
          <p:nvPr/>
        </p:nvSpPr>
        <p:spPr>
          <a:xfrm>
            <a:off x="251520" y="623501"/>
            <a:ext cx="3687677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גרסה 56: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היעדר חובות לרשות המיסים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רשם הירושה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בעלי עניין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פרטיים -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רישום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בלבד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טאבו אונליין - בעלי עניין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בנכס</a:t>
            </a:r>
            <a:endParaRPr lang="he-IL" sz="1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הרחבת בקשות מקוונות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השלמת תיקים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סרוקים</a:t>
            </a: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סיבות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דחייה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גרסת שינויים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ושיפורים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גרסה 57: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בעלי עניין מוסדיים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שינויים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בנוהל אחיד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קידום מסלול מהיר לפעולת רישום הורשה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משטרה לרישום צווי מניעה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שו"ש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סימון תיקים מורכבים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גרסת שינויים ושיפורים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סיבות דחייה, הסדר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בשנת 2018 הכרזה מול הספק על סיום תקופת ההקמה לפרויקט רימון</a:t>
            </a:r>
            <a:endParaRPr lang="he-I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קשת מלאה 8"/>
          <p:cNvSpPr/>
          <p:nvPr/>
        </p:nvSpPr>
        <p:spPr>
          <a:xfrm rot="5400000">
            <a:off x="2374589" y="3466172"/>
            <a:ext cx="3242334" cy="287996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3992155" y="692696"/>
            <a:ext cx="3781" cy="3312368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494116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האפוטרופוס הכללי</a:t>
            </a:r>
          </a:p>
        </p:txBody>
      </p:sp>
      <p:cxnSp>
        <p:nvCxnSpPr>
          <p:cNvPr id="4" name="מחבר ישר 3"/>
          <p:cNvCxnSpPr/>
          <p:nvPr/>
        </p:nvCxnSpPr>
        <p:spPr>
          <a:xfrm>
            <a:off x="8790911" y="5476730"/>
            <a:ext cx="0" cy="828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/>
          <p:cNvSpPr/>
          <p:nvPr/>
        </p:nvSpPr>
        <p:spPr>
          <a:xfrm>
            <a:off x="4572000" y="5445224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694219" y="5805264"/>
            <a:ext cx="498278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המשך ממשק חילוט שלב ב', ג' 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שדרוג אתר רשם לענייני ירושה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פיקוח על אפוטרופוסים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/>
          </a:p>
        </p:txBody>
      </p:sp>
      <p:sp>
        <p:nvSpPr>
          <p:cNvPr id="8" name="מלבן 7"/>
          <p:cNvSpPr/>
          <p:nvPr/>
        </p:nvSpPr>
        <p:spPr>
          <a:xfrm>
            <a:off x="4455473" y="632981"/>
            <a:ext cx="4211960" cy="36702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חוק נתוני אשראי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צווי ירושה חתומים אלקטרונית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- הנהלת בתי המשפט בדיקת ייפוי כוח מתמשך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הקמת ממשק בין יחידת החילוט למשטרה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לרשב"ג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כשרות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משפטית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ייפוי </a:t>
            </a:r>
            <a:r>
              <a:rPr lang="he-IL" sz="13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כח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רפואי</a:t>
            </a:r>
            <a:endParaRPr lang="he-IL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חילוט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הוספת פונקציונליות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חדלות </a:t>
            </a:r>
            <a:r>
              <a:rPr lang="he-IL" sz="13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פרעון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יחידות מסירה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מבזק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במ"ה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מסמכים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רכוש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ניהול תוכן - טופס צו כינוס - 4/5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>
              <a:spcAft>
                <a:spcPts val="600"/>
              </a:spcAft>
              <a:buClr>
                <a:srgbClr val="5DD7B6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613120" y="2866770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מחבר ישר 9"/>
          <p:cNvCxnSpPr/>
          <p:nvPr/>
        </p:nvCxnSpPr>
        <p:spPr>
          <a:xfrm rot="10800000">
            <a:off x="8719147" y="693080"/>
            <a:ext cx="0" cy="3456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107504" y="632981"/>
            <a:ext cx="4222489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איגוד חברות הביטוח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טופס מקוון חדש - בקשה להתנגדות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מעבר להוראות תשלום במערכת הפיננסית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סריקת צוואות - תקנות הירושה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לשע"מ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לקבלת מידע במסגרת החקירה של החייבים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אתר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הכונס הרשמי- שדרוג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כשרות משפטית - יחידות מסירה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חלוקת תקציב של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קטיני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רווחה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פתיחת בקשה אוטומטית בטאבו במסגרת הגשת בקשה לצו ירושה/צוואה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חדלות </a:t>
            </a:r>
            <a:r>
              <a:rPr lang="he-IL" sz="13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פרעון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יחידות מסירה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הרחבת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לבתי דין רבניים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אינטרנט ופורטל - פורטל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אפ"כ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לרשם התאגידים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פקלת"ים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פיקוח על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אפוטרופוסים*</a:t>
            </a:r>
            <a:endParaRPr lang="he-IL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/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קשת מלאה 15"/>
          <p:cNvSpPr/>
          <p:nvPr/>
        </p:nvSpPr>
        <p:spPr>
          <a:xfrm rot="16200000">
            <a:off x="395536" y="3136770"/>
            <a:ext cx="2700000" cy="270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4403601" y="632981"/>
            <a:ext cx="0" cy="475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105" y="502915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מחבר ישר 2"/>
          <p:cNvCxnSpPr/>
          <p:nvPr/>
        </p:nvCxnSpPr>
        <p:spPr>
          <a:xfrm rot="16200000">
            <a:off x="2774810" y="4799025"/>
            <a:ext cx="0" cy="1908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10"/>
          <p:cNvCxnSpPr/>
          <p:nvPr/>
        </p:nvCxnSpPr>
        <p:spPr>
          <a:xfrm flipV="1">
            <a:off x="3728811" y="5373216"/>
            <a:ext cx="674790" cy="368044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11"/>
          <p:cNvCxnSpPr/>
          <p:nvPr/>
        </p:nvCxnSpPr>
        <p:spPr>
          <a:xfrm rot="16200000">
            <a:off x="8035147" y="3465081"/>
            <a:ext cx="0" cy="1368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קשת מלאה 6"/>
          <p:cNvSpPr/>
          <p:nvPr/>
        </p:nvSpPr>
        <p:spPr>
          <a:xfrm flipV="1">
            <a:off x="4760013" y="2687633"/>
            <a:ext cx="2700000" cy="270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רשות התאגידים</a:t>
            </a:r>
          </a:p>
        </p:txBody>
      </p:sp>
      <p:cxnSp>
        <p:nvCxnSpPr>
          <p:cNvPr id="8" name="מחבר ישר 7"/>
          <p:cNvCxnSpPr/>
          <p:nvPr/>
        </p:nvCxnSpPr>
        <p:spPr>
          <a:xfrm>
            <a:off x="8388424" y="2366783"/>
            <a:ext cx="0" cy="147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קשת מלאה 8"/>
          <p:cNvSpPr/>
          <p:nvPr/>
        </p:nvSpPr>
        <p:spPr>
          <a:xfrm>
            <a:off x="5136854" y="692696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400" y="206820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251520" y="962399"/>
            <a:ext cx="36876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הערכות ליישום חוק חדלות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פרעון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עמותות- יחידות מסירה*</a:t>
            </a:r>
          </a:p>
          <a:p>
            <a:pPr marL="1800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אתר </a:t>
            </a:r>
            <a:r>
              <a:rPr lang="he-IL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גיידסטאר</a:t>
            </a: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חדש המשך</a:t>
            </a:r>
          </a:p>
          <a:p>
            <a:pPr marL="1800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פורטל תאגידים </a:t>
            </a:r>
          </a:p>
          <a:p>
            <a:pPr marL="1800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טיוב מחשובי בחברות- נתוני ת.ז. של בעלי מניות ודירקטורים </a:t>
            </a:r>
            <a:endParaRPr lang="he-IL" sz="1400" dirty="0"/>
          </a:p>
          <a:p>
            <a:pPr marL="1800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פיתוח ממשקים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לגופים</a:t>
            </a: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סביבת שירותים לזכיינים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שיפורים בממשק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למל"ק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עיצומים כספיים על דירקטורים בחברה 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הוספת שירותי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חברות לבנקים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וחברות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אשראי</a:t>
            </a: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הפחתת רגולציה לרישוי עסקים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e-IL" sz="1400" dirty="0"/>
          </a:p>
        </p:txBody>
      </p:sp>
      <p:sp>
        <p:nvSpPr>
          <p:cNvPr id="12" name="קשת מלאה 11"/>
          <p:cNvSpPr/>
          <p:nvPr/>
        </p:nvSpPr>
        <p:spPr>
          <a:xfrm rot="10800000">
            <a:off x="712666" y="2780928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3" name="מחבר ישר 12"/>
          <p:cNvCxnSpPr/>
          <p:nvPr/>
        </p:nvCxnSpPr>
        <p:spPr>
          <a:xfrm>
            <a:off x="3998150" y="1024206"/>
            <a:ext cx="0" cy="277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960" y="4545339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4593450" y="2636912"/>
            <a:ext cx="368767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גרסאות שושים חברות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עמותות- יחידות מסירה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אתר </a:t>
            </a:r>
            <a:r>
              <a:rPr lang="he-IL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גיידסטאר</a:t>
            </a: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חדש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המשך פיתוח דוחות לבראשית חברות </a:t>
            </a:r>
          </a:p>
        </p:txBody>
      </p:sp>
      <p:sp>
        <p:nvSpPr>
          <p:cNvPr id="17" name="מלבן 16"/>
          <p:cNvSpPr/>
          <p:nvPr/>
        </p:nvSpPr>
        <p:spPr>
          <a:xfrm>
            <a:off x="3707904" y="4797152"/>
            <a:ext cx="4982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400" b="1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400" b="1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e-IL" sz="1400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דוחות לרשם העמותות (מיקור חוץ</a:t>
            </a:r>
            <a:r>
              <a:rPr lang="he-IL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sz="1400" dirty="0">
              <a:solidFill>
                <a:srgbClr val="3E6191"/>
              </a:solidFill>
            </a:endParaRPr>
          </a:p>
        </p:txBody>
      </p:sp>
      <p:cxnSp>
        <p:nvCxnSpPr>
          <p:cNvPr id="19" name="מחבר ישר 18"/>
          <p:cNvCxnSpPr/>
          <p:nvPr/>
        </p:nvCxnSpPr>
        <p:spPr>
          <a:xfrm>
            <a:off x="8790911" y="4679013"/>
            <a:ext cx="0" cy="2016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4572000" y="4437112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/>
              <a:t>רשות הפטנטים</a:t>
            </a:r>
            <a:endParaRPr lang="he-IL" sz="28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8790911" y="5543110"/>
            <a:ext cx="0" cy="1125221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4572000" y="5255078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cxnSp>
        <p:nvCxnSpPr>
          <p:cNvPr id="12" name="מחבר ישר 11"/>
          <p:cNvCxnSpPr/>
          <p:nvPr/>
        </p:nvCxnSpPr>
        <p:spPr>
          <a:xfrm rot="10800000">
            <a:off x="8445006" y="1518934"/>
            <a:ext cx="0" cy="144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קשת מלאה 12"/>
          <p:cNvSpPr/>
          <p:nvPr/>
        </p:nvSpPr>
        <p:spPr>
          <a:xfrm rot="10800000">
            <a:off x="5245151" y="608364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231" y="2404992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4885111" y="1477921"/>
            <a:ext cx="3464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צווי הארכה 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סימני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מסחר - המשך</a:t>
            </a:r>
          </a:p>
        </p:txBody>
      </p:sp>
      <p:sp>
        <p:nvSpPr>
          <p:cNvPr id="16" name="מלבן 15"/>
          <p:cNvSpPr/>
          <p:nvPr/>
        </p:nvSpPr>
        <p:spPr>
          <a:xfrm>
            <a:off x="290211" y="2849696"/>
            <a:ext cx="368767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התאמות לחוק המדגמים החדש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עבודה מול האג במדגמים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שושים סימני מסחר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שושים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PCT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הטמעת מנהל הטובין סימני מסחר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סימני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מסחר - הגשה מקוונת לבקשות בינלאומיות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שינויים בייצוא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נתונים ל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WIPO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התאמות לשינויים במערכת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מדגמים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פרסיל</a:t>
            </a: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 * (גיוס כ"א נוסף)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 rot="10800000">
            <a:off x="4068563" y="2404992"/>
            <a:ext cx="0" cy="3060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240" y="2236042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קשת מלאה 18"/>
          <p:cNvSpPr/>
          <p:nvPr/>
        </p:nvSpPr>
        <p:spPr>
          <a:xfrm>
            <a:off x="755576" y="771746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הסניגוריה הציבורית</a:t>
            </a:r>
          </a:p>
        </p:txBody>
      </p:sp>
      <p:cxnSp>
        <p:nvCxnSpPr>
          <p:cNvPr id="9" name="מחבר ישר 8"/>
          <p:cNvCxnSpPr/>
          <p:nvPr/>
        </p:nvCxnSpPr>
        <p:spPr>
          <a:xfrm rot="10800000">
            <a:off x="8532440" y="926767"/>
            <a:ext cx="0" cy="2124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קשת מלאה 9"/>
          <p:cNvSpPr/>
          <p:nvPr/>
        </p:nvSpPr>
        <p:spPr>
          <a:xfrm rot="10800000">
            <a:off x="5245151" y="1274659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231" y="2883687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107504" y="2924944"/>
            <a:ext cx="36876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מערכת סנגוריה - המשך פריסה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אתר פעולות לעורכי דין חיצוניים- יח' מסירה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ממשקים לבתי המשפט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ושב"ס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בחינת ממשק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העברת חומרי חקירה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rgbClr val="3E6191"/>
                </a:solidFill>
              </a:rPr>
              <a:t>שיבוץ תורנויות </a:t>
            </a:r>
            <a:endParaRPr lang="he-IL" sz="1400" dirty="0" smtClean="0">
              <a:solidFill>
                <a:srgbClr val="3E6191"/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המשך - שלב ב'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rgbClr val="3E6191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 rot="10800000">
            <a:off x="3935200" y="2318189"/>
            <a:ext cx="0" cy="270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240" y="2236042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/>
          <p:cNvSpPr/>
          <p:nvPr/>
        </p:nvSpPr>
        <p:spPr>
          <a:xfrm>
            <a:off x="4644008" y="907948"/>
            <a:ext cx="37771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מערכת סנגוריה - גרסת שושים שלב ב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סנגוריה סיוע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אתר פעולות לעורכי דין חיצוניים - יח' מסירה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20000"/>
            </a:pP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אינטרנט ופורטל:</a:t>
            </a:r>
          </a:p>
          <a:p>
            <a:pPr marL="360000" lvl="1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סנגורים ציבוריים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>
            <a:off x="755576" y="771746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8790911" y="5543110"/>
            <a:ext cx="0" cy="1125221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/>
          <p:cNvSpPr/>
          <p:nvPr/>
        </p:nvSpPr>
        <p:spPr>
          <a:xfrm>
            <a:off x="4572000" y="5255078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707904" y="5661248"/>
            <a:ext cx="4982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התממשקות למח"ש וניהול מאגר תלונות</a:t>
            </a:r>
          </a:p>
        </p:txBody>
      </p:sp>
    </p:spTree>
    <p:extLst>
      <p:ext uri="{BB962C8B-B14F-4D97-AF65-F5344CB8AC3E}">
        <p14:creationId xmlns:p14="http://schemas.microsoft.com/office/powerpoint/2010/main" val="34968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סיוע משפטי</a:t>
            </a:r>
          </a:p>
        </p:txBody>
      </p:sp>
      <p:cxnSp>
        <p:nvCxnSpPr>
          <p:cNvPr id="5" name="מחבר ישר 4"/>
          <p:cNvCxnSpPr/>
          <p:nvPr/>
        </p:nvCxnSpPr>
        <p:spPr>
          <a:xfrm>
            <a:off x="8790911" y="5543110"/>
            <a:ext cx="0" cy="1125221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4572000" y="5301208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cxnSp>
        <p:nvCxnSpPr>
          <p:cNvPr id="9" name="מחבר ישר 8"/>
          <p:cNvCxnSpPr/>
          <p:nvPr/>
        </p:nvCxnSpPr>
        <p:spPr>
          <a:xfrm rot="10800000">
            <a:off x="8445006" y="1477921"/>
            <a:ext cx="0" cy="144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קשת מלאה 9"/>
          <p:cNvSpPr/>
          <p:nvPr/>
        </p:nvSpPr>
        <p:spPr>
          <a:xfrm rot="10800000">
            <a:off x="5245151" y="1271691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231" y="3033017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156848" y="2924944"/>
            <a:ext cx="368767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סקרים (מיקור חוץ</a:t>
            </a:r>
            <a:r>
              <a:rPr lang="he-IL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המשך אפיון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מערכת חדשה סיוע משפטי*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התאמה לחוק חדלות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פרעון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כולל שכ"ט פיקס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סיוע סנגוריה </a:t>
            </a:r>
            <a:endParaRPr lang="he-I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התאמה לקטינים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שושים סיוע </a:t>
            </a:r>
          </a:p>
        </p:txBody>
      </p:sp>
      <p:cxnSp>
        <p:nvCxnSpPr>
          <p:cNvPr id="15" name="מחבר ישר 14"/>
          <p:cNvCxnSpPr/>
          <p:nvPr/>
        </p:nvCxnSpPr>
        <p:spPr>
          <a:xfrm rot="10800000">
            <a:off x="3935200" y="2206272"/>
            <a:ext cx="0" cy="219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240" y="2236042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/>
          <p:cNvSpPr/>
          <p:nvPr/>
        </p:nvSpPr>
        <p:spPr>
          <a:xfrm>
            <a:off x="4644009" y="1418825"/>
            <a:ext cx="3705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אפיון מערכת חדשה סיוע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משפטי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אינטרנט ופורטל:</a:t>
            </a:r>
          </a:p>
          <a:p>
            <a:pPr marL="6372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עבור הסיוע המשפטי</a:t>
            </a:r>
          </a:p>
          <a:p>
            <a:pPr marL="637200" lvl="1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מאגר פסיקה וחקיקה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הקמת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תשתיות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לדוחות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694219" y="5673060"/>
            <a:ext cx="4982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שירות עצמי לבקשת סיוע משפטי</a:t>
            </a:r>
          </a:p>
        </p:txBody>
      </p:sp>
      <p:sp>
        <p:nvSpPr>
          <p:cNvPr id="14" name="קשת מלאה 13"/>
          <p:cNvSpPr/>
          <p:nvPr/>
        </p:nvSpPr>
        <p:spPr>
          <a:xfrm>
            <a:off x="755576" y="771746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הרשות לאיסור והלבנת הון ומימון טרור</a:t>
            </a:r>
          </a:p>
        </p:txBody>
      </p:sp>
      <p:cxnSp>
        <p:nvCxnSpPr>
          <p:cNvPr id="9" name="מחבר ישר 8"/>
          <p:cNvCxnSpPr/>
          <p:nvPr/>
        </p:nvCxnSpPr>
        <p:spPr>
          <a:xfrm>
            <a:off x="8388424" y="2114527"/>
            <a:ext cx="0" cy="2250441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קשת מלאה 9"/>
          <p:cNvSpPr/>
          <p:nvPr/>
        </p:nvSpPr>
        <p:spPr>
          <a:xfrm>
            <a:off x="5220072" y="818782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153" y="2285844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133487" y="1103925"/>
            <a:ext cx="368767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פרויקט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טקסונומיה - סיום אבן דרך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ראשונה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שחור לבן דור ב' - הקמת מכרז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שינויים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ושיפורים במערכת שחור/לבן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פרוייקט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אבני החושן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קליטת מאגרים- פרקליטות, תאגידים (תלוי יחידות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)*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התאוששות מאסון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(DR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קשת מלאה 13"/>
          <p:cNvSpPr/>
          <p:nvPr/>
        </p:nvSpPr>
        <p:spPr>
          <a:xfrm rot="10800000">
            <a:off x="575936" y="1735655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3874122" y="1177655"/>
            <a:ext cx="0" cy="2268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230" y="3381641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מחבר ישר 2"/>
          <p:cNvCxnSpPr/>
          <p:nvPr/>
        </p:nvCxnSpPr>
        <p:spPr>
          <a:xfrm>
            <a:off x="8790911" y="5543110"/>
            <a:ext cx="0" cy="1125221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3"/>
          <p:cNvSpPr/>
          <p:nvPr/>
        </p:nvSpPr>
        <p:spPr>
          <a:xfrm>
            <a:off x="4572000" y="5301208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644008" y="2806477"/>
            <a:ext cx="37771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מגנ"ט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אתר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אוד"ם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אתר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התאמות דיווחים לדרישות רגולטוריות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אקליפטוס- גרסת שינויים ושיפורים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שינויים ושיפורים במערכת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שחור/לבן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הטמעת רכיב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ויזואלי 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אג'נדה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196752"/>
            <a:ext cx="8568472" cy="5544616"/>
          </a:xfrm>
        </p:spPr>
        <p:txBody>
          <a:bodyPr/>
          <a:lstStyle/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 smtClean="0"/>
              <a:t>כספים 2017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 smtClean="0"/>
              <a:t>מבנה </a:t>
            </a:r>
            <a:r>
              <a:rPr lang="he-IL" sz="2400" dirty="0"/>
              <a:t>התקציב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תכנית עבודה 2018 - יחידות המשרד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חטיבת </a:t>
            </a:r>
            <a:r>
              <a:rPr lang="en-US" sz="2400" dirty="0"/>
              <a:t>IT</a:t>
            </a:r>
            <a:r>
              <a:rPr lang="he-IL" sz="2400" dirty="0"/>
              <a:t>:</a:t>
            </a:r>
          </a:p>
          <a:p>
            <a:pPr marL="538825" lvl="3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200" dirty="0"/>
              <a:t>נתונים כלליים</a:t>
            </a:r>
          </a:p>
          <a:p>
            <a:pPr marL="538825" lvl="3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200" dirty="0"/>
              <a:t>מבנה תקציב </a:t>
            </a:r>
            <a:r>
              <a:rPr lang="en-US" sz="2200" dirty="0" smtClean="0"/>
              <a:t>IT</a:t>
            </a:r>
            <a:r>
              <a:rPr lang="he-IL" sz="2200" dirty="0" smtClean="0"/>
              <a:t> לשנת 2018</a:t>
            </a:r>
            <a:endParaRPr lang="en-US" sz="2200" dirty="0"/>
          </a:p>
          <a:p>
            <a:pPr marL="538825" lvl="3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200" dirty="0" err="1"/>
              <a:t>תוכנית</a:t>
            </a:r>
            <a:r>
              <a:rPr lang="he-IL" sz="2200" dirty="0"/>
              <a:t> עבודה </a:t>
            </a:r>
            <a:r>
              <a:rPr lang="en-US" sz="2200" dirty="0"/>
              <a:t>2018</a:t>
            </a:r>
            <a:r>
              <a:rPr lang="he-IL" sz="2200" dirty="0"/>
              <a:t>– חטיבת </a:t>
            </a:r>
            <a:r>
              <a:rPr lang="en-US" sz="2200" dirty="0"/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782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מנהלת היחידות המקצועיות</a:t>
            </a:r>
          </a:p>
        </p:txBody>
      </p:sp>
      <p:cxnSp>
        <p:nvCxnSpPr>
          <p:cNvPr id="6" name="מחבר ישר 5"/>
          <p:cNvCxnSpPr/>
          <p:nvPr/>
        </p:nvCxnSpPr>
        <p:spPr>
          <a:xfrm>
            <a:off x="8790911" y="4725392"/>
            <a:ext cx="0" cy="2232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4572000" y="4672979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609591" y="5033019"/>
            <a:ext cx="60674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שומרים - פיתוח מערכת חדשה שומרים</a:t>
            </a: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הזמנה לכנס עם קישור למידע במערכת על מתווכים פעילים</a:t>
            </a:r>
          </a:p>
          <a:p>
            <a:pPr marL="180000" indent="-180000">
              <a:spcAft>
                <a:spcPts val="6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400" dirty="0"/>
          </a:p>
        </p:txBody>
      </p:sp>
      <p:cxnSp>
        <p:nvCxnSpPr>
          <p:cNvPr id="13" name="מחבר ישר 8"/>
          <p:cNvCxnSpPr/>
          <p:nvPr/>
        </p:nvCxnSpPr>
        <p:spPr>
          <a:xfrm>
            <a:off x="8577489" y="2366783"/>
            <a:ext cx="0" cy="133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קשת מלאה 9"/>
          <p:cNvSpPr/>
          <p:nvPr/>
        </p:nvSpPr>
        <p:spPr>
          <a:xfrm>
            <a:off x="5307657" y="692696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203" y="206820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11"/>
          <p:cNvSpPr/>
          <p:nvPr/>
        </p:nvSpPr>
        <p:spPr>
          <a:xfrm>
            <a:off x="4572000" y="2608207"/>
            <a:ext cx="396852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גרסת רואי חשבון  - גרסת שושים 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מועצת שמאי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המקרקעין- גרסת שושים באתר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שמאי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מכריע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הקמת עולם נתונים </a:t>
            </a:r>
            <a:r>
              <a:rPr lang="he-I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ודשבורדים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אינטרנט </a:t>
            </a: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ופורטל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: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רשומות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מלבן 9"/>
          <p:cNvSpPr/>
          <p:nvPr/>
        </p:nvSpPr>
        <p:spPr>
          <a:xfrm>
            <a:off x="471325" y="912034"/>
            <a:ext cx="36876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בקשות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מקוונות - המחלקה לרישוי לנוטריונים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שמאי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מכריע– גרסת שושים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שליחת הודעות יזומות לרשימות תפוצה מוגדרות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חוקרים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פרטיים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מערכת חדשה- אפיון על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יישום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תהליך חדש לקבלת רישיון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במקצועות השונים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יישום מודל הפעלה אחיד ללמידה ופיקוח בשלב ההתמחות 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rgbClr val="3BA0BB"/>
                </a:solidFill>
              </a:rPr>
              <a:t>מחשוב הבחינות הסופיות בראיית חשבון, בשמאי מקרקעין ובחינת המתווכים (מיקור </a:t>
            </a:r>
            <a:r>
              <a:rPr lang="he-IL" sz="1400" dirty="0" smtClean="0">
                <a:solidFill>
                  <a:srgbClr val="3BA0BB"/>
                </a:solidFill>
              </a:rPr>
              <a:t>חוץ ע"י היחידה</a:t>
            </a:r>
            <a:r>
              <a:rPr lang="he-IL" sz="1400" dirty="0">
                <a:solidFill>
                  <a:srgbClr val="3BA0BB"/>
                </a:solidFill>
              </a:rPr>
              <a:t> </a:t>
            </a:r>
            <a:r>
              <a:rPr lang="he-IL" sz="1400" dirty="0" smtClean="0">
                <a:solidFill>
                  <a:srgbClr val="3BA0BB"/>
                </a:solidFill>
              </a:rPr>
              <a:t>תמיכה וליווי של האגף)</a:t>
            </a:r>
            <a:endParaRPr lang="he-IL" sz="1400" dirty="0"/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endParaRPr lang="he-IL" sz="1400" dirty="0">
              <a:solidFill>
                <a:srgbClr val="00B050"/>
              </a:solidFill>
            </a:endParaRPr>
          </a:p>
        </p:txBody>
      </p:sp>
      <p:sp>
        <p:nvSpPr>
          <p:cNvPr id="18" name="קשת מלאה 10"/>
          <p:cNvSpPr/>
          <p:nvPr/>
        </p:nvSpPr>
        <p:spPr>
          <a:xfrm rot="10800000">
            <a:off x="807984" y="2407193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9" name="מחבר ישר 11"/>
          <p:cNvCxnSpPr/>
          <p:nvPr/>
        </p:nvCxnSpPr>
        <p:spPr>
          <a:xfrm>
            <a:off x="4211960" y="891648"/>
            <a:ext cx="0" cy="198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78" y="4041004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600" dirty="0"/>
              <a:t>הרשות להגנת הפרטיות ואגף שומת מקרקעין</a:t>
            </a:r>
          </a:p>
        </p:txBody>
      </p:sp>
      <p:cxnSp>
        <p:nvCxnSpPr>
          <p:cNvPr id="7" name="מחבר ישר 8"/>
          <p:cNvCxnSpPr/>
          <p:nvPr/>
        </p:nvCxnSpPr>
        <p:spPr>
          <a:xfrm>
            <a:off x="8604448" y="2046067"/>
            <a:ext cx="0" cy="187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קשת מלאה 9"/>
          <p:cNvSpPr/>
          <p:nvPr/>
        </p:nvSpPr>
        <p:spPr>
          <a:xfrm>
            <a:off x="5307657" y="692696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203" y="206820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11"/>
          <p:cNvSpPr/>
          <p:nvPr/>
        </p:nvSpPr>
        <p:spPr>
          <a:xfrm>
            <a:off x="4283968" y="2690729"/>
            <a:ext cx="42565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הרשות להגנת </a:t>
            </a: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הפרטיות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פיתוח פתרון דיווח מקוון על אירוע אבטחת מידע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חמור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שושים באפיקומן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אגף </a:t>
            </a: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שומת </a:t>
            </a: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מקרקעין</a:t>
            </a:r>
          </a:p>
          <a:p>
            <a:pPr marL="180000" indent="-180000">
              <a:spcAft>
                <a:spcPts val="6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מערכת מחשוב חדשה </a:t>
            </a:r>
            <a:r>
              <a:rPr lang="he-IL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כוללת </a:t>
            </a: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לסיוע בניהול ותפעול אגף שומת מקרקעין וועדות ההשגה ("אופק 2</a:t>
            </a:r>
            <a:r>
              <a:rPr lang="he-IL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")- </a:t>
            </a:r>
            <a:r>
              <a:rPr lang="he-IL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העלאת יישום </a:t>
            </a:r>
            <a:r>
              <a:rPr lang="en-U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GIS</a:t>
            </a:r>
            <a:endParaRPr lang="he-IL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63693" y="931278"/>
            <a:ext cx="368767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הרשות להגנת הפרטיות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פתרון </a:t>
            </a:r>
            <a:r>
              <a:rPr lang="he-IL" sz="1400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טכנולוגי לניהול מערך </a:t>
            </a:r>
            <a:r>
              <a:rPr lang="en-US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Audit </a:t>
            </a:r>
            <a:r>
              <a:rPr lang="he-IL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 מול </a:t>
            </a:r>
            <a:r>
              <a:rPr lang="he-IL" sz="1400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גורמי חוץ (מיקור </a:t>
            </a:r>
            <a:r>
              <a:rPr lang="he-IL" sz="1400" dirty="0" smtClean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חוץ)</a:t>
            </a:r>
            <a:endParaRPr lang="he-IL" sz="1400" dirty="0">
              <a:solidFill>
                <a:srgbClr val="3E619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אינטרנט ופורטל: פורטל הרשות להגנת </a:t>
            </a: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הפרטיות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20000"/>
            </a:pPr>
            <a:r>
              <a:rPr lang="he-I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אגף </a:t>
            </a:r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שומת מקרקעין</a:t>
            </a:r>
          </a:p>
          <a:p>
            <a:pPr marL="180000" indent="-180000">
              <a:spcAft>
                <a:spcPts val="6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מחשוב חדשה </a:t>
            </a:r>
            <a:r>
              <a:rPr lang="he-I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כוללת לסיוע בניהול ותפעול אגף שומת מקרקעין וועדות ההשגה ("אופק 2")*</a:t>
            </a:r>
          </a:p>
        </p:txBody>
      </p:sp>
      <p:sp>
        <p:nvSpPr>
          <p:cNvPr id="12" name="קשת מלאה 11"/>
          <p:cNvSpPr/>
          <p:nvPr/>
        </p:nvSpPr>
        <p:spPr>
          <a:xfrm rot="10800000">
            <a:off x="791960" y="1792013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3" name="מחבר ישר 12"/>
          <p:cNvCxnSpPr/>
          <p:nvPr/>
        </p:nvCxnSpPr>
        <p:spPr>
          <a:xfrm>
            <a:off x="4104328" y="946473"/>
            <a:ext cx="0" cy="302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254" y="341276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ישר 14"/>
          <p:cNvCxnSpPr/>
          <p:nvPr/>
        </p:nvCxnSpPr>
        <p:spPr>
          <a:xfrm>
            <a:off x="8790911" y="5661360"/>
            <a:ext cx="0" cy="1008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/>
          <p:cNvSpPr/>
          <p:nvPr/>
        </p:nvSpPr>
        <p:spPr>
          <a:xfrm>
            <a:off x="4572000" y="5651835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5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2800" dirty="0"/>
              <a:t>ייעוץ וחקיקה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8577489" y="2276872"/>
            <a:ext cx="0" cy="165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קשת מלאה 7"/>
          <p:cNvSpPr/>
          <p:nvPr/>
        </p:nvSpPr>
        <p:spPr>
          <a:xfrm>
            <a:off x="5307657" y="548680"/>
            <a:ext cx="3420000" cy="34200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203" y="1924192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4852848" y="2464191"/>
            <a:ext cx="368767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אינטרנט ופורטל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רשומות בערבית</a:t>
            </a: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תוכן: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רשת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אדומה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יועמ"ש  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ייעוץ וחקיקה ממשק מול הכנסת 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סדר יום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36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עזרה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משפטית</a:t>
            </a:r>
          </a:p>
          <a:p>
            <a:pPr marL="6372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תוכן: 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ממשק מול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מג"ק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ומפת"ש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ודוחות תפוקה</a:t>
            </a:r>
          </a:p>
          <a:p>
            <a:pPr marL="6372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e-IL" sz="1300" dirty="0">
              <a:solidFill>
                <a:srgbClr val="FF0000"/>
              </a:solidFill>
              <a:latin typeface="Arial" pitchFamily="34" charset="0"/>
            </a:endParaRPr>
          </a:p>
          <a:p>
            <a:pPr marL="180000" lvl="1"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מחבר ישר 13"/>
          <p:cNvCxnSpPr/>
          <p:nvPr/>
        </p:nvCxnSpPr>
        <p:spPr>
          <a:xfrm>
            <a:off x="8790911" y="5193360"/>
            <a:ext cx="0" cy="1476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4572000" y="4869160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694219" y="5157192"/>
            <a:ext cx="49827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הקמת מערכת ממוחשבת להאחדת תהליך העיצומים 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יועצים משפטיים - שיתוף ידע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אפיון ופיתוח ממשק עדכון סטטוס חוקים אישי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:BI</a:t>
            </a:r>
            <a:r>
              <a:rPr lang="he-IL" alt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alt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ייעוץ וחקיקה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פורטל יועצים משפטיים</a:t>
            </a:r>
          </a:p>
          <a:p>
            <a:pPr marL="180000" lvl="1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עזרה </a:t>
            </a: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משפטית: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דוחות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 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endParaRPr lang="he-IL" sz="1300" dirty="0"/>
          </a:p>
        </p:txBody>
      </p:sp>
      <p:sp>
        <p:nvSpPr>
          <p:cNvPr id="17" name="מלבן 16"/>
          <p:cNvSpPr/>
          <p:nvPr/>
        </p:nvSpPr>
        <p:spPr>
          <a:xfrm>
            <a:off x="471325" y="746844"/>
            <a:ext cx="368767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</a:rPr>
              <a:t>אתר התזכירים (מיקור חוץ)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</a:rPr>
              <a:t>תבנית החקיקה (מיקור חוץ)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מערכת ייעוץ וחקיקה*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</a:rPr>
              <a:t>תהליך החקיקה הלאומי הממשלתי (מיקור חוץ)*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רשת אדומה - פרקליט המדינה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שינויים ושיפורים בייעוץ וחקיקה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ממשק לכנסת השלמת שלבים 3 + 4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גרסת שושים - טופס חקיקת משנה</a:t>
            </a:r>
          </a:p>
        </p:txBody>
      </p:sp>
      <p:sp>
        <p:nvSpPr>
          <p:cNvPr id="18" name="קשת מלאה 17"/>
          <p:cNvSpPr/>
          <p:nvPr/>
        </p:nvSpPr>
        <p:spPr>
          <a:xfrm rot="10800000">
            <a:off x="899592" y="1232696"/>
            <a:ext cx="3420000" cy="34200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9" name="מחבר ישר 18"/>
          <p:cNvCxnSpPr/>
          <p:nvPr/>
        </p:nvCxnSpPr>
        <p:spPr>
          <a:xfrm>
            <a:off x="4211960" y="638696"/>
            <a:ext cx="0" cy="230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886" y="2886893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מחבר ישר 17"/>
          <p:cNvCxnSpPr>
            <a:endCxn id="8" idx="1"/>
          </p:cNvCxnSpPr>
          <p:nvPr/>
        </p:nvCxnSpPr>
        <p:spPr>
          <a:xfrm flipH="1" flipV="1">
            <a:off x="6245029" y="870390"/>
            <a:ext cx="451657" cy="360235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קשת מלאה 11"/>
          <p:cNvSpPr/>
          <p:nvPr/>
        </p:nvSpPr>
        <p:spPr>
          <a:xfrm rot="10800000">
            <a:off x="611560" y="3068960"/>
            <a:ext cx="2307600" cy="23076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יחידות המשרד הראשי 1</a:t>
            </a:r>
          </a:p>
        </p:txBody>
      </p:sp>
      <p:cxnSp>
        <p:nvCxnSpPr>
          <p:cNvPr id="4" name="מחבר ישר 3"/>
          <p:cNvCxnSpPr/>
          <p:nvPr/>
        </p:nvCxnSpPr>
        <p:spPr>
          <a:xfrm>
            <a:off x="8748464" y="4149080"/>
            <a:ext cx="0" cy="2376264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/>
          <p:cNvSpPr/>
          <p:nvPr/>
        </p:nvSpPr>
        <p:spPr>
          <a:xfrm>
            <a:off x="4572000" y="4034208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694219" y="4314869"/>
            <a:ext cx="498278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/>
              <a:t>הלשכה המשפטית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/>
              <a:t>ממונה על שירות </a:t>
            </a:r>
            <a:r>
              <a:rPr lang="he-IL" sz="1300" dirty="0" smtClean="0"/>
              <a:t>עסקי - </a:t>
            </a:r>
            <a:r>
              <a:rPr lang="he-IL" sz="1300" dirty="0"/>
              <a:t>גרסת </a:t>
            </a:r>
            <a:r>
              <a:rPr lang="he-IL" sz="1300" dirty="0" err="1"/>
              <a:t>שו"שים</a:t>
            </a:r>
            <a:endParaRPr lang="he-IL" sz="1300" dirty="0"/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rgbClr val="3E6191"/>
                </a:solidFill>
              </a:rPr>
              <a:t>:BI</a:t>
            </a:r>
            <a:r>
              <a:rPr lang="he-IL" sz="1300" dirty="0" smtClean="0">
                <a:solidFill>
                  <a:srgbClr val="3E6191"/>
                </a:solidFill>
              </a:rPr>
              <a:t> מערכת מינויים לוועדות- </a:t>
            </a:r>
            <a:r>
              <a:rPr lang="he-IL" sz="1300" dirty="0">
                <a:solidFill>
                  <a:srgbClr val="3E6191"/>
                </a:solidFill>
              </a:rPr>
              <a:t>הקמת </a:t>
            </a:r>
            <a:r>
              <a:rPr lang="he-IL" sz="1300" dirty="0" smtClean="0">
                <a:solidFill>
                  <a:srgbClr val="3E6191"/>
                </a:solidFill>
              </a:rPr>
              <a:t>עולם </a:t>
            </a:r>
            <a:r>
              <a:rPr lang="he-IL" sz="1300" dirty="0">
                <a:solidFill>
                  <a:srgbClr val="3E6191"/>
                </a:solidFill>
              </a:rPr>
              <a:t>תוכן (מיקור חוץ)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 smtClean="0"/>
              <a:t>אגף </a:t>
            </a:r>
            <a:r>
              <a:rPr lang="he-IL" sz="1300" b="1" dirty="0"/>
              <a:t>תפעול ולוגיסטיקה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rgbClr val="3E6191"/>
                </a:solidFill>
              </a:rPr>
              <a:t> :BI</a:t>
            </a:r>
            <a:r>
              <a:rPr lang="he-IL" sz="1300" dirty="0" smtClean="0">
                <a:solidFill>
                  <a:srgbClr val="3E6191"/>
                </a:solidFill>
              </a:rPr>
              <a:t>ניהול וועדות- </a:t>
            </a:r>
            <a:r>
              <a:rPr lang="he-IL" sz="1300" dirty="0">
                <a:solidFill>
                  <a:srgbClr val="3E6191"/>
                </a:solidFill>
              </a:rPr>
              <a:t>הקמת עולם תוכן (מיקור חוץ)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/>
              <a:t>אינטרנט ופורטל- מערכת לניהול השתלמויות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 smtClean="0"/>
              <a:t>אגף </a:t>
            </a:r>
            <a:r>
              <a:rPr lang="he-IL" sz="1300" b="1" dirty="0"/>
              <a:t>השרות לציבור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rgbClr val="3E6191"/>
                </a:solidFill>
              </a:rPr>
              <a:t>פנ"צ</a:t>
            </a:r>
            <a:r>
              <a:rPr lang="he-IL" sz="1300" dirty="0">
                <a:solidFill>
                  <a:srgbClr val="3E6191"/>
                </a:solidFill>
              </a:rPr>
              <a:t> </a:t>
            </a:r>
            <a:r>
              <a:rPr lang="he-IL" sz="1300" dirty="0" smtClean="0">
                <a:solidFill>
                  <a:srgbClr val="3E6191"/>
                </a:solidFill>
              </a:rPr>
              <a:t>- גרסת </a:t>
            </a:r>
            <a:r>
              <a:rPr lang="he-IL" sz="1300" dirty="0" err="1" smtClean="0">
                <a:solidFill>
                  <a:srgbClr val="3E6191"/>
                </a:solidFill>
              </a:rPr>
              <a:t>שו"שים</a:t>
            </a:r>
            <a:r>
              <a:rPr lang="he-IL" sz="1300" dirty="0" smtClean="0">
                <a:solidFill>
                  <a:srgbClr val="3E6191"/>
                </a:solidFill>
              </a:rPr>
              <a:t> + הטמעה ביחידות המשרד </a:t>
            </a:r>
            <a:r>
              <a:rPr lang="he-IL" sz="1300" dirty="0">
                <a:solidFill>
                  <a:srgbClr val="3E6191"/>
                </a:solidFill>
              </a:rPr>
              <a:t>(מיקור חוץ)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/>
              <a:t>מערכת </a:t>
            </a:r>
            <a:r>
              <a:rPr lang="he-IL" sz="1300" dirty="0" err="1"/>
              <a:t>פנ"צ</a:t>
            </a:r>
            <a:r>
              <a:rPr lang="he-IL" sz="1300" dirty="0"/>
              <a:t> - בקשה מקוונת </a:t>
            </a:r>
          </a:p>
        </p:txBody>
      </p:sp>
      <p:cxnSp>
        <p:nvCxnSpPr>
          <p:cNvPr id="7" name="מחבר ישר 6"/>
          <p:cNvCxnSpPr/>
          <p:nvPr/>
        </p:nvCxnSpPr>
        <p:spPr>
          <a:xfrm rot="16200000">
            <a:off x="7830686" y="149616"/>
            <a:ext cx="0" cy="2268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קשת מלאה 7"/>
          <p:cNvSpPr/>
          <p:nvPr/>
        </p:nvSpPr>
        <p:spPr>
          <a:xfrm rot="18616611">
            <a:off x="4530650" y="504057"/>
            <a:ext cx="2309143" cy="2309143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686" y="671609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4916771" y="1268760"/>
            <a:ext cx="3687677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/>
              <a:t>הלשכה המשפטית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מינויים לוועדות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השלמת מרכיב קול קורא 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תוכן: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דוקסנטר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הסבת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חוקים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 תיקי ייעוץ וחקיקה (השלמת הסבה)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/>
              <a:t>אגף תפעול </a:t>
            </a:r>
            <a:r>
              <a:rPr lang="he-IL" sz="1300" b="1" dirty="0" smtClean="0"/>
              <a:t>ולוגיסטיקה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אינטרנט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ופורטל: מניפה, הביטוח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המשרדי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תוכן: 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הצעות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מחיר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שו"שים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מערכת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מזנון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משלא- תשתית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ושו"שים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/>
              <a:t>בית הדין למשמורת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הרחבת יישום תיק</a:t>
            </a: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b="1" dirty="0" smtClean="0"/>
          </a:p>
          <a:p>
            <a:pPr marL="285750" indent="-285750">
              <a:spcAft>
                <a:spcPts val="300"/>
              </a:spcAft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/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51520" y="737229"/>
            <a:ext cx="368767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/>
              <a:t>הלשכה המשפטית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מינויים לוועדות-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שושים + מעבר לאתר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הממונה על הדין המשמעתי, שושים הליכים משפטיים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/>
              <a:t>אגף </a:t>
            </a:r>
            <a:r>
              <a:rPr lang="he-IL" sz="1300" b="1" dirty="0"/>
              <a:t>תפעול ולוגיסטיקה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</a:rPr>
              <a:t>אינטרנט ופורטל: תיבת מכרזים, מערכת לניהול חוזים ומכרזים (פתרון מנהל הרכש)- מיקור חוץ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רכש –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דשבורד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וועדות-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שושי"ם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dirty="0"/>
              <a:t>אגף השרות לציבור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אינטרנט ופורטל: רכיבים לאתר האחוד</a:t>
            </a:r>
          </a:p>
        </p:txBody>
      </p:sp>
      <p:cxnSp>
        <p:nvCxnSpPr>
          <p:cNvPr id="13" name="מחבר ישר 12"/>
          <p:cNvCxnSpPr/>
          <p:nvPr/>
        </p:nvCxnSpPr>
        <p:spPr>
          <a:xfrm>
            <a:off x="4211960" y="637108"/>
            <a:ext cx="0" cy="266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073" y="3668017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מחבר ישר 15"/>
          <p:cNvCxnSpPr>
            <a:endCxn id="12" idx="0"/>
          </p:cNvCxnSpPr>
          <p:nvPr/>
        </p:nvCxnSpPr>
        <p:spPr>
          <a:xfrm flipH="1">
            <a:off x="2630710" y="3296317"/>
            <a:ext cx="1587700" cy="926443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יחידות המשרד הראשי 2 </a:t>
            </a:r>
          </a:p>
        </p:txBody>
      </p:sp>
      <p:cxnSp>
        <p:nvCxnSpPr>
          <p:cNvPr id="3" name="מחבר ישר 5"/>
          <p:cNvCxnSpPr/>
          <p:nvPr/>
        </p:nvCxnSpPr>
        <p:spPr>
          <a:xfrm>
            <a:off x="8790911" y="5193360"/>
            <a:ext cx="0" cy="1476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8"/>
          <p:cNvSpPr/>
          <p:nvPr/>
        </p:nvSpPr>
        <p:spPr>
          <a:xfrm>
            <a:off x="4572000" y="5080897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5" name="מלבן 9"/>
          <p:cNvSpPr/>
          <p:nvPr/>
        </p:nvSpPr>
        <p:spPr>
          <a:xfrm>
            <a:off x="3694219" y="5426154"/>
            <a:ext cx="4982789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/>
              <a:t>חטיבת ההון האנושי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rgbClr val="3E6191"/>
                </a:solidFill>
              </a:rPr>
              <a:t>BI</a:t>
            </a:r>
            <a:r>
              <a:rPr lang="he-IL" sz="1300" dirty="0" smtClean="0">
                <a:solidFill>
                  <a:srgbClr val="3E6191"/>
                </a:solidFill>
              </a:rPr>
              <a:t>: הקמת </a:t>
            </a:r>
            <a:r>
              <a:rPr lang="he-IL" sz="1300" dirty="0">
                <a:solidFill>
                  <a:srgbClr val="3E6191"/>
                </a:solidFill>
              </a:rPr>
              <a:t>עולם תוכן </a:t>
            </a:r>
            <a:r>
              <a:rPr lang="he-IL" sz="1300" dirty="0" err="1">
                <a:solidFill>
                  <a:srgbClr val="3E6191"/>
                </a:solidFill>
              </a:rPr>
              <a:t>ודשבורד</a:t>
            </a:r>
            <a:r>
              <a:rPr lang="he-IL" sz="1300" dirty="0">
                <a:solidFill>
                  <a:srgbClr val="3E6191"/>
                </a:solidFill>
              </a:rPr>
              <a:t> (מיקור חוץ)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/>
              <a:t>מתאם המאבק בגזענות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לניהול תלונות המאבק בגזענות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903" y="1484784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4644008" y="2232163"/>
            <a:ext cx="3687677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חטיבת ההון אנושי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  <a:latin typeface="Arial" pitchFamily="34" charset="0"/>
                <a:cs typeface="Arial" pitchFamily="34" charset="0"/>
              </a:rPr>
              <a:t>מערכת מעקב משרות (מיקור חוץ)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שושי"ם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מעקב משרות - יח' מסירה 1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השתלמויות פרקליטים - שושים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פורטל ראשי של המשרד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טופס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שו"שים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רווחה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טפסים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קליטה, ניוד ועזיבת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עובדים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חשבות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 טופס יציאה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לחו"ל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23528" y="2480717"/>
            <a:ext cx="368767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חטיבת ההון אנושי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פורטל הון אנושי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שושי"ם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מעקב משרות - יח' מסירה 2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שכ"ע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דשבורד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התאמות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בדשבורד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מרכבה</a:t>
            </a: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חשבות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פורטל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חשבות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עולם נתונים לתחקור</a:t>
            </a: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מתאם המאבק בגזענות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מאבק בגזענות - דוחות</a:t>
            </a:r>
          </a:p>
        </p:txBody>
      </p:sp>
      <p:sp>
        <p:nvSpPr>
          <p:cNvPr id="12" name="קשת מלאה 15"/>
          <p:cNvSpPr/>
          <p:nvPr/>
        </p:nvSpPr>
        <p:spPr>
          <a:xfrm>
            <a:off x="6367865" y="807591"/>
            <a:ext cx="2309143" cy="2309143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קשת מלאה 16"/>
          <p:cNvSpPr/>
          <p:nvPr/>
        </p:nvSpPr>
        <p:spPr>
          <a:xfrm rot="5400000" flipH="1">
            <a:off x="-972616" y="672219"/>
            <a:ext cx="2309143" cy="2309143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21" name="מחבר ישר 17"/>
          <p:cNvCxnSpPr/>
          <p:nvPr/>
        </p:nvCxnSpPr>
        <p:spPr>
          <a:xfrm rot="16200000">
            <a:off x="6786000" y="-78782"/>
            <a:ext cx="0" cy="4428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18"/>
          <p:cNvCxnSpPr/>
          <p:nvPr/>
        </p:nvCxnSpPr>
        <p:spPr>
          <a:xfrm>
            <a:off x="8460432" y="1826790"/>
            <a:ext cx="0" cy="241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014" y="1484783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מחבר ישר 17"/>
          <p:cNvCxnSpPr/>
          <p:nvPr/>
        </p:nvCxnSpPr>
        <p:spPr>
          <a:xfrm rot="16200000">
            <a:off x="2897632" y="497218"/>
            <a:ext cx="0" cy="327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17"/>
          <p:cNvCxnSpPr/>
          <p:nvPr/>
        </p:nvCxnSpPr>
        <p:spPr>
          <a:xfrm rot="10800000">
            <a:off x="4211959" y="1412776"/>
            <a:ext cx="0" cy="345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מחבר ישר 18"/>
          <p:cNvCxnSpPr/>
          <p:nvPr/>
        </p:nvCxnSpPr>
        <p:spPr>
          <a:xfrm rot="5400000">
            <a:off x="7161322" y="-117216"/>
            <a:ext cx="0" cy="320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יחידות המשרד הראשי 3</a:t>
            </a:r>
          </a:p>
        </p:txBody>
      </p:sp>
      <p:cxnSp>
        <p:nvCxnSpPr>
          <p:cNvPr id="7" name="מחבר ישר 5"/>
          <p:cNvCxnSpPr/>
          <p:nvPr/>
        </p:nvCxnSpPr>
        <p:spPr>
          <a:xfrm>
            <a:off x="8790911" y="4365104"/>
            <a:ext cx="0" cy="2232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8"/>
          <p:cNvSpPr/>
          <p:nvPr/>
        </p:nvSpPr>
        <p:spPr>
          <a:xfrm>
            <a:off x="4572000" y="4293096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9" name="מלבן 9"/>
          <p:cNvSpPr/>
          <p:nvPr/>
        </p:nvSpPr>
        <p:spPr>
          <a:xfrm>
            <a:off x="3694219" y="4675346"/>
            <a:ext cx="4982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 smtClean="0"/>
              <a:t>היחידה </a:t>
            </a:r>
            <a:r>
              <a:rPr lang="he-IL" sz="1300" b="1" dirty="0"/>
              <a:t>הממשלתית לחופש המידע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חופש המידע - גרסת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שו"שים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rgbClr val="3E6191"/>
                </a:solidFill>
              </a:rPr>
              <a:t>BI</a:t>
            </a:r>
            <a:r>
              <a:rPr lang="he-IL" sz="1300" dirty="0">
                <a:solidFill>
                  <a:srgbClr val="3E6191"/>
                </a:solidFill>
              </a:rPr>
              <a:t>: הקמת עולם תוכן (מיקור חוץ)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8310" y="805173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15"/>
          <p:cNvSpPr/>
          <p:nvPr/>
        </p:nvSpPr>
        <p:spPr>
          <a:xfrm>
            <a:off x="4989331" y="1653183"/>
            <a:ext cx="368767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שירותי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תוכן: 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שו"שים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אגף ביטחון חרום וסייבר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מניפה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שלב ב', בקרת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מוזמנים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לשכת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המנכלית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סקרים ושאלונים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אגף הביקורת הפנימית</a:t>
            </a: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הטמעת תכנת תחקור נתונים </a:t>
            </a: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מחבר ישר 18"/>
          <p:cNvCxnSpPr/>
          <p:nvPr/>
        </p:nvCxnSpPr>
        <p:spPr>
          <a:xfrm>
            <a:off x="8764568" y="1505769"/>
            <a:ext cx="0" cy="234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354955" y="2598147"/>
            <a:ext cx="303360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קמ"ט משפטים ורישום מקרקעין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איו"ש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 - יישומי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דוקסנטר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רישום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פרצלציה, פרסום החלטות הוועדה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סחר בבני אדם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תוכן: טופס מקוון חיצוני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לשכת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המנכלית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סקרים ושאלונים 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25081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מחבר ישר 17"/>
          <p:cNvCxnSpPr/>
          <p:nvPr/>
        </p:nvCxnSpPr>
        <p:spPr>
          <a:xfrm rot="16200000">
            <a:off x="2159896" y="422888"/>
            <a:ext cx="0" cy="399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17"/>
          <p:cNvCxnSpPr/>
          <p:nvPr/>
        </p:nvCxnSpPr>
        <p:spPr>
          <a:xfrm rot="10800000">
            <a:off x="3563888" y="1623070"/>
            <a:ext cx="0" cy="2808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קשת מלאה 16"/>
          <p:cNvSpPr/>
          <p:nvPr/>
        </p:nvSpPr>
        <p:spPr>
          <a:xfrm rot="5400000" flipH="1" flipV="1">
            <a:off x="3296310" y="790662"/>
            <a:ext cx="2309143" cy="2309143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קשת מלאה 15"/>
          <p:cNvSpPr/>
          <p:nvPr/>
        </p:nvSpPr>
        <p:spPr>
          <a:xfrm rot="5400000">
            <a:off x="3414985" y="790662"/>
            <a:ext cx="2309143" cy="2309143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יחידות נוספות</a:t>
            </a:r>
            <a:r>
              <a:rPr lang="en-US" sz="2800" dirty="0"/>
              <a:t> 1 </a:t>
            </a:r>
            <a:endParaRPr lang="he-IL" sz="2800" dirty="0"/>
          </a:p>
        </p:txBody>
      </p:sp>
      <p:cxnSp>
        <p:nvCxnSpPr>
          <p:cNvPr id="7" name="מחבר ישר 6"/>
          <p:cNvCxnSpPr/>
          <p:nvPr/>
        </p:nvCxnSpPr>
        <p:spPr>
          <a:xfrm>
            <a:off x="8790911" y="5166064"/>
            <a:ext cx="0" cy="1476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4572000" y="4954895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694219" y="5386375"/>
            <a:ext cx="49827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ועדת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העזבונות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ועדת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עזבונות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שושים</a:t>
            </a:r>
          </a:p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נתיב</a:t>
            </a:r>
            <a:r>
              <a:rPr lang="he-IL" sz="1300" b="1" dirty="0">
                <a:solidFill>
                  <a:srgbClr val="FF0000"/>
                </a:solidFill>
              </a:rPr>
              <a:t> 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גרסת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שו"שים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endParaRPr lang="he-IL" sz="1300" dirty="0" smtClean="0"/>
          </a:p>
        </p:txBody>
      </p:sp>
      <p:cxnSp>
        <p:nvCxnSpPr>
          <p:cNvPr id="10" name="מחבר ישר 9"/>
          <p:cNvCxnSpPr/>
          <p:nvPr/>
        </p:nvCxnSpPr>
        <p:spPr>
          <a:xfrm>
            <a:off x="8577489" y="1628800"/>
            <a:ext cx="0" cy="2808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קשת מלאה 10"/>
          <p:cNvSpPr/>
          <p:nvPr/>
        </p:nvSpPr>
        <p:spPr>
          <a:xfrm rot="18900000">
            <a:off x="4572000" y="652979"/>
            <a:ext cx="2203607" cy="2203607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238" y="98072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4776414" y="1788479"/>
            <a:ext cx="368767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נציבות שוויון זכויות לאנשים עם מוגבלות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מגן החדשה - יח' מסירה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מחלקת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חנינות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חנינות ממשק לבית הנשיא </a:t>
            </a: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תלונות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שופטים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תלונות שופטים (מיקור חוץ)</a:t>
            </a: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ועדת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העזבונות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ועדת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עזבונות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נבת"ם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:BI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נבת"ם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תמיכה + דוח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חדש</a:t>
            </a: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נתיב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תוכן: טופס פניות לנציבות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מחבר ישר 13"/>
          <p:cNvCxnSpPr/>
          <p:nvPr/>
        </p:nvCxnSpPr>
        <p:spPr>
          <a:xfrm rot="16200000">
            <a:off x="7070252" y="-261200"/>
            <a:ext cx="0" cy="3780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5"/>
          <p:cNvSpPr/>
          <p:nvPr/>
        </p:nvSpPr>
        <p:spPr>
          <a:xfrm>
            <a:off x="539552" y="1052736"/>
            <a:ext cx="34526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נציבות שוויון זכויות לאנשים עם מוגבלות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מגן החדשה - יח' מסירה 2 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מחלקת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חנינות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חנינות שושים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:BI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עולם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נתונים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לתחקור</a:t>
            </a: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תוכן: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חנינות - טופס מקוון - נפגעי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עבירה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אסירים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בטחוניים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ממשק שב"ס </a:t>
            </a:r>
          </a:p>
        </p:txBody>
      </p:sp>
      <p:sp>
        <p:nvSpPr>
          <p:cNvPr id="21" name="קשת מלאה 16"/>
          <p:cNvSpPr/>
          <p:nvPr/>
        </p:nvSpPr>
        <p:spPr>
          <a:xfrm rot="10800000">
            <a:off x="395536" y="2211368"/>
            <a:ext cx="2203200" cy="22032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22" name="מחבר ישר 17"/>
          <p:cNvCxnSpPr/>
          <p:nvPr/>
        </p:nvCxnSpPr>
        <p:spPr>
          <a:xfrm>
            <a:off x="4205136" y="1237755"/>
            <a:ext cx="0" cy="1836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524" y="3310744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מחבר ישר 13"/>
          <p:cNvCxnSpPr/>
          <p:nvPr/>
        </p:nvCxnSpPr>
        <p:spPr>
          <a:xfrm rot="16200000">
            <a:off x="2179952" y="1052959"/>
            <a:ext cx="0" cy="403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8790911" y="5166064"/>
            <a:ext cx="0" cy="1476000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4572000" y="5026335"/>
            <a:ext cx="4572000" cy="288032"/>
          </a:xfrm>
          <a:prstGeom prst="rect">
            <a:avLst/>
          </a:prstGeom>
          <a:solidFill>
            <a:srgbClr val="0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1" anchor="ctr"/>
          <a:lstStyle/>
          <a:p>
            <a:r>
              <a:rPr lang="he-IL" sz="1400" b="1" dirty="0">
                <a:solidFill>
                  <a:schemeClr val="bg1"/>
                </a:solidFill>
              </a:rPr>
              <a:t>דרישות בבחינה - טרם נכנסו לתוכנית </a:t>
            </a:r>
            <a:r>
              <a:rPr lang="he-IL" sz="1400" b="1" dirty="0" smtClean="0">
                <a:solidFill>
                  <a:schemeClr val="bg1"/>
                </a:solidFill>
              </a:rPr>
              <a:t>העבודה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694219" y="5386375"/>
            <a:ext cx="4982789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 smtClean="0"/>
              <a:t>בתי </a:t>
            </a:r>
            <a:r>
              <a:rPr lang="he-IL" sz="1300" b="1" dirty="0"/>
              <a:t>הדין </a:t>
            </a:r>
            <a:r>
              <a:rPr lang="he-IL" sz="1300" b="1" dirty="0" err="1"/>
              <a:t>לעררים</a:t>
            </a:r>
            <a:endParaRPr lang="he-IL" sz="1300" b="1" dirty="0"/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מבדיל - מערכת אחידה לבתי הדין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לעררים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ולביקורת משמורת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A2A3"/>
              </a:buClr>
              <a:buSzPct val="120000"/>
            </a:pPr>
            <a:r>
              <a:rPr lang="he-IL" sz="1300" b="1" dirty="0" smtClean="0"/>
              <a:t>בתי הדין הדרוזיים</a:t>
            </a:r>
          </a:p>
          <a:p>
            <a:pPr marL="180000" indent="-180000">
              <a:spcAft>
                <a:spcPts val="300"/>
              </a:spcAft>
              <a:buClr>
                <a:srgbClr val="00A2A3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rgbClr val="3E6191"/>
                </a:solidFill>
              </a:rPr>
              <a:t>יצירת תשתיות </a:t>
            </a:r>
            <a:r>
              <a:rPr lang="he-IL" sz="1300" dirty="0" smtClean="0">
                <a:solidFill>
                  <a:srgbClr val="3E6191"/>
                </a:solidFill>
              </a:rPr>
              <a:t>לדוחות</a:t>
            </a:r>
            <a:r>
              <a:rPr lang="en-US" sz="1300" dirty="0" smtClean="0">
                <a:solidFill>
                  <a:srgbClr val="3E6191"/>
                </a:solidFill>
              </a:rPr>
              <a:t> BI </a:t>
            </a:r>
            <a:r>
              <a:rPr lang="he-IL" sz="1300" dirty="0" smtClean="0">
                <a:solidFill>
                  <a:srgbClr val="3E6191"/>
                </a:solidFill>
              </a:rPr>
              <a:t>(מיקור </a:t>
            </a:r>
            <a:r>
              <a:rPr lang="he-IL" sz="1300" dirty="0">
                <a:solidFill>
                  <a:srgbClr val="3E6191"/>
                </a:solidFill>
              </a:rPr>
              <a:t>חוץ</a:t>
            </a:r>
            <a:r>
              <a:rPr lang="he-IL" sz="1300" dirty="0" smtClean="0">
                <a:solidFill>
                  <a:srgbClr val="3E6191"/>
                </a:solidFill>
              </a:rPr>
              <a:t>)</a:t>
            </a:r>
            <a:endParaRPr lang="he-IL" sz="1300" dirty="0" smtClean="0"/>
          </a:p>
        </p:txBody>
      </p:sp>
      <p:cxnSp>
        <p:nvCxnSpPr>
          <p:cNvPr id="9" name="מחבר ישר 8"/>
          <p:cNvCxnSpPr/>
          <p:nvPr/>
        </p:nvCxnSpPr>
        <p:spPr>
          <a:xfrm>
            <a:off x="8577489" y="1795755"/>
            <a:ext cx="0" cy="255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קשת מלאה 10"/>
          <p:cNvSpPr/>
          <p:nvPr/>
        </p:nvSpPr>
        <p:spPr>
          <a:xfrm>
            <a:off x="6479292" y="785235"/>
            <a:ext cx="2203607" cy="2203607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372" y="1124744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4776414" y="2108886"/>
            <a:ext cx="36876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בתי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הדין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לעררים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מבדיל - לוח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דיונים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אינטרנט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ופורטל: שושים באתר ההחלטות - בית הדין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לעררים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(מבדיל)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:BI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בית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דין לזרים (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עררים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- דוח </a:t>
            </a: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שכ"ע</a:t>
            </a:r>
            <a:endParaRPr lang="he-IL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בתי הדין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השרעיים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טופס תלונות ציבור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פקדונות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מחבר ישר 13"/>
          <p:cNvCxnSpPr/>
          <p:nvPr/>
        </p:nvCxnSpPr>
        <p:spPr>
          <a:xfrm rot="16200000">
            <a:off x="5705292" y="631856"/>
            <a:ext cx="0" cy="223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/>
              <a:t>יחידות נוספות</a:t>
            </a:r>
            <a:r>
              <a:rPr lang="en-US" sz="2800" dirty="0"/>
              <a:t> </a:t>
            </a:r>
            <a:r>
              <a:rPr lang="he-IL" sz="2800" dirty="0"/>
              <a:t> 2</a:t>
            </a:r>
          </a:p>
        </p:txBody>
      </p:sp>
      <p:sp>
        <p:nvSpPr>
          <p:cNvPr id="15" name="מלבן 15"/>
          <p:cNvSpPr/>
          <p:nvPr/>
        </p:nvSpPr>
        <p:spPr>
          <a:xfrm>
            <a:off x="395536" y="1898816"/>
            <a:ext cx="382820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בתי הדין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לעררים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מבדיל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שושי"ם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 פרסום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החלטות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:BI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בתי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דין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לעררים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שושים ותוספות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לעולם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התוכן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בתי הדין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השרעיים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שושי"ם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+ אתר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להוצל"פ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לרווחה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בתי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הדין הדרוזיים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שושי"ם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אתר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ממשק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לרווחה </a:t>
            </a:r>
          </a:p>
        </p:txBody>
      </p:sp>
      <p:sp>
        <p:nvSpPr>
          <p:cNvPr id="16" name="קשת מלאה 16"/>
          <p:cNvSpPr/>
          <p:nvPr/>
        </p:nvSpPr>
        <p:spPr>
          <a:xfrm rot="5400000" flipH="1">
            <a:off x="-937649" y="646256"/>
            <a:ext cx="2203200" cy="22032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7" name="מחבר ישר 17"/>
          <p:cNvCxnSpPr/>
          <p:nvPr/>
        </p:nvCxnSpPr>
        <p:spPr>
          <a:xfrm>
            <a:off x="4355976" y="1747857"/>
            <a:ext cx="0" cy="313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12489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מחבר ישר 13"/>
          <p:cNvCxnSpPr/>
          <p:nvPr/>
        </p:nvCxnSpPr>
        <p:spPr>
          <a:xfrm rot="5400000" flipH="1">
            <a:off x="2670621" y="-124144"/>
            <a:ext cx="0" cy="374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/>
              <a:t>סריקה והדמיה</a:t>
            </a:r>
            <a:endParaRPr lang="en-US" sz="28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8676456" y="1866541"/>
            <a:ext cx="0" cy="3384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קשת מלאה 9"/>
          <p:cNvSpPr/>
          <p:nvPr/>
        </p:nvSpPr>
        <p:spPr>
          <a:xfrm>
            <a:off x="6382852" y="692696"/>
            <a:ext cx="2401200" cy="2401200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41112" y="1273937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4427984" y="2132856"/>
            <a:ext cx="4112541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האגף לרישום והסדר מקרקעין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סריקת תיקי מקרקעין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חברות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משרד ראשי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עזרה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משפטית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האפוטרופוס הכללי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קניין רכוש תיקי נדל"ן 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תיקים משפטיים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סריקת מחברות אינדקס לאיתור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צוואות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מחלקת רשומות בערבית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סריקת פרסומי רשומות תוך חשיפה לציבור באתר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המשרד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פרקליטות</a:t>
            </a:r>
          </a:p>
          <a:p>
            <a:pPr marL="180000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תיקי אמרכלות פלילית + אזרחית מחוז דרום</a:t>
            </a:r>
          </a:p>
        </p:txBody>
      </p:sp>
      <p:sp>
        <p:nvSpPr>
          <p:cNvPr id="4" name="מלבן 9"/>
          <p:cNvSpPr/>
          <p:nvPr/>
        </p:nvSpPr>
        <p:spPr>
          <a:xfrm>
            <a:off x="395536" y="619254"/>
            <a:ext cx="368767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האגף לרישום והסדר מקרקעין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סריקת תיקי עסקאות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בתי הדין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השרעיים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סריקת תיקי בתי הדין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השרעיים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משרד ראשי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חקיקת משנה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האפוטרופוס </a:t>
            </a: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הכללי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קניין רכוש תיקי נדל"ן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מחלקת עיזבונות תיקי לשכה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סריקת צוואות ביחידה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הסנגוריה הציבורית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סריקת תיקי פיקוח*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קמ"ט </a:t>
            </a:r>
            <a:r>
              <a:rPr lang="he-I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איו"ש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קמ"ט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איו"ש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פרקליטות</a:t>
            </a:r>
            <a:endParaRPr lang="he-I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תיקי אמרכלות פלילית מחוז ירושלים 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תיקי אמרכלות פלילית מחוז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ת"א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כלל יחידות המשרד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סריקה שוטפת יחידות המשרד*</a:t>
            </a:r>
          </a:p>
        </p:txBody>
      </p:sp>
      <p:sp>
        <p:nvSpPr>
          <p:cNvPr id="5" name="קשת מלאה 10"/>
          <p:cNvSpPr/>
          <p:nvPr/>
        </p:nvSpPr>
        <p:spPr>
          <a:xfrm rot="5400000">
            <a:off x="-1068073" y="2410117"/>
            <a:ext cx="2401375" cy="2401375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6" name="מחבר ישר 11"/>
          <p:cNvCxnSpPr/>
          <p:nvPr/>
        </p:nvCxnSpPr>
        <p:spPr>
          <a:xfrm>
            <a:off x="4267983" y="657452"/>
            <a:ext cx="0" cy="601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2414" y="121022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sz="2800" dirty="0" smtClean="0"/>
              <a:t>DATA GOV</a:t>
            </a:r>
            <a:endParaRPr lang="he-IL" sz="2800" dirty="0"/>
          </a:p>
        </p:txBody>
      </p:sp>
      <p:sp>
        <p:nvSpPr>
          <p:cNvPr id="20" name="מציין מיקום תוכן 3"/>
          <p:cNvSpPr txBox="1">
            <a:spLocks/>
          </p:cNvSpPr>
          <p:nvPr/>
        </p:nvSpPr>
        <p:spPr>
          <a:xfrm>
            <a:off x="252000" y="620688"/>
            <a:ext cx="8568472" cy="554461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375" indent="-85725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DD7B6"/>
              </a:buClr>
              <a:buNone/>
            </a:pPr>
            <a:r>
              <a:rPr lang="he-IL" sz="2200" dirty="0" smtClean="0"/>
              <a:t>בשנת 2018 מתוכננים </a:t>
            </a:r>
            <a:r>
              <a:rPr lang="he-IL" sz="2200" dirty="0" err="1" smtClean="0"/>
              <a:t>הנגשת</a:t>
            </a:r>
            <a:r>
              <a:rPr lang="he-IL" sz="2200" dirty="0" smtClean="0"/>
              <a:t> 18 מאגרי מידע, להלן רשימת המאגרים:</a:t>
            </a:r>
            <a:endParaRPr lang="en-US" sz="2200" dirty="0" smtClean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26319"/>
              </p:ext>
            </p:extLst>
          </p:nvPr>
        </p:nvGraphicFramePr>
        <p:xfrm>
          <a:off x="4499992" y="1196752"/>
          <a:ext cx="4039209" cy="52981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05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4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שם מאגר המידע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מועצת השמאים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רשם המתווכים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מערכת סנגוריה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סיוע משפטי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הכונס הרשמי – פושטי רגל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הכונס הרשמי – </a:t>
                      </a:r>
                      <a:r>
                        <a:rPr lang="he-IL" sz="1200" dirty="0" err="1">
                          <a:solidFill>
                            <a:schemeClr val="tx1"/>
                          </a:solidFill>
                          <a:effectLst/>
                        </a:rPr>
                        <a:t>פרוקי</a:t>
                      </a: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 חברות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משכונות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7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הקדשות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מפלגות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26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חנינות – בקשות חנינה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המלצות לקרקעות כנסייתיים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פרקליטות – מחלקה בינלאומית (</a:t>
                      </a:r>
                      <a:r>
                        <a:rPr lang="he-IL" sz="1200" dirty="0" err="1">
                          <a:solidFill>
                            <a:schemeClr val="tx1"/>
                          </a:solidFill>
                          <a:effectLst/>
                        </a:rPr>
                        <a:t>דוקסנטר</a:t>
                      </a: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19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הרשות להגנת הפרטיות - פנקס מאגרי מידע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רו"ח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בסיס נתונים רשם הירושה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רשות הפטנטים - מדגמים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רשות הפטנטים – בתי דין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38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פרקליטות - </a:t>
                      </a:r>
                      <a:r>
                        <a:rPr lang="he-IL" sz="1200" dirty="0" err="1">
                          <a:solidFill>
                            <a:schemeClr val="tx1"/>
                          </a:solidFill>
                          <a:effectLst/>
                        </a:rPr>
                        <a:t>דוקסנטר</a:t>
                      </a: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e-IL" sz="1200" dirty="0" err="1">
                          <a:solidFill>
                            <a:schemeClr val="tx1"/>
                          </a:solidFill>
                          <a:effectLst/>
                        </a:rPr>
                        <a:t>בג"צים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3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כספים 2017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2000" y="1340768"/>
            <a:ext cx="8568472" cy="55446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000" dirty="0" smtClean="0"/>
              <a:t>הוקמו הזמנות בהיקף של </a:t>
            </a:r>
            <a:r>
              <a:rPr lang="he-IL" sz="2000" b="1" dirty="0" smtClean="0"/>
              <a:t>כ- 222 מיליון ₪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שולם בפועל </a:t>
            </a:r>
            <a:r>
              <a:rPr lang="he-IL" sz="2000" b="1" dirty="0" smtClean="0"/>
              <a:t>כ-163 מיליון ₪ </a:t>
            </a:r>
            <a:endParaRPr lang="he-IL" b="1" dirty="0" smtClean="0"/>
          </a:p>
          <a:p>
            <a:pPr>
              <a:lnSpc>
                <a:spcPct val="150000"/>
              </a:lnSpc>
            </a:pPr>
            <a:r>
              <a:rPr lang="he-IL" sz="2000" dirty="0"/>
              <a:t>יתרת הזמנות עם התחייבות שטרם שולמה </a:t>
            </a:r>
            <a:r>
              <a:rPr lang="he-IL" sz="2000" b="1" dirty="0"/>
              <a:t>כ- 42 מיליון </a:t>
            </a:r>
            <a:r>
              <a:rPr lang="he-IL" sz="2000" b="1" dirty="0" smtClean="0"/>
              <a:t>₪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מאמץ סוף שנה הביא ליצירת התקשרויות ותשלומים בסך של </a:t>
            </a:r>
            <a:r>
              <a:rPr lang="he-IL" sz="2000" b="1" dirty="0" smtClean="0"/>
              <a:t>כ-26 מיליון </a:t>
            </a:r>
            <a:r>
              <a:rPr lang="he-IL" sz="2000" b="1" dirty="0"/>
              <a:t>₪</a:t>
            </a:r>
          </a:p>
          <a:p>
            <a:pPr>
              <a:lnSpc>
                <a:spcPct val="150000"/>
              </a:lnSpc>
            </a:pPr>
            <a:endParaRPr lang="he-IL" sz="2000" dirty="0" smtClean="0"/>
          </a:p>
          <a:p>
            <a:pPr>
              <a:lnSpc>
                <a:spcPct val="150000"/>
              </a:lnSpc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991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he-IL" sz="2800" dirty="0" smtClean="0"/>
              <a:t>ישראל דיגיטלית</a:t>
            </a:r>
            <a:endParaRPr lang="he-IL" sz="2800" dirty="0"/>
          </a:p>
        </p:txBody>
      </p:sp>
      <p:cxnSp>
        <p:nvCxnSpPr>
          <p:cNvPr id="5" name="מחבר ישר 4"/>
          <p:cNvCxnSpPr/>
          <p:nvPr/>
        </p:nvCxnSpPr>
        <p:spPr>
          <a:xfrm>
            <a:off x="8790911" y="5543110"/>
            <a:ext cx="0" cy="1125221"/>
          </a:xfrm>
          <a:prstGeom prst="line">
            <a:avLst/>
          </a:prstGeom>
          <a:ln w="12700">
            <a:solidFill>
              <a:srgbClr val="00A2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ציין מיקום תוכן 3"/>
          <p:cNvSpPr txBox="1">
            <a:spLocks/>
          </p:cNvSpPr>
          <p:nvPr/>
        </p:nvSpPr>
        <p:spPr>
          <a:xfrm>
            <a:off x="252000" y="620688"/>
            <a:ext cx="8568472" cy="554461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375" indent="-85725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DD7B6"/>
              </a:buClr>
              <a:buNone/>
            </a:pPr>
            <a:endParaRPr lang="en-US" sz="2200" dirty="0" smtClean="0"/>
          </a:p>
        </p:txBody>
      </p:sp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252000" y="980728"/>
            <a:ext cx="8568472" cy="554461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375" indent="-85725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  <a:buNone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פרויקטים: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תהליך דיגיטלי מלא להקמת חברה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תהליך חקיקה דיגיטלי-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eLaw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דיגטציה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של האפוטרופוס הכללי והכונס הרשמי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טאבו אונליין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מכרז אתגר- שימוש בכלים מתקדמים ( כדוגמת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8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1" algn="ctr" rtl="1">
              <a:spcBef>
                <a:spcPct val="0"/>
              </a:spcBef>
            </a:pPr>
            <a:r>
              <a:rPr lang="he-IL" sz="4000" b="1" kern="1200" dirty="0">
                <a:solidFill>
                  <a:schemeClr val="bg1"/>
                </a:solidFill>
                <a:latin typeface="Arial" pitchFamily="34" charset="0"/>
                <a:ea typeface="NarkissBlockMutagMF" pitchFamily="50" charset="-79"/>
                <a:cs typeface="Arial" pitchFamily="34" charset="0"/>
              </a:rPr>
              <a:t>חטיבת </a:t>
            </a:r>
            <a:r>
              <a:rPr lang="en-US" sz="4000" b="1" kern="1200" dirty="0">
                <a:solidFill>
                  <a:schemeClr val="bg1"/>
                </a:solidFill>
                <a:latin typeface="Arial" pitchFamily="34" charset="0"/>
                <a:ea typeface="NarkissBlockMutagMF" pitchFamily="50" charset="-79"/>
                <a:cs typeface="Arial" pitchFamily="34" charset="0"/>
              </a:rPr>
              <a:t>- IT</a:t>
            </a:r>
            <a:r>
              <a:rPr lang="he-IL" sz="4000" b="1" kern="1200" dirty="0">
                <a:solidFill>
                  <a:schemeClr val="bg1"/>
                </a:solidFill>
                <a:latin typeface="Arial" pitchFamily="34" charset="0"/>
                <a:ea typeface="NarkissBlockMutagMF" pitchFamily="50" charset="-79"/>
                <a:cs typeface="Arial" pitchFamily="34" charset="0"/>
              </a:rPr>
              <a:t> </a:t>
            </a:r>
            <a:r>
              <a:rPr lang="he-IL" sz="4000" b="1" kern="1200" dirty="0" smtClean="0">
                <a:solidFill>
                  <a:schemeClr val="bg1"/>
                </a:solidFill>
                <a:latin typeface="Arial" pitchFamily="34" charset="0"/>
                <a:ea typeface="NarkissBlockMutagMF" pitchFamily="50" charset="-79"/>
                <a:cs typeface="Arial" pitchFamily="34" charset="0"/>
              </a:rPr>
              <a:t>תשתיות ושירות</a:t>
            </a:r>
            <a:endParaRPr lang="he-IL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</a:t>
            </a:r>
            <a:r>
              <a:rPr lang="he-IL"/>
              <a:t> כלליים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0" y="1628800"/>
            <a:ext cx="8712968" cy="4173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1124744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מחשוב אישי- גידול בשירות: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62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</a:t>
            </a:r>
            <a:r>
              <a:rPr lang="he-IL"/>
              <a:t> כלליים</a:t>
            </a:r>
          </a:p>
        </p:txBody>
      </p:sp>
      <p:graphicFrame>
        <p:nvGraphicFramePr>
          <p:cNvPr id="7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789056"/>
              </p:ext>
            </p:extLst>
          </p:nvPr>
        </p:nvGraphicFramePr>
        <p:xfrm>
          <a:off x="179512" y="1484784"/>
          <a:ext cx="8640000" cy="455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12474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מחשוב אישי- גידול בתנועות פנימה והחוצה: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1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נתונים כלליים</a:t>
            </a:r>
          </a:p>
        </p:txBody>
      </p:sp>
      <p:pic>
        <p:nvPicPr>
          <p:cNvPr id="5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1" y="1556793"/>
            <a:ext cx="4558346" cy="4176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296" y="3717032"/>
            <a:ext cx="16466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סביבות מסווגות:</a:t>
            </a: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16375"/>
              </p:ext>
            </p:extLst>
          </p:nvPr>
        </p:nvGraphicFramePr>
        <p:xfrm>
          <a:off x="4860032" y="4109752"/>
          <a:ext cx="4000856" cy="1630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3814">
                  <a:extLst>
                    <a:ext uri="{9D8B030D-6E8A-4147-A177-3AD203B41FA5}">
                      <a16:colId xmlns:a16="http://schemas.microsoft.com/office/drawing/2014/main" xmlns="" val="3222014573"/>
                    </a:ext>
                  </a:extLst>
                </a:gridCol>
                <a:gridCol w="1287760">
                  <a:extLst>
                    <a:ext uri="{9D8B030D-6E8A-4147-A177-3AD203B41FA5}">
                      <a16:colId xmlns:a16="http://schemas.microsoft.com/office/drawing/2014/main" xmlns="" val="2078383551"/>
                    </a:ext>
                  </a:extLst>
                </a:gridCol>
                <a:gridCol w="1309282">
                  <a:extLst>
                    <a:ext uri="{9D8B030D-6E8A-4147-A177-3AD203B41FA5}">
                      <a16:colId xmlns:a16="http://schemas.microsoft.com/office/drawing/2014/main" xmlns="" val="3470173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יחידה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סוג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הערכת</a:t>
                      </a:r>
                      <a:r>
                        <a:rPr lang="he-IL" sz="1600" baseline="0" dirty="0" smtClean="0"/>
                        <a:t> </a:t>
                      </a:r>
                      <a:r>
                        <a:rPr lang="he-IL" sz="1600" dirty="0" smtClean="0"/>
                        <a:t>כמות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5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600" dirty="0" err="1" smtClean="0"/>
                        <a:t>רשלא"ה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נייחים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320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95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רשת אדומה בלשכה הראשית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מחשבים רזים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6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ניידים מסווגים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ניידים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9674296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99883"/>
              </p:ext>
            </p:extLst>
          </p:nvPr>
        </p:nvGraphicFramePr>
        <p:xfrm>
          <a:off x="4860032" y="1556794"/>
          <a:ext cx="3971542" cy="1800198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1985771">
                  <a:extLst>
                    <a:ext uri="{9D8B030D-6E8A-4147-A177-3AD203B41FA5}">
                      <a16:colId xmlns:a16="http://schemas.microsoft.com/office/drawing/2014/main" xmlns="" val="3494804277"/>
                    </a:ext>
                  </a:extLst>
                </a:gridCol>
                <a:gridCol w="1985771">
                  <a:extLst>
                    <a:ext uri="{9D8B030D-6E8A-4147-A177-3AD203B41FA5}">
                      <a16:colId xmlns:a16="http://schemas.microsoft.com/office/drawing/2014/main" xmlns="" val="360641011"/>
                    </a:ext>
                  </a:extLst>
                </a:gridCol>
              </a:tblGrid>
              <a:tr h="34210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מחשבים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כמות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99496"/>
                  </a:ext>
                </a:extLst>
              </a:tr>
              <a:tr h="34210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ניידים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2,466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770337"/>
                  </a:ext>
                </a:extLst>
              </a:tr>
              <a:tr h="34210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נייחים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3,145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239513"/>
                  </a:ext>
                </a:extLst>
              </a:tr>
              <a:tr h="342100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מסווגים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372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762543"/>
                  </a:ext>
                </a:extLst>
              </a:tr>
              <a:tr h="431798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סה"כ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5,983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881669"/>
                  </a:ext>
                </a:extLst>
              </a:tr>
            </a:tbl>
          </a:graphicData>
        </a:graphic>
      </p:graphicFrame>
      <p:sp>
        <p:nvSpPr>
          <p:cNvPr id="9" name="לחצן פעולה: מידע 8">
            <a:hlinkClick r:id="rId4" action="ppaction://hlinksldjump" highlightClick="1"/>
          </p:cNvPr>
          <p:cNvSpPr/>
          <p:nvPr/>
        </p:nvSpPr>
        <p:spPr>
          <a:xfrm>
            <a:off x="7822192" y="1936496"/>
            <a:ext cx="272561" cy="246184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1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</a:t>
            </a:r>
            <a:r>
              <a:rPr lang="he-IL"/>
              <a:t> כלליים</a:t>
            </a:r>
          </a:p>
        </p:txBody>
      </p:sp>
      <p:pic>
        <p:nvPicPr>
          <p:cNvPr id="3074" name="תמונה 4" descr="imag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1328"/>
            <a:ext cx="4657143" cy="4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12474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מחשוב אישי- מבט על:</a:t>
            </a:r>
            <a:endParaRPr lang="he-IL" dirty="0"/>
          </a:p>
        </p:txBody>
      </p:sp>
      <p:sp>
        <p:nvSpPr>
          <p:cNvPr id="6" name="לחצן פעולה: חזרה 5">
            <a:hlinkClick r:id="rId3" action="ppaction://hlinksldjump" highlightClick="1"/>
          </p:cNvPr>
          <p:cNvSpPr/>
          <p:nvPr/>
        </p:nvSpPr>
        <p:spPr>
          <a:xfrm>
            <a:off x="336000" y="6084263"/>
            <a:ext cx="474785" cy="454797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</a:t>
            </a:r>
            <a:r>
              <a:rPr lang="he-IL"/>
              <a:t> כלליים</a:t>
            </a:r>
          </a:p>
        </p:txBody>
      </p:sp>
      <p:pic>
        <p:nvPicPr>
          <p:cNvPr id="5122" name="תמונה 6" descr="image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54" y="1487968"/>
            <a:ext cx="4576097" cy="38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74898"/>
              </p:ext>
            </p:extLst>
          </p:nvPr>
        </p:nvGraphicFramePr>
        <p:xfrm>
          <a:off x="251521" y="1484784"/>
          <a:ext cx="4032448" cy="28083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5536">
                  <a:extLst>
                    <a:ext uri="{9D8B030D-6E8A-4147-A177-3AD203B41FA5}">
                      <a16:colId xmlns:a16="http://schemas.microsoft.com/office/drawing/2014/main" xmlns="" val="2990409434"/>
                    </a:ext>
                  </a:extLst>
                </a:gridCol>
                <a:gridCol w="1787285">
                  <a:extLst>
                    <a:ext uri="{9D8B030D-6E8A-4147-A177-3AD203B41FA5}">
                      <a16:colId xmlns:a16="http://schemas.microsoft.com/office/drawing/2014/main" xmlns="" val="3720578842"/>
                    </a:ext>
                  </a:extLst>
                </a:gridCol>
                <a:gridCol w="1259627">
                  <a:extLst>
                    <a:ext uri="{9D8B030D-6E8A-4147-A177-3AD203B41FA5}">
                      <a16:colId xmlns:a16="http://schemas.microsoft.com/office/drawing/2014/main" xmlns="" val="2142901213"/>
                    </a:ext>
                  </a:extLst>
                </a:gridCol>
              </a:tblGrid>
              <a:tr h="40595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סטאטוס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תיאור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גיל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639453"/>
                  </a:ext>
                </a:extLst>
              </a:tr>
              <a:tr h="80078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חדש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מחשב בן פחות מ-3 שנים עם אחריות בסיסית של היצרן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עד 3 שנים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186318"/>
                  </a:ext>
                </a:extLst>
              </a:tr>
              <a:tr h="567223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באחריות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מחשב תחת אחריות מורחבת ל-5 שנים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3 עד 5 שנים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349843"/>
                  </a:ext>
                </a:extLst>
              </a:tr>
              <a:tr h="103434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החלפה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מחשב בן 4 שנים ויותר ונדרש </a:t>
                      </a:r>
                      <a:r>
                        <a:rPr lang="he-IL" sz="1400" dirty="0" err="1" smtClean="0"/>
                        <a:t>לרענון</a:t>
                      </a:r>
                      <a:endParaRPr lang="he-IL" sz="140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(ע"פ המדיניות שגובשה</a:t>
                      </a:r>
                      <a:r>
                        <a:rPr lang="he-IL" sz="1400" baseline="0" dirty="0" smtClean="0"/>
                        <a:t> ומוצגת בהמשך)</a:t>
                      </a:r>
                      <a:endParaRPr lang="he-I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מעל 4 שנים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7955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12474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מחשוב אישי- מבט על: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2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נתונים</a:t>
            </a:r>
            <a:r>
              <a:rPr lang="he-IL"/>
              <a:t> כלליים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12474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מחשוב אישי- מבט על:</a:t>
            </a:r>
            <a:endParaRPr lang="he-IL" dirty="0"/>
          </a:p>
        </p:txBody>
      </p:sp>
      <p:pic>
        <p:nvPicPr>
          <p:cNvPr id="6" name="תמונה 5" descr="image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16447" cy="47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- IT</a:t>
            </a:r>
            <a:r>
              <a:rPr lang="he-IL" sz="3000" dirty="0">
                <a:latin typeface="Arial" pitchFamily="34" charset="0"/>
                <a:cs typeface="Arial" pitchFamily="34" charset="0"/>
              </a:rPr>
              <a:t> ניתוח כלל העלויות לפי תחומי פעילות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517232"/>
            <a:ext cx="813690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סך עלות כולל מע"מ: </a:t>
            </a:r>
            <a:r>
              <a:rPr lang="he-IL" sz="2400" b="1" dirty="0" smtClean="0"/>
              <a:t>63 מיליון </a:t>
            </a:r>
            <a:r>
              <a:rPr lang="he-IL" sz="2400" b="1" dirty="0"/>
              <a:t>ש"ח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עלות לפעילויות קריטיות שוטפות מהווה כ- </a:t>
            </a:r>
            <a:r>
              <a:rPr lang="he-IL" dirty="0" smtClean="0">
                <a:hlinkClick r:id="rId3" action="ppaction://hlinksldjump"/>
              </a:rPr>
              <a:t>38 </a:t>
            </a:r>
            <a:r>
              <a:rPr lang="he-IL" dirty="0" smtClean="0"/>
              <a:t>מיליון ₪ (כולל מע"מ) מכלל </a:t>
            </a:r>
            <a:r>
              <a:rPr lang="he-IL" dirty="0"/>
              <a:t>עלויות ה-</a:t>
            </a:r>
            <a:r>
              <a:rPr lang="en-US" dirty="0"/>
              <a:t>IT</a:t>
            </a:r>
            <a:endParaRPr lang="he-IL" dirty="0"/>
          </a:p>
          <a:p>
            <a:r>
              <a:rPr lang="he-IL" dirty="0"/>
              <a:t>*עלויות המוצגות בגרף זה</a:t>
            </a:r>
            <a:r>
              <a:rPr lang="en-US" dirty="0"/>
              <a:t> </a:t>
            </a:r>
            <a:r>
              <a:rPr lang="he-IL" dirty="0"/>
              <a:t>הינן באלפי ש"ח</a:t>
            </a:r>
          </a:p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40768"/>
            <a:ext cx="8021208" cy="40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פילוח </a:t>
            </a:r>
            <a:r>
              <a:rPr lang="he-IL" sz="4400" dirty="0">
                <a:solidFill>
                  <a:srgbClr val="002060"/>
                </a:solidFill>
              </a:rPr>
              <a:t>גידול</a:t>
            </a:r>
            <a:r>
              <a:rPr lang="he-IL"/>
              <a:t> ציוד מחשוב אישי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657671"/>
            <a:ext cx="38884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סך עלות כולל מע"מ : </a:t>
            </a:r>
            <a:r>
              <a:rPr lang="he-IL" dirty="0" smtClean="0"/>
              <a:t>95</a:t>
            </a:r>
            <a:r>
              <a:rPr lang="he-IL" dirty="0"/>
              <a:t>1</a:t>
            </a:r>
            <a:r>
              <a:rPr lang="he-IL" dirty="0" smtClean="0"/>
              <a:t> אלף ₪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  <a:p>
            <a:r>
              <a:rPr lang="he-IL" dirty="0"/>
              <a:t>*עלויות המוצגות בגרף </a:t>
            </a:r>
            <a:r>
              <a:rPr lang="he-IL" dirty="0" smtClean="0"/>
              <a:t>הינן באלפי ₪</a:t>
            </a:r>
            <a:endParaRPr lang="he-IL" dirty="0"/>
          </a:p>
        </p:txBody>
      </p:sp>
      <p:sp>
        <p:nvSpPr>
          <p:cNvPr id="4" name="מסגרת משופעת 3">
            <a:hlinkClick r:id="rId3" action="ppaction://hlinksldjump"/>
          </p:cNvPr>
          <p:cNvSpPr/>
          <p:nvPr/>
        </p:nvSpPr>
        <p:spPr>
          <a:xfrm>
            <a:off x="395536" y="6309320"/>
            <a:ext cx="1008112" cy="2880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פירוט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" y="1434819"/>
            <a:ext cx="8448997" cy="39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התקציב</a:t>
            </a:r>
          </a:p>
        </p:txBody>
      </p:sp>
      <p:sp>
        <p:nvSpPr>
          <p:cNvPr id="5" name="מלבן 3"/>
          <p:cNvSpPr/>
          <p:nvPr/>
        </p:nvSpPr>
        <p:spPr>
          <a:xfrm>
            <a:off x="3347866" y="1012666"/>
            <a:ext cx="537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 rtl="0" fontAlgn="b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סה"כ תקציב</a:t>
            </a:r>
            <a:r>
              <a:rPr lang="he-IL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נדרש </a:t>
            </a: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לשנת 2018:  252  מיליון ש"ח </a:t>
            </a:r>
            <a:endParaRPr lang="he-IL" sz="20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5253007"/>
            <a:ext cx="71556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מקרא: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hlinkClick r:id="rId3" action="ppaction://hlinksldjump"/>
              </a:rPr>
              <a:t>רישיונות </a:t>
            </a:r>
            <a:r>
              <a:rPr lang="he-IL" sz="1200" dirty="0" smtClean="0">
                <a:hlinkClick r:id="rId3" action="ppaction://hlinksldjump"/>
              </a:rPr>
              <a:t>תוכנה</a:t>
            </a:r>
            <a:endParaRPr lang="he-I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hlinkClick r:id="rId4" action="ppaction://hlinksldjump"/>
              </a:rPr>
              <a:t>חומרה וציוד- </a:t>
            </a:r>
            <a:r>
              <a:rPr lang="he-IL" sz="1200" dirty="0"/>
              <a:t>רכש ותחזוקת שרתי,</a:t>
            </a:r>
            <a:r>
              <a:rPr lang="en-US" sz="1200" dirty="0"/>
              <a:t> </a:t>
            </a:r>
            <a:r>
              <a:rPr lang="he-IL" sz="1200" dirty="0"/>
              <a:t>מערכות אחסון וגיבוי, רכישת מערכות חדר לשיחות וידיאו</a:t>
            </a:r>
            <a:r>
              <a:rPr lang="en-US" sz="1200" dirty="0"/>
              <a:t>,</a:t>
            </a:r>
            <a:r>
              <a:rPr lang="he-IL" sz="1200" dirty="0"/>
              <a:t> סידור חדרי תקשורת ואל </a:t>
            </a:r>
            <a:r>
              <a:rPr lang="he-IL" sz="1200" dirty="0" smtClean="0"/>
              <a:t>פסק</a:t>
            </a:r>
            <a:r>
              <a:rPr lang="he-IL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sz="1200" dirty="0">
                <a:solidFill>
                  <a:srgbClr val="000000"/>
                </a:solidFill>
                <a:latin typeface="Arial" panose="020B0604020202020204" pitchFamily="34" charset="0"/>
              </a:rPr>
              <a:t>ביחידות המשרד</a:t>
            </a:r>
            <a:r>
              <a:rPr lang="he-IL" sz="1200" dirty="0"/>
              <a:t>, </a:t>
            </a:r>
            <a:r>
              <a:rPr lang="he-IL" sz="1200" dirty="0" err="1"/>
              <a:t>רענון</a:t>
            </a:r>
            <a:r>
              <a:rPr lang="he-IL" sz="1200" dirty="0"/>
              <a:t> ציוד מחסן, סידור מערך חשמל בחדר מחשב מרכזי (מע"צ</a:t>
            </a:r>
            <a:r>
              <a:rPr lang="he-IL" sz="1200" dirty="0" smtClean="0"/>
              <a:t>)</a:t>
            </a:r>
            <a:endParaRPr lang="he-IL" sz="1200" dirty="0" smtClean="0">
              <a:hlinkClick r:id="rId5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 smtClean="0">
                <a:hlinkClick r:id="rId5" action="ppaction://hlinksldjump"/>
              </a:rPr>
              <a:t>אחר- </a:t>
            </a:r>
            <a:r>
              <a:rPr lang="he-IL" sz="1200" dirty="0"/>
              <a:t>ייעוץ, מאגרי </a:t>
            </a:r>
            <a:r>
              <a:rPr lang="he-IL" sz="1200" dirty="0" smtClean="0"/>
              <a:t>מידע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 smtClean="0">
                <a:hlinkClick r:id="rId6" action="ppaction://hlinksldjump"/>
              </a:rPr>
              <a:t>סריקה</a:t>
            </a:r>
            <a:endParaRPr lang="he-IL" sz="12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772816"/>
            <a:ext cx="8634793" cy="33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מדיניות </a:t>
            </a:r>
            <a:r>
              <a:rPr lang="he-IL" dirty="0" err="1"/>
              <a:t>רענון</a:t>
            </a:r>
            <a:r>
              <a:rPr lang="he-IL"/>
              <a:t> ציוד </a:t>
            </a:r>
            <a:r>
              <a:rPr lang="he-IL" dirty="0"/>
              <a:t>קצה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החלפת ציוד במשרד המשפטים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ייעשה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במתכונת הבאה בכל שנה: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מחשב נייד - </a:t>
            </a:r>
            <a:r>
              <a:rPr lang="he-IL" sz="2400" dirty="0" smtClean="0"/>
              <a:t>4 </a:t>
            </a:r>
            <a:r>
              <a:rPr lang="he-IL" sz="2400" dirty="0"/>
              <a:t>שנים (</a:t>
            </a:r>
            <a:r>
              <a:rPr lang="en-US" sz="2400" dirty="0"/>
              <a:t>25%</a:t>
            </a:r>
            <a:r>
              <a:rPr lang="he-IL" sz="2400" dirty="0"/>
              <a:t>)</a:t>
            </a:r>
            <a:endParaRPr lang="en-US" sz="24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מחשב נייח - </a:t>
            </a:r>
            <a:r>
              <a:rPr lang="he-IL" sz="2400" dirty="0" smtClean="0"/>
              <a:t>7 </a:t>
            </a:r>
            <a:r>
              <a:rPr lang="he-IL" sz="2400" dirty="0"/>
              <a:t>שנים (</a:t>
            </a:r>
            <a:r>
              <a:rPr lang="en-US" sz="2400" dirty="0"/>
              <a:t>15%</a:t>
            </a:r>
            <a:r>
              <a:rPr lang="he-IL" sz="2400" dirty="0"/>
              <a:t>)</a:t>
            </a:r>
            <a:endParaRPr lang="en-US" sz="24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מדפסת - </a:t>
            </a:r>
            <a:r>
              <a:rPr lang="he-IL" sz="2400" dirty="0" smtClean="0"/>
              <a:t>5 </a:t>
            </a:r>
            <a:r>
              <a:rPr lang="he-IL" sz="2400" dirty="0"/>
              <a:t>שנים (תלוי בעלות הטונר </a:t>
            </a:r>
            <a:r>
              <a:rPr lang="en-US" sz="2400" dirty="0"/>
              <a:t>20%</a:t>
            </a:r>
            <a:r>
              <a:rPr lang="he-IL" sz="2400" dirty="0"/>
              <a:t>)</a:t>
            </a:r>
            <a:endParaRPr lang="en-US" sz="24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מסך - </a:t>
            </a:r>
            <a:r>
              <a:rPr lang="he-IL" sz="2400" dirty="0" smtClean="0"/>
              <a:t>10 </a:t>
            </a:r>
            <a:r>
              <a:rPr lang="he-IL" sz="2400" dirty="0"/>
              <a:t>שנים (10%)</a:t>
            </a:r>
            <a:endParaRPr lang="en-US" sz="24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סורק - </a:t>
            </a:r>
            <a:r>
              <a:rPr lang="he-IL" sz="2400" dirty="0" smtClean="0"/>
              <a:t>5 </a:t>
            </a:r>
            <a:r>
              <a:rPr lang="he-IL" sz="2400" dirty="0"/>
              <a:t>שנים לפי </a:t>
            </a:r>
            <a:r>
              <a:rPr lang="he-IL" sz="2400" dirty="0" smtClean="0"/>
              <a:t>בלאי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endParaRPr lang="he-IL" sz="24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  <a:buNone/>
            </a:pPr>
            <a:r>
              <a:rPr lang="he-IL" sz="2400" dirty="0"/>
              <a:t>* לא כולל בלאי/תקול/נעלם</a:t>
            </a:r>
            <a:endParaRPr lang="en-US" sz="2400" dirty="0"/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3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פילוח </a:t>
            </a:r>
            <a:r>
              <a:rPr lang="he-IL" sz="4400" dirty="0" err="1" smtClean="0">
                <a:solidFill>
                  <a:srgbClr val="002060"/>
                </a:solidFill>
              </a:rPr>
              <a:t>רענון</a:t>
            </a:r>
            <a:r>
              <a:rPr lang="he-IL" dirty="0" smtClean="0"/>
              <a:t> ציוד מחשוב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661248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סך </a:t>
            </a:r>
            <a:r>
              <a:rPr lang="he-IL" dirty="0" smtClean="0"/>
              <a:t>עלות כולל מע"מ: </a:t>
            </a:r>
            <a:r>
              <a:rPr lang="he-IL" dirty="0"/>
              <a:t>5.21 מיליון ש"ח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he-IL" dirty="0"/>
              <a:t>*עלויות המוצגות בגרף </a:t>
            </a:r>
            <a:r>
              <a:rPr lang="he-IL" dirty="0" smtClean="0"/>
              <a:t>הינן באלפי ש"ח</a:t>
            </a:r>
            <a:endParaRPr lang="he-IL" dirty="0"/>
          </a:p>
        </p:txBody>
      </p:sp>
      <p:sp>
        <p:nvSpPr>
          <p:cNvPr id="5" name="מסגרת משופעת 4">
            <a:hlinkClick r:id="rId2" action="ppaction://hlinksldjump"/>
          </p:cNvPr>
          <p:cNvSpPr/>
          <p:nvPr/>
        </p:nvSpPr>
        <p:spPr>
          <a:xfrm>
            <a:off x="395536" y="6309320"/>
            <a:ext cx="1008112" cy="2880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פירוט</a:t>
            </a:r>
            <a:endParaRPr lang="he-IL" dirty="0"/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401748"/>
              </p:ext>
            </p:extLst>
          </p:nvPr>
        </p:nvGraphicFramePr>
        <p:xfrm>
          <a:off x="1475656" y="7245424"/>
          <a:ext cx="8999220" cy="418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556792"/>
            <a:ext cx="7996094" cy="36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400" dirty="0" smtClean="0"/>
              <a:t>פרויקטים בעלי השפעה כלל ארגונית</a:t>
            </a:r>
            <a:endParaRPr lang="he-IL" sz="3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252000" y="1340768"/>
            <a:ext cx="8568472" cy="5544616"/>
          </a:xfrm>
        </p:spPr>
        <p:txBody>
          <a:bodyPr/>
          <a:lstStyle/>
          <a:p>
            <a:pPr>
              <a:buClr>
                <a:srgbClr val="5DD7B6"/>
              </a:buClr>
            </a:pPr>
            <a:r>
              <a:rPr lang="he-IL" sz="2400" dirty="0"/>
              <a:t>שדרוג מערכת הפעלה ואופיס - </a:t>
            </a:r>
            <a:r>
              <a:rPr lang="en-US" sz="2400" dirty="0"/>
              <a:t>WIN 10</a:t>
            </a:r>
            <a:r>
              <a:rPr lang="he-IL" sz="2400" dirty="0"/>
              <a:t> ו </a:t>
            </a:r>
            <a:r>
              <a:rPr lang="en-US" sz="2400" dirty="0" smtClean="0"/>
              <a:t>Office2016</a:t>
            </a:r>
          </a:p>
          <a:p>
            <a:pPr>
              <a:buClr>
                <a:srgbClr val="5DD7B6"/>
              </a:buClr>
            </a:pPr>
            <a:r>
              <a:rPr lang="he-IL" sz="2400" dirty="0" err="1"/>
              <a:t>טלפוניית</a:t>
            </a:r>
            <a:r>
              <a:rPr lang="he-IL" sz="2400" dirty="0"/>
              <a:t> </a:t>
            </a:r>
            <a:r>
              <a:rPr lang="en-US" sz="2400" dirty="0"/>
              <a:t>IP</a:t>
            </a:r>
            <a:r>
              <a:rPr lang="he-IL" sz="2400" dirty="0"/>
              <a:t> – "שירלי</a:t>
            </a:r>
            <a:r>
              <a:rPr lang="he-IL" sz="2400" dirty="0" smtClean="0"/>
              <a:t>"</a:t>
            </a:r>
          </a:p>
          <a:p>
            <a:pPr>
              <a:buClr>
                <a:srgbClr val="5DD7B6"/>
              </a:buClr>
            </a:pPr>
            <a:r>
              <a:rPr lang="he-IL" sz="2400" dirty="0" smtClean="0"/>
              <a:t>הדפסה </a:t>
            </a:r>
            <a:r>
              <a:rPr lang="he-IL" sz="2400" dirty="0"/>
              <a:t>מרכזית </a:t>
            </a:r>
            <a:r>
              <a:rPr lang="he-IL" sz="2400" dirty="0" smtClean="0"/>
              <a:t>מאובטחת</a:t>
            </a:r>
          </a:p>
          <a:p>
            <a:pPr>
              <a:buClr>
                <a:srgbClr val="5DD7B6"/>
              </a:buClr>
            </a:pPr>
            <a:r>
              <a:rPr lang="he-IL" sz="2400" dirty="0"/>
              <a:t>ניהול הרשאות וזהויות (</a:t>
            </a:r>
            <a:r>
              <a:rPr lang="en-US" sz="2400" dirty="0"/>
              <a:t>IDM</a:t>
            </a:r>
            <a:r>
              <a:rPr lang="he-IL" sz="2400" dirty="0" smtClean="0"/>
              <a:t>)</a:t>
            </a:r>
          </a:p>
          <a:p>
            <a:pPr>
              <a:buClr>
                <a:srgbClr val="5DD7B6"/>
              </a:buClr>
            </a:pPr>
            <a:r>
              <a:rPr lang="he-IL" sz="2400" dirty="0"/>
              <a:t>אבטחת מידע – מענה לתקנות הגנת הפרטיות וסקר </a:t>
            </a:r>
            <a:r>
              <a:rPr lang="he-IL" sz="2400" dirty="0" smtClean="0"/>
              <a:t>סיכונים</a:t>
            </a:r>
          </a:p>
          <a:p>
            <a:pPr>
              <a:buClr>
                <a:srgbClr val="5DD7B6"/>
              </a:buClr>
            </a:pPr>
            <a:r>
              <a:rPr lang="he-IL" sz="2400" dirty="0"/>
              <a:t>גלישה מאובטחת  - </a:t>
            </a:r>
            <a:r>
              <a:rPr lang="en-US" sz="2400" dirty="0" smtClean="0"/>
              <a:t>secure browsing</a:t>
            </a:r>
            <a:endParaRPr lang="he-IL" sz="2400" dirty="0" smtClean="0"/>
          </a:p>
          <a:p>
            <a:pPr>
              <a:buClr>
                <a:srgbClr val="5DD7B6"/>
              </a:buClr>
            </a:pPr>
            <a:r>
              <a:rPr lang="en-US" sz="2400" dirty="0" err="1"/>
              <a:t>Aternity</a:t>
            </a:r>
            <a:r>
              <a:rPr lang="he-IL" sz="2400" dirty="0"/>
              <a:t>- ניטור חווית משתמש </a:t>
            </a:r>
          </a:p>
          <a:p>
            <a:pPr>
              <a:buClr>
                <a:srgbClr val="5DD7B6"/>
              </a:buClr>
            </a:pPr>
            <a:endParaRPr lang="he-IL" sz="2400" dirty="0" smtClean="0"/>
          </a:p>
          <a:p>
            <a:pPr marL="0" indent="0">
              <a:buClr>
                <a:srgbClr val="5DD7B6"/>
              </a:buClr>
              <a:buNone/>
            </a:pPr>
            <a:endParaRPr lang="he-IL" sz="2400" dirty="0" smtClean="0"/>
          </a:p>
          <a:p>
            <a:pPr>
              <a:buClr>
                <a:srgbClr val="5DD7B6"/>
              </a:buClr>
            </a:pPr>
            <a:endParaRPr lang="he-IL" sz="2400" dirty="0"/>
          </a:p>
          <a:p>
            <a:pPr>
              <a:buClr>
                <a:srgbClr val="5DD7B6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41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sz="2800"/>
              <a:t>IT </a:t>
            </a:r>
            <a:r>
              <a:rPr lang="he-IL" sz="2800"/>
              <a:t>- פרויקטים מרכזיים</a:t>
            </a:r>
          </a:p>
        </p:txBody>
      </p:sp>
      <p:cxnSp>
        <p:nvCxnSpPr>
          <p:cNvPr id="18" name="מחבר ישר 7"/>
          <p:cNvCxnSpPr/>
          <p:nvPr/>
        </p:nvCxnSpPr>
        <p:spPr>
          <a:xfrm>
            <a:off x="8577489" y="1795755"/>
            <a:ext cx="0" cy="421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קשת מלאה 8"/>
          <p:cNvSpPr/>
          <p:nvPr/>
        </p:nvSpPr>
        <p:spPr>
          <a:xfrm>
            <a:off x="6479292" y="785235"/>
            <a:ext cx="2203607" cy="2203607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372" y="1124744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מלבן 10"/>
          <p:cNvSpPr/>
          <p:nvPr/>
        </p:nvSpPr>
        <p:spPr>
          <a:xfrm>
            <a:off x="4776414" y="2108886"/>
            <a:ext cx="36876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תשתיות</a:t>
            </a:r>
            <a:endParaRPr lang="he-IL" sz="13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יצירת יתירות משאבי תשתיות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הקמת חוות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CRM 365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שדרוג מערך החשמל בחדר מחשב מרכזי</a:t>
            </a:r>
            <a:endParaRPr lang="en-US" sz="1300" b="1" i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התקנת </a:t>
            </a:r>
            <a:r>
              <a:rPr lang="en-US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VC </a:t>
            </a: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 בחדרי ישיבות (12)</a:t>
            </a: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אחסון</a:t>
            </a:r>
            <a:endParaRPr lang="he-IL" sz="13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הרחבת נפחי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3 - שלב א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העברת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שטחי אחסון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לסביבה החדשה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שו"ב / </a:t>
            </a:r>
            <a:r>
              <a:rPr lang="en-US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NOC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Aternity</a:t>
            </a: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- ניטור חווית משתמש</a:t>
            </a: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ווירטואליזציה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השלמת הקמת אתר </a:t>
            </a:r>
            <a:r>
              <a:rPr lang="en-US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 והפעלה מלאה</a:t>
            </a:r>
            <a:endParaRPr lang="en-US" sz="1300" b="1" i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השלמת 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רישוי וקונפיגורציה בכל תשתיות </a:t>
            </a:r>
            <a:r>
              <a:rPr lang="he-IL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המחשוב</a:t>
            </a: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שרות וייצור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שדרוג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SD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מחבר ישר 11"/>
          <p:cNvCxnSpPr/>
          <p:nvPr/>
        </p:nvCxnSpPr>
        <p:spPr>
          <a:xfrm rot="16200000">
            <a:off x="5705292" y="631856"/>
            <a:ext cx="0" cy="223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15"/>
          <p:cNvSpPr/>
          <p:nvPr/>
        </p:nvSpPr>
        <p:spPr>
          <a:xfrm>
            <a:off x="395536" y="1898816"/>
            <a:ext cx="38282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תשתיות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רכש והטמעה של כלי גיבוי*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הקמת </a:t>
            </a:r>
            <a:r>
              <a:rPr lang="en-US" sz="1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NOC*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אחסון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הרחבת נפחי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he-IL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3 - שלב ב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סביבת </a:t>
            </a: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עבודה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פריסת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Windows10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הצפנת כלל הניידים (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Bitlocker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הדפסה מרכזית מאובטחת*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שרות וייצור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תיעוד תשתיות - ספירת מלאי ומצאי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רשלא"ה</a:t>
            </a:r>
            <a:endParaRPr lang="he-IL" sz="13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שדרוג תשתיות 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פרויקטי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א"מ</a:t>
            </a:r>
            <a:endParaRPr lang="he-IL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הקמת אתר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endParaRPr lang="he-IL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קשת מלאה 16"/>
          <p:cNvSpPr/>
          <p:nvPr/>
        </p:nvSpPr>
        <p:spPr>
          <a:xfrm rot="5400000" flipH="1">
            <a:off x="-937649" y="646256"/>
            <a:ext cx="2203200" cy="22032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25" name="מחבר ישר 17"/>
          <p:cNvCxnSpPr/>
          <p:nvPr/>
        </p:nvCxnSpPr>
        <p:spPr>
          <a:xfrm>
            <a:off x="4355976" y="1747857"/>
            <a:ext cx="0" cy="403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124898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מחבר ישר 13"/>
          <p:cNvCxnSpPr/>
          <p:nvPr/>
        </p:nvCxnSpPr>
        <p:spPr>
          <a:xfrm rot="5400000" flipH="1">
            <a:off x="2670621" y="-124144"/>
            <a:ext cx="0" cy="3744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מחבר ישר 13"/>
          <p:cNvCxnSpPr/>
          <p:nvPr/>
        </p:nvCxnSpPr>
        <p:spPr>
          <a:xfrm rot="5400000" flipH="1">
            <a:off x="2875661" y="-57348"/>
            <a:ext cx="0" cy="2952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sz="2800" dirty="0"/>
              <a:t> IT </a:t>
            </a:r>
            <a:r>
              <a:rPr lang="he-IL" sz="2800" dirty="0"/>
              <a:t>- פרויקטים מרכזיים</a:t>
            </a:r>
          </a:p>
        </p:txBody>
      </p:sp>
      <p:cxnSp>
        <p:nvCxnSpPr>
          <p:cNvPr id="18" name="מחבר ישר 7"/>
          <p:cNvCxnSpPr/>
          <p:nvPr/>
        </p:nvCxnSpPr>
        <p:spPr>
          <a:xfrm>
            <a:off x="8577489" y="743456"/>
            <a:ext cx="0" cy="2376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קשת מלאה 8"/>
          <p:cNvSpPr/>
          <p:nvPr/>
        </p:nvSpPr>
        <p:spPr>
          <a:xfrm rot="16200000">
            <a:off x="7861684" y="2751849"/>
            <a:ext cx="2203607" cy="2203607"/>
          </a:xfrm>
          <a:prstGeom prst="blockArc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79" y="2793808"/>
            <a:ext cx="1177839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מלבן 10"/>
          <p:cNvSpPr/>
          <p:nvPr/>
        </p:nvSpPr>
        <p:spPr>
          <a:xfrm>
            <a:off x="4776414" y="728267"/>
            <a:ext cx="368767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תקשורת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טלפוניה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IP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(שירלי) - הקמה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החצנת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יישומים במובייל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MDM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חיבור מרחוק לרשת המשרד (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BAM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הרחבת פריסת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Aruba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600"/>
              </a:spcBef>
              <a:spcAft>
                <a:spcPts val="300"/>
              </a:spcAft>
              <a:buClr>
                <a:srgbClr val="92D050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אבטחת מידע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בדיקת חוסן פנימי תשתית ואפליקטיבי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מחבר ישר 11"/>
          <p:cNvCxnSpPr/>
          <p:nvPr/>
        </p:nvCxnSpPr>
        <p:spPr>
          <a:xfrm rot="16200000">
            <a:off x="7736252" y="1952960"/>
            <a:ext cx="0" cy="223200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15"/>
          <p:cNvSpPr/>
          <p:nvPr/>
        </p:nvSpPr>
        <p:spPr>
          <a:xfrm>
            <a:off x="395536" y="1675261"/>
            <a:ext cx="3828203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תקשורת</a:t>
            </a:r>
          </a:p>
          <a:p>
            <a:pPr marL="180000" lvl="1" indent="-180000">
              <a:spcAft>
                <a:spcPts val="300"/>
              </a:spcAft>
              <a:buClr>
                <a:srgbClr val="92D050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טלפוניה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IP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(שירלי) – </a:t>
            </a:r>
            <a:r>
              <a:rPr lang="he-IL" sz="1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פריסה*</a:t>
            </a:r>
            <a:endParaRPr lang="he-IL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שדרוג מערכת ניהול קווי תקשורת (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Allot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המשך 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הרחבת פריסת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(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Aruba</a:t>
            </a: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5DD7B6"/>
              </a:buClr>
              <a:buSzPct val="120000"/>
            </a:pPr>
            <a:r>
              <a:rPr lang="he-IL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אבטחת מידע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עדכוני </a:t>
            </a:r>
            <a:r>
              <a:rPr lang="he-IL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א"מ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בשרתים ותחנות ברמה חודשית - הקמה*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DLP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מניעת זליגת מידע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הטמעת פתרון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NAC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והקשחה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גלישה מאובטחת*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מערכת הלבנה - סיום פריסה*</a:t>
            </a:r>
          </a:p>
          <a:p>
            <a:pPr marL="180000" indent="-180000">
              <a:spcAft>
                <a:spcPts val="300"/>
              </a:spcAft>
              <a:buClr>
                <a:srgbClr val="5DD7B6"/>
              </a:buClr>
              <a:buSzPct val="120000"/>
              <a:buFont typeface="Calibri" pitchFamily="34" charset="0"/>
              <a:buChar char="-"/>
            </a:pP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ניהול הרשאות וניהול זהויות (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IDM</a:t>
            </a:r>
            <a:r>
              <a:rPr lang="he-I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קשת מלאה 16"/>
          <p:cNvSpPr/>
          <p:nvPr/>
        </p:nvSpPr>
        <p:spPr>
          <a:xfrm rot="10800000" flipH="1">
            <a:off x="163587" y="-643247"/>
            <a:ext cx="2203200" cy="2203200"/>
          </a:xfrm>
          <a:prstGeom prst="blockArc">
            <a:avLst/>
          </a:prstGeom>
          <a:solidFill>
            <a:srgbClr val="5DD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25" name="מחבר ישר 17"/>
          <p:cNvCxnSpPr/>
          <p:nvPr/>
        </p:nvCxnSpPr>
        <p:spPr>
          <a:xfrm>
            <a:off x="4355976" y="1430643"/>
            <a:ext cx="0" cy="3240000"/>
          </a:xfrm>
          <a:prstGeom prst="line">
            <a:avLst/>
          </a:prstGeom>
          <a:ln w="12700">
            <a:solidFill>
              <a:srgbClr val="5DD7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621" y="718726"/>
            <a:ext cx="1305410" cy="5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נספחים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0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2000" y="143910"/>
            <a:ext cx="8568472" cy="692802"/>
          </a:xfrm>
        </p:spPr>
        <p:txBody>
          <a:bodyPr/>
          <a:lstStyle/>
          <a:p>
            <a:r>
              <a:rPr lang="he-IL" dirty="0" smtClean="0"/>
              <a:t>פירוט עלויות - אחר</a:t>
            </a:r>
            <a:endParaRPr lang="he-IL" dirty="0"/>
          </a:p>
        </p:txBody>
      </p:sp>
      <p:graphicFrame>
        <p:nvGraphicFramePr>
          <p:cNvPr id="4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36219"/>
              </p:ext>
            </p:extLst>
          </p:nvPr>
        </p:nvGraphicFramePr>
        <p:xfrm>
          <a:off x="311953" y="869176"/>
          <a:ext cx="8496944" cy="4846176"/>
        </p:xfrm>
        <a:graphic>
          <a:graphicData uri="http://schemas.openxmlformats.org/drawingml/2006/table">
            <a:tbl>
              <a:tblPr rtl="1"/>
              <a:tblGrid>
                <a:gridCol w="7111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סקר סיכונים עבור מערכות שלא נסקרו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48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מנוע ניקוד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אפיון ועריכה של מכרזים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05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מכרז פומבי לבחירת עד 3 חברות להספקת שירותי ייעוץ בתחומי המחשוב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שושים במערכת רימון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שחור/לבן דור ב (התנעת פעילות)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מסגרת שעות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פרמייר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שירותים מיוחדים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רענון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ותיקוף לנהלי החטיבה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ותקי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הידע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תוכנית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הכשרות לעובדי החטיבה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מכרז יועצים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מסגרת שעות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ייעוץ שחור לבן (אמנון תידהר)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כתיבת מכרזי מסגרת לנושאים שונים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85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שעות ייעוץ אורקל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06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מכרז לאספקת שירותי אינטרנט (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06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שירותי יעוץ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0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ELK-elastic search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הכשרה ואימון צוות תגובה לאיומי סיבר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מאגר הלכות (דרישה מאוחדת עבור ייעוץ וחקיקה ופרקליטות)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552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בנק שעות עבור שרת הלבנה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ווטירו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50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Splunk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בנק שעות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מאגר מידע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אמנט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  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14,170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3" name="מלבן 9">
            <a:hlinkClick r:id="rId3" action="ppaction://hlinksldjump"/>
          </p:cNvPr>
          <p:cNvSpPr/>
          <p:nvPr/>
        </p:nvSpPr>
        <p:spPr>
          <a:xfrm>
            <a:off x="35496" y="6597352"/>
            <a:ext cx="936104" cy="2475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8848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2000" y="143910"/>
            <a:ext cx="8568472" cy="692802"/>
          </a:xfrm>
        </p:spPr>
        <p:txBody>
          <a:bodyPr/>
          <a:lstStyle/>
          <a:p>
            <a:r>
              <a:rPr lang="he-IL" dirty="0" smtClean="0"/>
              <a:t>פירוט עלויות - סריקה</a:t>
            </a:r>
            <a:endParaRPr lang="he-IL" dirty="0"/>
          </a:p>
        </p:txBody>
      </p:sp>
      <p:graphicFrame>
        <p:nvGraphicFramePr>
          <p:cNvPr id="4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86339"/>
              </p:ext>
            </p:extLst>
          </p:nvPr>
        </p:nvGraphicFramePr>
        <p:xfrm>
          <a:off x="347410" y="908720"/>
          <a:ext cx="8496944" cy="1859280"/>
        </p:xfrm>
        <a:graphic>
          <a:graphicData uri="http://schemas.openxmlformats.org/drawingml/2006/table">
            <a:tbl>
              <a:tblPr rtl="1"/>
              <a:tblGrid>
                <a:gridCol w="7111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 רישום מקרקעין תיקי עסקאות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 שוטף כללי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 שוטף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אפ"כ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 פרויקטים כלליים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סריקה- סה"כ פרויקטים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אפ"כ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סריקה- סה"כ פרויקטים פרקליטות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סריקה- סה"כ פרויקטים שומת מקרקעין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  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23,258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3" name="מלבן 9">
            <a:hlinkClick r:id="rId3" action="ppaction://hlinksldjump"/>
          </p:cNvPr>
          <p:cNvSpPr/>
          <p:nvPr/>
        </p:nvSpPr>
        <p:spPr>
          <a:xfrm>
            <a:off x="35496" y="6597352"/>
            <a:ext cx="936104" cy="2475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8552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פירוט עלויות – חומרה וציוד</a:t>
            </a:r>
            <a:endParaRPr lang="he-IL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33556"/>
              </p:ext>
            </p:extLst>
          </p:nvPr>
        </p:nvGraphicFramePr>
        <p:xfrm>
          <a:off x="611560" y="820452"/>
          <a:ext cx="8064896" cy="5573596"/>
        </p:xfrm>
        <a:graphic>
          <a:graphicData uri="http://schemas.openxmlformats.org/drawingml/2006/table">
            <a:tbl>
              <a:tblPr rtl="1"/>
              <a:tblGrid>
                <a:gridCol w="6237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ריענון ציוד ומחסן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תוספת אתרים חדשים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תחזוקת חומרת תשתית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נפחי ה-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תשתיות פאסיביות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החלפת חומרה </a:t>
                      </a:r>
                      <a:r>
                        <a:rPr lang="he-IL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ברשלא"ה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השלמת רכישה של מרכיבי ה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NSX </a:t>
                      </a:r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לכלל השרתים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התקנת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VC </a:t>
                      </a:r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בחדרי ישיבות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הדפסה מאובטחת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שירות ותחזוקה לחדרי מחשב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תוספת ציוד אל מול גידול בכא -2018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רכיבי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אבמ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לרשלא"ה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הקמת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</a:t>
                      </a:r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ברשלא"ה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קבלת אחריות ופריסת שירלי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החלפת מערך האל פסק בבית מע"צ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ספירת מלאי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נתבים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תשתיות ברשל"ה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יכולות ב-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Juniper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חומרה ותוכנה כללית לרשלא"ה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959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תוספת ליבות שרת ווטירו ותחזוקה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הצבת עמדות הלבנה (קיוסקים)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שרותי וידאו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מעבדה פורנזית2018(תחזוקה +רכש ציוד נוסף)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סידור כבילה בחוות השרתים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השלמת הקמת אתר הגיבוי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מחיקת דיסקים קשיחים לפני הוצאה מהארגון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5243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  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25,062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4" name="מלבן 5">
            <a:hlinkClick r:id="rId3" action="ppaction://hlinksldjump"/>
          </p:cNvPr>
          <p:cNvSpPr/>
          <p:nvPr/>
        </p:nvSpPr>
        <p:spPr>
          <a:xfrm>
            <a:off x="179512" y="6597352"/>
            <a:ext cx="936104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6815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התקציב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076325"/>
            <a:ext cx="7639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פירוט עלויות – </a:t>
            </a:r>
            <a:r>
              <a:rPr lang="he-IL" dirty="0" err="1" smtClean="0"/>
              <a:t>רשיונות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24301"/>
              </p:ext>
            </p:extLst>
          </p:nvPr>
        </p:nvGraphicFramePr>
        <p:xfrm>
          <a:off x="763472" y="836712"/>
          <a:ext cx="7984993" cy="5516880"/>
        </p:xfrm>
        <a:graphic>
          <a:graphicData uri="http://schemas.openxmlformats.org/drawingml/2006/table">
            <a:tbl>
              <a:tblPr rtl="1"/>
              <a:tblGrid>
                <a:gridCol w="6443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רישוי מוצרי מיקרוסופט 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6669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מניעת זליגת מידע 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2808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רישוי ותחזוקת רכיבי תשתית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2451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גיבוי חדש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אחזקה שנתית של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דוקומנטום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הקשחות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שרתים ותחנות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Evolven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והטמעה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Vmware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השלמת רכישה של שירותי אוטומציה לכלל השרתים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תשתית </a:t>
                      </a:r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BigData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1088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מימוש עץ ידע -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טוקסונומיה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במשרד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לניתוח קשרים (ויזואלי)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ניהול הרשאות לשירותי קבצים ומערכות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ניהול זהויות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רכישת פתרון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compliance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דוגמת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skybox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גלישה מאובטחת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הטמעת פתרון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תחזוקת ציוד ורשיונות תכנה ברימון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מערכת ה-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בחינת מוצרים חדשים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ניהול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של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Checker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מערכת לאיתור גישה זדונית לקבצים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יכולות ניטור מסדי נתונים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הקמת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חידוש ורישוי תוכנות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תחזוקה שנתית של רכיבי אדובי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Adobe 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רכישת רשיונות סיילספורס לאתר גיידסטאר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sp>
        <p:nvSpPr>
          <p:cNvPr id="7" name="חץ ימינה 6"/>
          <p:cNvSpPr/>
          <p:nvPr/>
        </p:nvSpPr>
        <p:spPr>
          <a:xfrm rot="10800000">
            <a:off x="251520" y="61653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0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פירוט עלויות – </a:t>
            </a:r>
            <a:r>
              <a:rPr lang="he-IL" dirty="0" err="1" smtClean="0"/>
              <a:t>רשיונות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82789"/>
              </p:ext>
            </p:extLst>
          </p:nvPr>
        </p:nvGraphicFramePr>
        <p:xfrm>
          <a:off x="251520" y="867504"/>
          <a:ext cx="8640960" cy="5669280"/>
        </p:xfrm>
        <a:graphic>
          <a:graphicData uri="http://schemas.openxmlformats.org/drawingml/2006/table">
            <a:tbl>
              <a:tblPr rtl="1"/>
              <a:tblGrid>
                <a:gridCol w="67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3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שם יוזמה</a:t>
                      </a:r>
                      <a:endParaRPr lang="he-I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רישוי מערכת השקעות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מסגרת לקבלת שירותי ענן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רישוי לסנכרון סלולארי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קו מנחה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רישוי ובנק שעות של תוכנת נגישות לאתרים ישנים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בדיקת חוסן פנימי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הארכת תוקף של חוזה מול פריים- שרות פריים שנתי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כלי לבדיקות אבטחת מידע בפיתוח תוכנה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מענה להשחרה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ברשלא"ה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לאיתור מחשבים ניידים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תחזוקת מוצרי אורקל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תחזוקת מערכת 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MSP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באגף 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SNS++ -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הקמת גיבוי למערכת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חידוש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רשיון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תחזוקת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XRS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חידוש רכש מערכת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פננסית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עבור מחלקת הגזברות 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מודולים לניטור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IPT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NSX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של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0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Exchange Reporter Plus -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רכש והטמעה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Splunk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סנכרון סלולרי - יתירות ל-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let mobile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תשתית למפתוח אוטומטי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OMR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והרחבת המוצר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פתרון ניהול שימוש בתוכנות שדורשות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admin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בתחנה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תחזוקה ל-5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רשיונות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אדובי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אחזקה שנתית של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ABBYY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לביצוע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OCR 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תחזוקה למערכת לניהול משימות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 Base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חידוש תחזוקה עבור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SPSS 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לשנת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חשבים כל נתון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פתרון סנכרון קבצים לענן פרטי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חידוש תחזוקה לתכנת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אוטוקאד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הטמעת כלי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אנטיוירוס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לשרתי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CITRIX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5779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  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31,609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מלבן 7">
            <a:hlinkClick r:id="rId3" action="ppaction://hlinksldjump"/>
          </p:cNvPr>
          <p:cNvSpPr/>
          <p:nvPr/>
        </p:nvSpPr>
        <p:spPr>
          <a:xfrm>
            <a:off x="179512" y="6597352"/>
            <a:ext cx="936104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8309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latin typeface="Arial" pitchFamily="34" charset="0"/>
                <a:cs typeface="Arial" pitchFamily="34" charset="0"/>
              </a:rPr>
              <a:t>- IT</a:t>
            </a:r>
            <a:r>
              <a:rPr lang="he-IL" sz="3200" dirty="0"/>
              <a:t> </a:t>
            </a:r>
            <a:r>
              <a:rPr lang="he-IL" sz="2900" dirty="0">
                <a:latin typeface="Arial" pitchFamily="34" charset="0"/>
                <a:cs typeface="Arial" pitchFamily="34" charset="0"/>
              </a:rPr>
              <a:t>ניתוח עלויות קריטיות </a:t>
            </a:r>
            <a:r>
              <a:rPr lang="he-IL" sz="2900">
                <a:latin typeface="Arial" pitchFamily="34" charset="0"/>
                <a:cs typeface="Arial" pitchFamily="34" charset="0"/>
              </a:rPr>
              <a:t>לפעילות </a:t>
            </a:r>
            <a:r>
              <a:rPr lang="he-IL" sz="2900" smtClean="0">
                <a:latin typeface="Arial" pitchFamily="34" charset="0"/>
                <a:cs typeface="Arial" pitchFamily="34" charset="0"/>
              </a:rPr>
              <a:t>שוטפת</a:t>
            </a:r>
            <a:endParaRPr lang="he-IL" sz="3200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43395"/>
              </p:ext>
            </p:extLst>
          </p:nvPr>
        </p:nvGraphicFramePr>
        <p:xfrm>
          <a:off x="539552" y="981075"/>
          <a:ext cx="8280598" cy="440244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250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שם פרויקט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8" marR="2388" marT="22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עלות כולל מע"מ (באלפי ₪)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88" marR="2388" marT="22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רישוי מוצרי מיקרוסופט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ריענון ציוד ומחסן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אירוח שירותים בתהילה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מניעת זליגת מידע (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DLP)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תוספת אתרים חדשים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רכש והטמעת כלי גיבוי חדש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תחזוקת חומרת תשתית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תשתיות פאסיביות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הקשחות</a:t>
                      </a:r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שרתים ותחנות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הדפסה מאובטחת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שירות ותחזוקה לחדרי מחשב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הרחבת שירותים ותוספת ציוד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מסגרת שעות </a:t>
                      </a:r>
                      <a:r>
                        <a:rPr lang="he-IL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פרמייר</a:t>
                      </a:r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מיקרוסופט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ספירת מלאי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קבלת אחריות ופריסת שירלי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תוכנית</a:t>
                      </a:r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הכשרות לעובדי החטיבה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שדרוג נתבים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HP Care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יכולות אבטחת מידע ב-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מסגרת שעות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תוכנות וציוד חומרה - תחנות קצה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5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כלי ניהול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חץ ימינה 5"/>
          <p:cNvSpPr/>
          <p:nvPr/>
        </p:nvSpPr>
        <p:spPr>
          <a:xfrm rot="10800000">
            <a:off x="251520" y="61653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9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latin typeface="Arial" pitchFamily="34" charset="0"/>
                <a:cs typeface="Arial" pitchFamily="34" charset="0"/>
              </a:rPr>
              <a:t>- IT</a:t>
            </a:r>
            <a:r>
              <a:rPr lang="he-IL" sz="3200" dirty="0"/>
              <a:t> </a:t>
            </a:r>
            <a:r>
              <a:rPr lang="he-IL" sz="2900" dirty="0">
                <a:latin typeface="Arial" pitchFamily="34" charset="0"/>
                <a:cs typeface="Arial" pitchFamily="34" charset="0"/>
              </a:rPr>
              <a:t>ניתוח עלויות קריטיות </a:t>
            </a:r>
            <a:r>
              <a:rPr lang="he-IL" sz="2900">
                <a:latin typeface="Arial" pitchFamily="34" charset="0"/>
                <a:cs typeface="Arial" pitchFamily="34" charset="0"/>
              </a:rPr>
              <a:t>לפעילות </a:t>
            </a:r>
            <a:r>
              <a:rPr lang="he-IL" sz="2900" smtClean="0">
                <a:latin typeface="Arial" pitchFamily="34" charset="0"/>
                <a:cs typeface="Arial" pitchFamily="34" charset="0"/>
              </a:rPr>
              <a:t>שוטפת</a:t>
            </a:r>
            <a:endParaRPr lang="he-IL" sz="3200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96419"/>
              </p:ext>
            </p:extLst>
          </p:nvPr>
        </p:nvGraphicFramePr>
        <p:xfrm>
          <a:off x="516250" y="981075"/>
          <a:ext cx="8303900" cy="290927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133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0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70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שם פרויקט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5" marR="2265" marT="22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הערכת עלויות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5" marR="2265" marT="22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הקמת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יכולות ב-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תוכנות וציוד חומרה – תשתית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מודיעין סייבר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707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נהלים והוראות עבודה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56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תוכנות וציוד חומרה – גידול אחסון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netapp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CybeReady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הרחבת מודולים לניטור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560"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ELK-elastic search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שדרוג תוכנות וציוד חומרה – החלפת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HSM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PKI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סטנדרטי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6208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סידור כבילה בחוות השרתים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הטמעת כלי </a:t>
                      </a:r>
                      <a:r>
                        <a:rPr lang="he-IL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אנטיוירוס</a:t>
                      </a:r>
                      <a:r>
                        <a:rPr lang="he-I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לשרתי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CITRIX</a:t>
                      </a:r>
                      <a:endParaRPr lang="he-I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265" marR="2265" marT="2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he-I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265" marR="2265" marT="22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73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               כולל מע"מ:   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5" marR="2265" marT="2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36,867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5" marR="2265" marT="22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מלבן 9">
            <a:hlinkClick r:id="rId3" action="ppaction://hlinksldjump"/>
          </p:cNvPr>
          <p:cNvSpPr/>
          <p:nvPr/>
        </p:nvSpPr>
        <p:spPr>
          <a:xfrm>
            <a:off x="179512" y="6597352"/>
            <a:ext cx="936104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262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500" dirty="0" smtClean="0"/>
              <a:t>פירוט- גידול ציוד מחשוב אישי</a:t>
            </a:r>
            <a:endParaRPr lang="he-IL" sz="3500" dirty="0"/>
          </a:p>
        </p:txBody>
      </p:sp>
      <p:sp>
        <p:nvSpPr>
          <p:cNvPr id="7" name="מלבן 9">
            <a:hlinkClick r:id="rId3" action="ppaction://hlinksldjump"/>
          </p:cNvPr>
          <p:cNvSpPr/>
          <p:nvPr/>
        </p:nvSpPr>
        <p:spPr>
          <a:xfrm>
            <a:off x="179512" y="6597352"/>
            <a:ext cx="936104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749433"/>
              </p:ext>
            </p:extLst>
          </p:nvPr>
        </p:nvGraphicFramePr>
        <p:xfrm>
          <a:off x="827584" y="1556792"/>
          <a:ext cx="7755684" cy="281862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121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8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614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פריט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עלות ליחידה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כמות נדרשת</a:t>
                      </a:r>
                      <a:endParaRPr lang="he-IL" sz="13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עלות כולל </a:t>
                      </a:r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מע"מ (באלפי ₪) 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מחשבים נייחים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2,240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80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>
                          <a:effectLst/>
                        </a:rPr>
                        <a:t>מחשבים רזים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1,240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מחשבים ניידים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3,500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85.5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סורקים אישיים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1,127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57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מדפסות צוותיות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   720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18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מדפסות מחלקתיות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1,700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40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מדפסת צבעונית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1,100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10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>
                          <a:effectLst/>
                        </a:rPr>
                        <a:t>סורקים מחלקתיים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8,000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5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30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300" u="none" strike="noStrike">
                          <a:effectLst/>
                        </a:rPr>
                        <a:t>מדפסת משולבת אישית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1,200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13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מדפסת משולבת מחלקתית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3,500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28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307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he-I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</a:t>
                      </a:r>
                      <a:endParaRPr lang="he-I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5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500" dirty="0" smtClean="0"/>
              <a:t>פירוט-פילוח </a:t>
            </a:r>
            <a:r>
              <a:rPr lang="he-IL" sz="3500" dirty="0" err="1" smtClean="0"/>
              <a:t>רענון</a:t>
            </a:r>
            <a:r>
              <a:rPr lang="he-IL" sz="3500" dirty="0" smtClean="0"/>
              <a:t> ציוד מחשוב</a:t>
            </a:r>
            <a:endParaRPr lang="he-IL" sz="3500" dirty="0"/>
          </a:p>
        </p:txBody>
      </p:sp>
      <p:sp>
        <p:nvSpPr>
          <p:cNvPr id="7" name="מלבן 9">
            <a:hlinkClick r:id="rId3" action="ppaction://hlinksldjump"/>
          </p:cNvPr>
          <p:cNvSpPr/>
          <p:nvPr/>
        </p:nvSpPr>
        <p:spPr>
          <a:xfrm>
            <a:off x="179512" y="6597352"/>
            <a:ext cx="936104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/>
              <a:t>חזרה לפילוח</a:t>
            </a:r>
            <a:endParaRPr lang="he-IL" sz="1200" dirty="0"/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05713"/>
              </p:ext>
            </p:extLst>
          </p:nvPr>
        </p:nvGraphicFramePr>
        <p:xfrm>
          <a:off x="1043607" y="1412776"/>
          <a:ext cx="7560842" cy="42824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277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3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8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פריט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עלות ליחידה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כמות נדרשת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עלות כולל </a:t>
                      </a:r>
                      <a:r>
                        <a:rPr lang="he-IL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מע"מ (באלפי ₪) </a:t>
                      </a:r>
                      <a:endParaRPr lang="he-IL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 dirty="0">
                          <a:effectLst/>
                        </a:rPr>
                        <a:t>מחשבים ניידים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3,500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600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2457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מחשבים נייחים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2,240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300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786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 dirty="0">
                          <a:effectLst/>
                        </a:rPr>
                        <a:t>סורקים אישיים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1,127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350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462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ציוד כללי ובלת"מ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293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סורקים מחלקתיים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8,000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30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281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מחשב רזה (הערכה)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   900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200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211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מדפסת משולבת מחלקתית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3,500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50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205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מדפסות מחלקתיות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1,700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100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199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מסכים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                    340 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500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199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מדפסות צוותיות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   720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60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51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מדפסת צבעונית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1,100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25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32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מדפסת משולבת אישית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1,200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20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28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300" u="none" strike="noStrike">
                          <a:effectLst/>
                        </a:rPr>
                        <a:t>מגדלי צריבה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                 2,700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>
                          <a:effectLst/>
                        </a:rPr>
                        <a:t>5</a:t>
                      </a:r>
                      <a:endParaRPr lang="he-IL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u="none" strike="noStrike" dirty="0">
                          <a:effectLst/>
                        </a:rPr>
                        <a:t>16 </a:t>
                      </a:r>
                      <a:endParaRPr lang="he-I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he-I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סה"כ:</a:t>
                      </a:r>
                      <a:r>
                        <a:rPr lang="he-IL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he-I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he-IL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he-IL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e-IL" sz="1300" b="1" u="none" strike="noStrike" dirty="0" smtClean="0">
                          <a:effectLst/>
                        </a:rPr>
                        <a:t>5,218</a:t>
                      </a:r>
                      <a:endParaRPr lang="he-I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/>
            <a:r>
              <a:rPr lang="he-IL" sz="4000" dirty="0" smtClean="0">
                <a:latin typeface="Arial" pitchFamily="34" charset="0"/>
                <a:cs typeface="Arial" pitchFamily="34" charset="0"/>
              </a:rPr>
              <a:t>אגף </a:t>
            </a:r>
            <a:r>
              <a:rPr lang="he-IL" sz="4000" dirty="0">
                <a:latin typeface="Arial" pitchFamily="34" charset="0"/>
                <a:cs typeface="Arial" pitchFamily="34" charset="0"/>
              </a:rPr>
              <a:t>מערכות </a:t>
            </a:r>
            <a:r>
              <a:rPr lang="he-IL" sz="4000" dirty="0" smtClean="0">
                <a:latin typeface="Arial" pitchFamily="34" charset="0"/>
                <a:cs typeface="Arial" pitchFamily="34" charset="0"/>
              </a:rPr>
              <a:t>מידע</a:t>
            </a:r>
            <a:endParaRPr lang="he-IL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תכנית</a:t>
            </a:r>
            <a:r>
              <a:rPr lang="he-IL"/>
              <a:t> </a:t>
            </a:r>
            <a:r>
              <a:rPr lang="he-IL" dirty="0"/>
              <a:t>אב </a:t>
            </a:r>
            <a:r>
              <a:rPr lang="he-IL"/>
              <a:t>2018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המצגת מתבססת על התוכנית הרב שנתית ופרויקטים חדשים שהועלו במסגרת הפגישות עם היחידות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ניתוח הדרישות נעשה על סמך מסמכי הייזום שהוגשו לאגף מערכות מידע (רובם לא היו מסמכים </a:t>
            </a:r>
            <a:r>
              <a:rPr lang="he-IL" sz="2400" dirty="0" smtClean="0"/>
              <a:t>מספיק בשלים</a:t>
            </a:r>
            <a:r>
              <a:rPr lang="he-IL" sz="2400" dirty="0"/>
              <a:t>)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/>
              <a:t>עד כה עלו כ- 350 דרישות </a:t>
            </a:r>
            <a:r>
              <a:rPr lang="he-IL" sz="2400" dirty="0" smtClean="0"/>
              <a:t>(מתוכן הועלו כ- 170 דרישות במלון יהודה)</a:t>
            </a:r>
          </a:p>
          <a:p>
            <a:pPr marL="288000" lvl="1" indent="-28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37CDA6"/>
              </a:buClr>
              <a:buSzPct val="120000"/>
            </a:pPr>
            <a:r>
              <a:rPr lang="he-IL" sz="2400" dirty="0" smtClean="0"/>
              <a:t>התחלה </a:t>
            </a:r>
            <a:r>
              <a:rPr lang="he-IL" sz="2400" dirty="0"/>
              <a:t>מאוחרת של איסוף הדרישות, קבלת דרישות לא מגובשות מקשה מאוד על גיבוש התוכנית, הבנת הצורך, תמחור...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  <a:buNone/>
            </a:pPr>
            <a:endParaRPr lang="he-IL" sz="2400" dirty="0"/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A2A3"/>
              </a:buClr>
              <a:buSzPct val="120000"/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342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למסמך ייזום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57662" cy="554355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15846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תכנית אב 2018</a:t>
            </a: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903756"/>
              </p:ext>
            </p:extLst>
          </p:nvPr>
        </p:nvGraphicFramePr>
        <p:xfrm>
          <a:off x="107504" y="1484784"/>
          <a:ext cx="89289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1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כחול חם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06CD41205836C4A8D7C146D39FADFD5" ma:contentTypeVersion="3" ma:contentTypeDescription="צור מסמך חדש." ma:contentTypeScope="" ma:versionID="26e17add78eb588740344a4a74ca78ba">
  <xsd:schema xmlns:xsd="http://www.w3.org/2001/XMLSchema" xmlns:xs="http://www.w3.org/2001/XMLSchema" xmlns:p="http://schemas.microsoft.com/office/2006/metadata/properties" xmlns:ns1="http://schemas.microsoft.com/sharepoint/v3" xmlns:ns2="4684a81e-5f1e-4832-95e6-2f27a2f239d5" targetNamespace="http://schemas.microsoft.com/office/2006/metadata/properties" ma:root="true" ma:fieldsID="07d26aa6f6b129b67a7639b0cb8230fd" ns1:_="" ns2:_="">
    <xsd:import namespace="http://schemas.microsoft.com/sharepoint/v3"/>
    <xsd:import namespace="4684a81e-5f1e-4832-95e6-2f27a2f239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internalName="PublishingStartDate">
      <xsd:simpleType>
        <xsd:restriction base="dms:Unknown"/>
      </xsd:simpleType>
    </xsd:element>
    <xsd:element name="PublishingExpirationDate" ma:index="12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4a81e-5f1e-4832-95e6-2f27a2f239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מזהה תמידי" ma:description="השאר מזהה בעת הוספה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84a81e-5f1e-4832-95e6-2f27a2f239d5">ITDOCS-93-4643</_dlc_DocId>
    <_dlc_DocIdUrl xmlns="4684a81e-5f1e-4832-95e6-2f27a2f239d5">
      <Url>http://itportal/ItDocuments/PMO/_layouts/15/DocIdRedir.aspx?ID=ITDOCS-93-4643</Url>
      <Description>ITDOCS-93-4643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41A8C8-04D7-46C8-A081-5BA702101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84a81e-5f1e-4832-95e6-2f27a2f23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D0E19D-595C-4641-8AC8-23C6059AD6BD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4684a81e-5f1e-4832-95e6-2f27a2f239d5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81ECDE-68CB-4990-B6C2-044F6032B0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E3098D-4ADF-4D02-A315-B7431EFD68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23085</TotalTime>
  <Words>3883</Words>
  <Application>Microsoft Office PowerPoint</Application>
  <PresentationFormat>‫הצגה על המסך (4:3)</PresentationFormat>
  <Paragraphs>1128</Paragraphs>
  <Slides>55</Slides>
  <Notes>40</Notes>
  <HiddenSlides>12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55</vt:i4>
      </vt:variant>
    </vt:vector>
  </HeadingPairs>
  <TitlesOfParts>
    <vt:vector size="61" baseType="lpstr">
      <vt:lpstr>Alef</vt:lpstr>
      <vt:lpstr>Arial</vt:lpstr>
      <vt:lpstr>Calibri</vt:lpstr>
      <vt:lpstr>NarkissBlockMutagMF</vt:lpstr>
      <vt:lpstr>Times New Roman</vt:lpstr>
      <vt:lpstr>ערכת נושא Office</vt:lpstr>
      <vt:lpstr>מצגת של PowerPoint</vt:lpstr>
      <vt:lpstr>אג'נדה</vt:lpstr>
      <vt:lpstr>כספים 2017</vt:lpstr>
      <vt:lpstr>מבנה התקציב</vt:lpstr>
      <vt:lpstr>מבנה התקציב</vt:lpstr>
      <vt:lpstr>אגף מערכות מידע</vt:lpstr>
      <vt:lpstr>תכנית אב 2018</vt:lpstr>
      <vt:lpstr>דוגמא למסמך ייזום</vt:lpstr>
      <vt:lpstr>תכנית אב 2018</vt:lpstr>
      <vt:lpstr>תכנית אב 2018</vt:lpstr>
      <vt:lpstr>פרקליטות</vt:lpstr>
      <vt:lpstr>פרקליטות</vt:lpstr>
      <vt:lpstr>רישום והסדר מקרקעין - פרויקט רימון</vt:lpstr>
      <vt:lpstr>האפוטרופוס הכללי</vt:lpstr>
      <vt:lpstr>רשות התאגידים</vt:lpstr>
      <vt:lpstr>רשות הפטנטים</vt:lpstr>
      <vt:lpstr>הסניגוריה הציבורית</vt:lpstr>
      <vt:lpstr>סיוע משפטי</vt:lpstr>
      <vt:lpstr>הרשות לאיסור והלבנת הון ומימון טרור</vt:lpstr>
      <vt:lpstr>מנהלת היחידות המקצועיות</vt:lpstr>
      <vt:lpstr>הרשות להגנת הפרטיות ואגף שומת מקרקעין</vt:lpstr>
      <vt:lpstr>ייעוץ וחקיקה</vt:lpstr>
      <vt:lpstr>יחידות המשרד הראשי 1</vt:lpstr>
      <vt:lpstr>יחידות המשרד הראשי 2 </vt:lpstr>
      <vt:lpstr>יחידות המשרד הראשי 3</vt:lpstr>
      <vt:lpstr>יחידות נוספות 1 </vt:lpstr>
      <vt:lpstr>יחידות נוספות  2</vt:lpstr>
      <vt:lpstr>סריקה והדמיה</vt:lpstr>
      <vt:lpstr>DATA GOV</vt:lpstr>
      <vt:lpstr>ישראל דיגיטלית</vt:lpstr>
      <vt:lpstr>חטיבת - IT תשתיות ושירות</vt:lpstr>
      <vt:lpstr>נתונים כלליים</vt:lpstr>
      <vt:lpstr>נתונים כלליים</vt:lpstr>
      <vt:lpstr>נתונים כלליים</vt:lpstr>
      <vt:lpstr>נתונים כלליים</vt:lpstr>
      <vt:lpstr>נתונים כלליים</vt:lpstr>
      <vt:lpstr>נתונים כלליים</vt:lpstr>
      <vt:lpstr>- IT ניתוח כלל העלויות לפי תחומי פעילות</vt:lpstr>
      <vt:lpstr>פילוח גידול ציוד מחשוב אישי</vt:lpstr>
      <vt:lpstr>מדיניות רענון ציוד קצה</vt:lpstr>
      <vt:lpstr>פילוח רענון ציוד מחשוב</vt:lpstr>
      <vt:lpstr>פרויקטים בעלי השפעה כלל ארגונית</vt:lpstr>
      <vt:lpstr>IT - פרויקטים מרכזיים</vt:lpstr>
      <vt:lpstr> IT - פרויקטים מרכזיים</vt:lpstr>
      <vt:lpstr>מצגת של PowerPoint</vt:lpstr>
      <vt:lpstr>נספחים</vt:lpstr>
      <vt:lpstr>פירוט עלויות - אחר</vt:lpstr>
      <vt:lpstr>פירוט עלויות - סריקה</vt:lpstr>
      <vt:lpstr>פירוט עלויות – חומרה וציוד</vt:lpstr>
      <vt:lpstr>פירוט עלויות – רשיונות</vt:lpstr>
      <vt:lpstr>המשך פירוט עלויות – רשיונות</vt:lpstr>
      <vt:lpstr>- IT ניתוח עלויות קריטיות לפעילות שוטפת</vt:lpstr>
      <vt:lpstr>- IT ניתוח עלויות קריטיות לפעילות שוטפת</vt:lpstr>
      <vt:lpstr>פירוט- גידול ציוד מחשוב אישי</vt:lpstr>
      <vt:lpstr>פירוט-פילוח רענון ציוד מחשוב</vt:lpstr>
    </vt:vector>
  </TitlesOfParts>
  <Company>MOJ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תכנית עבודה ל-2017  מעודכן: 02/11/16</dc:title>
  <dc:creator>Moran Yaakov (PMO)</dc:creator>
  <cp:lastModifiedBy>Eldad Canetti</cp:lastModifiedBy>
  <cp:revision>879</cp:revision>
  <dcterms:created xsi:type="dcterms:W3CDTF">2016-10-27T10:17:33Z</dcterms:created>
  <dcterms:modified xsi:type="dcterms:W3CDTF">2018-01-18T08:30:06Z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8900798d-dc51-4dd5-8e60-c31b942e0d31</vt:lpwstr>
  </property>
  <property fmtid="{D5CDD505-2E9C-101B-9397-08002B2CF9AE}" pid="3" name="ContentTypeId">
    <vt:lpwstr>0x010100806CD41205836C4A8D7C146D39FADFD5</vt:lpwstr>
  </property>
</Properties>
</file>