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4" r:id="rId3"/>
    <p:sldId id="265" r:id="rId4"/>
    <p:sldId id="261" r:id="rId5"/>
    <p:sldId id="256" r:id="rId6"/>
    <p:sldId id="257" r:id="rId7"/>
    <p:sldId id="263" r:id="rId8"/>
    <p:sldId id="262" r:id="rId9"/>
    <p:sldId id="258" r:id="rId10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FF"/>
    <a:srgbClr val="0000FF"/>
    <a:srgbClr val="FF9900"/>
    <a:srgbClr val="CC000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780" autoAdjust="0"/>
    <p:restoredTop sz="86207" autoAdjust="0"/>
  </p:normalViewPr>
  <p:slideViewPr>
    <p:cSldViewPr>
      <p:cViewPr varScale="1">
        <p:scale>
          <a:sx n="116" d="100"/>
          <a:sy n="116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8028800" cy="780288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presProps" Target="presProps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handoutMaster" Target="handoutMasters/handoutMaster1.xml" />
  <Relationship Id="rId2" Type="http://schemas.openxmlformats.org/officeDocument/2006/relationships/slide" Target="slides/slide1.xml" />
  <Relationship Id="rId16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notesMaster" Target="notesMasters/notesMaster1.xml" />
  <Relationship Id="rId5" Type="http://schemas.openxmlformats.org/officeDocument/2006/relationships/slide" Target="slides/slide4.xml" />
  <Relationship Id="rId15" Type="http://schemas.openxmlformats.org/officeDocument/2006/relationships/theme" Target="theme/theme1.xml" />
  <Relationship Id="rId10" Type="http://schemas.openxmlformats.org/officeDocument/2006/relationships/slide" Target="slides/slide9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viewProps" Target="viewProps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06EBB87-8339-4615-8BC9-34B5C9283018}" type="datetimeFigureOut">
              <a:rPr lang="en-US"/>
              <a:pPr>
                <a:defRPr/>
              </a:pPr>
              <a:t>2/20/2010</a:t>
            </a:fld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316EE6C-B76D-4B77-84B9-EEA2C519C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cs typeface="+mn-cs"/>
              </a:defRPr>
            </a:lvl1pPr>
          </a:lstStyle>
          <a:p>
            <a:pPr>
              <a:defRPr/>
            </a:pPr>
            <a:fld id="{921E16E7-12A4-4530-9D51-84853BDC4BC6}" type="datetimeFigureOut">
              <a:rPr lang="en-US"/>
              <a:pPr>
                <a:defRPr/>
              </a:pPr>
              <a:t>2/20/2010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2963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9600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cs typeface="+mn-cs"/>
              </a:defRPr>
            </a:lvl1pPr>
          </a:lstStyle>
          <a:p>
            <a:pPr>
              <a:defRPr/>
            </a:pPr>
            <a:fld id="{BA3FB4C8-43A3-41C5-BDDD-1135C6405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39D25-B0E6-445D-AA1F-9782F17BF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AC20-9510-43E1-AFD3-D2CE9A7A2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6225"/>
            <a:ext cx="2057400" cy="5849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6225"/>
            <a:ext cx="6019800" cy="5849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F9BA2-0D31-4D01-A6CF-0F2F465A7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22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98613"/>
            <a:ext cx="8229600" cy="45275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20986-9D5F-4484-88BD-A24EFAE7E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6A776-B767-462C-A87B-50E008F0C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7DEB-B042-4711-A286-D15ECCFDC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8613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8613"/>
            <a:ext cx="40386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1F971-13E0-4E47-81CB-916E2BECD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8E5DE-A323-4843-B5E2-51691608D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3392-3A2E-48ED-B53B-E32667C99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E942D-7214-4299-B543-18378F70C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D230E-9C13-4AE9-B639-9DF8F13F1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8E1D-8A7C-49D7-B258-749CF9EC0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62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98613"/>
            <a:ext cx="82296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E91B12-CFD6-4681-9E44-521A05E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-3175"/>
            <a:ext cx="9144000" cy="396875"/>
          </a:xfrm>
          <a:prstGeom prst="rect">
            <a:avLst/>
          </a:prstGeom>
          <a:gradFill rotWithShape="1">
            <a:gsLst>
              <a:gs pos="0">
                <a:srgbClr val="D24D24"/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</a:rPr>
              <a:t>Combined Security Transition Command - Afghanistan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8042275" y="0"/>
            <a:ext cx="1089025" cy="1092200"/>
            <a:chOff x="2690" y="2328"/>
            <a:chExt cx="686" cy="688"/>
          </a:xfrm>
        </p:grpSpPr>
        <p:grpSp>
          <p:nvGrpSpPr>
            <p:cNvPr id="1033" name="Group 8"/>
            <p:cNvGrpSpPr>
              <a:grpSpLocks/>
            </p:cNvGrpSpPr>
            <p:nvPr userDrawn="1"/>
          </p:nvGrpSpPr>
          <p:grpSpPr bwMode="auto">
            <a:xfrm>
              <a:off x="2690" y="2328"/>
              <a:ext cx="686" cy="688"/>
              <a:chOff x="3360" y="1536"/>
              <a:chExt cx="1678" cy="1680"/>
            </a:xfrm>
          </p:grpSpPr>
          <p:sp>
            <p:nvSpPr>
              <p:cNvPr id="3081" name="Oval 9"/>
              <p:cNvSpPr>
                <a:spLocks noChangeArrowheads="1"/>
              </p:cNvSpPr>
              <p:nvPr userDrawn="1"/>
            </p:nvSpPr>
            <p:spPr bwMode="auto">
              <a:xfrm>
                <a:off x="3399" y="1568"/>
                <a:ext cx="1610" cy="160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pic>
            <p:nvPicPr>
              <p:cNvPr id="1036" name="Picture 10" descr="CSTC-A"/>
              <p:cNvPicPr>
                <a:picLocks noChangeAspect="1" noChangeArrowheads="1"/>
              </p:cNvPicPr>
              <p:nvPr userDrawn="1"/>
            </p:nvPicPr>
            <p:blipFill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360" y="1536"/>
                <a:ext cx="1678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83" name="Oval 11"/>
            <p:cNvSpPr>
              <a:spLocks noChangeArrowheads="1"/>
            </p:cNvSpPr>
            <p:nvPr userDrawn="1"/>
          </p:nvSpPr>
          <p:spPr bwMode="auto">
            <a:xfrm>
              <a:off x="2697" y="2337"/>
              <a:ext cx="672" cy="666"/>
            </a:xfrm>
            <a:prstGeom prst="ellips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>
                <a:cs typeface="+mn-cs"/>
              </a:endParaRPr>
            </a:p>
          </p:txBody>
        </p:sp>
      </p:grp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466725"/>
            <a:ext cx="101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png" />
  <Relationship Id="rId1" Type="http://schemas.openxmlformats.org/officeDocument/2006/relationships/slideLayout" Target="../slideLayouts/slideLayout1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4.png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5.png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6.png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7.pn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609600"/>
            <a:ext cx="647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Afghan Network Requirements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2209800" y="1981200"/>
            <a:ext cx="3971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ANSF Network, ANSFN (Unsecure)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36576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Afghan National Command Authority Network, ANCAN (Secure)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990600"/>
            <a:ext cx="701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ANSF Network, ANSFN (Unsecure)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</a:t>
            </a:r>
            <a:r>
              <a:rPr lang="en-US" dirty="0" smtClean="0"/>
              <a:t>hysically connects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MoD</a:t>
            </a:r>
            <a:r>
              <a:rPr lang="en-US" dirty="0" smtClean="0"/>
              <a:t>, and Presidential Campus.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Does not consolidate logical domains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Infrastructure exists (ISP) to support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Internet access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Not secure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Voice, video, and data sharing capable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Currently capable of reaching Regional HQs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990600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Afghan National Command Authority </a:t>
            </a:r>
            <a:r>
              <a:rPr lang="en-US" b="1" dirty="0" smtClean="0"/>
              <a:t>Network, ANCAN (Secure)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Physically connects NDS,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MoD</a:t>
            </a:r>
            <a:r>
              <a:rPr lang="en-US" dirty="0" smtClean="0"/>
              <a:t> and Presidential Campus networks via hard spliced fiber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Single logical domain capable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current infrastructure </a:t>
            </a:r>
            <a:r>
              <a:rPr lang="en-US" dirty="0" smtClean="0"/>
              <a:t>exists (ISP) to </a:t>
            </a:r>
            <a:r>
              <a:rPr lang="en-US" dirty="0" smtClean="0"/>
              <a:t>support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Internet access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Secure voice, video, and data sharing capable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Not currently capable of reaching Regional HQs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609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Current </a:t>
            </a:r>
            <a:r>
              <a:rPr lang="en-US" dirty="0" err="1" smtClean="0"/>
              <a:t>MoI</a:t>
            </a:r>
            <a:r>
              <a:rPr lang="en-US" dirty="0" smtClean="0"/>
              <a:t> – </a:t>
            </a:r>
            <a:r>
              <a:rPr lang="en-US" dirty="0" err="1" smtClean="0"/>
              <a:t>MoD</a:t>
            </a:r>
            <a:r>
              <a:rPr lang="en-US" dirty="0" smtClean="0"/>
              <a:t> – PSR - NDS Connectivity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371600"/>
            <a:ext cx="3867313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09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NDS PSR, </a:t>
            </a:r>
            <a:r>
              <a:rPr lang="en-US" b="1" dirty="0" err="1" smtClean="0"/>
              <a:t>MoI</a:t>
            </a:r>
            <a:r>
              <a:rPr lang="en-US" b="1" dirty="0" smtClean="0"/>
              <a:t>, and </a:t>
            </a:r>
            <a:r>
              <a:rPr lang="en-US" b="1" dirty="0" err="1" smtClean="0"/>
              <a:t>MoD</a:t>
            </a:r>
            <a:r>
              <a:rPr lang="en-US" b="1" dirty="0" smtClean="0"/>
              <a:t> </a:t>
            </a:r>
            <a:r>
              <a:rPr lang="en-US" b="1" dirty="0" smtClean="0"/>
              <a:t>Physical Connectivity</a:t>
            </a:r>
            <a:endParaRPr lang="en-US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49630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59340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609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ANSF Network, </a:t>
            </a:r>
            <a:r>
              <a:rPr lang="en-US" b="1" dirty="0" smtClean="0"/>
              <a:t>ANSFN (</a:t>
            </a:r>
            <a:r>
              <a:rPr lang="en-US" b="1" dirty="0" smtClean="0"/>
              <a:t>Unsecure</a:t>
            </a:r>
            <a:r>
              <a:rPr lang="en-US" b="1" dirty="0" smtClean="0"/>
              <a:t>) PSR, </a:t>
            </a:r>
            <a:r>
              <a:rPr lang="en-US" b="1" dirty="0" err="1" smtClean="0"/>
              <a:t>MoI</a:t>
            </a:r>
            <a:r>
              <a:rPr lang="en-US" b="1" dirty="0" smtClean="0"/>
              <a:t>, and </a:t>
            </a:r>
            <a:r>
              <a:rPr lang="en-US" b="1" dirty="0" err="1" smtClean="0"/>
              <a:t>MoD</a:t>
            </a:r>
            <a:r>
              <a:rPr lang="en-US" b="1" dirty="0" smtClean="0"/>
              <a:t> Connectivity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905000"/>
            <a:ext cx="6224272" cy="461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609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ANSF Network, ANSFN </a:t>
            </a:r>
            <a:r>
              <a:rPr lang="en-US" b="1" dirty="0" smtClean="0"/>
              <a:t>(Unsecure) PSR, </a:t>
            </a:r>
            <a:r>
              <a:rPr lang="en-US" b="1" dirty="0" err="1" smtClean="0"/>
              <a:t>MoI</a:t>
            </a:r>
            <a:r>
              <a:rPr lang="en-US" b="1" dirty="0" smtClean="0"/>
              <a:t>, and </a:t>
            </a:r>
            <a:r>
              <a:rPr lang="en-US" b="1" dirty="0" err="1" smtClean="0"/>
              <a:t>MoD</a:t>
            </a:r>
            <a:r>
              <a:rPr lang="en-US" b="1" dirty="0" smtClean="0"/>
              <a:t> Connectivity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76200" y="2514600"/>
            <a:ext cx="2819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MoI</a:t>
            </a:r>
            <a:r>
              <a:rPr lang="en-US" dirty="0" smtClean="0"/>
              <a:t>, and PSR external network traffic routed through AFTEL Fiber Ring to ANSF Core Router in </a:t>
            </a:r>
            <a:r>
              <a:rPr lang="en-US" dirty="0" err="1" smtClean="0"/>
              <a:t>MoD</a:t>
            </a:r>
            <a:r>
              <a:rPr lang="en-US" dirty="0" smtClean="0"/>
              <a:t> NOC.</a:t>
            </a:r>
          </a:p>
          <a:p>
            <a:endParaRPr lang="en-US" dirty="0" smtClean="0"/>
          </a:p>
          <a:p>
            <a:r>
              <a:rPr lang="en-US" dirty="0" smtClean="0"/>
              <a:t>All ANSF network Internet traffic routed through ANSF Core router and back through AFTEL Fiber Ring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09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Afghan National Command Authority Network, </a:t>
            </a:r>
            <a:r>
              <a:rPr lang="en-US" b="1" dirty="0" smtClean="0"/>
              <a:t>ANCAN (</a:t>
            </a:r>
            <a:r>
              <a:rPr lang="en-US" b="1" dirty="0" smtClean="0"/>
              <a:t>Secure</a:t>
            </a:r>
            <a:r>
              <a:rPr lang="en-US" b="1" dirty="0" smtClean="0"/>
              <a:t>) PSR</a:t>
            </a:r>
            <a:r>
              <a:rPr lang="en-US" b="1" dirty="0" smtClean="0"/>
              <a:t>, NDS, </a:t>
            </a:r>
            <a:r>
              <a:rPr lang="en-US" b="1" dirty="0" err="1" smtClean="0"/>
              <a:t>MoI</a:t>
            </a:r>
            <a:r>
              <a:rPr lang="en-US" b="1" dirty="0" smtClean="0"/>
              <a:t>, and </a:t>
            </a:r>
            <a:r>
              <a:rPr lang="en-US" b="1" dirty="0" err="1" smtClean="0"/>
              <a:t>MoD</a:t>
            </a:r>
            <a:r>
              <a:rPr lang="en-US" b="1" dirty="0" smtClean="0"/>
              <a:t> Connectivity</a:t>
            </a:r>
            <a:endParaRPr 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752600"/>
            <a:ext cx="646747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981200"/>
            <a:ext cx="281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All </a:t>
            </a:r>
            <a:r>
              <a:rPr lang="en-US" dirty="0" smtClean="0"/>
              <a:t>Afghan National Command Authority Network</a:t>
            </a:r>
            <a:r>
              <a:rPr lang="en-US" dirty="0" smtClean="0"/>
              <a:t> </a:t>
            </a:r>
            <a:r>
              <a:rPr lang="en-US" dirty="0" smtClean="0"/>
              <a:t>traffic routed through </a:t>
            </a:r>
            <a:r>
              <a:rPr lang="en-US" dirty="0" smtClean="0"/>
              <a:t>ANAN </a:t>
            </a:r>
            <a:r>
              <a:rPr lang="en-US" dirty="0" smtClean="0"/>
              <a:t>Core Router in </a:t>
            </a:r>
            <a:r>
              <a:rPr lang="en-US" dirty="0" err="1" smtClean="0"/>
              <a:t>MoD</a:t>
            </a:r>
            <a:r>
              <a:rPr lang="en-US" dirty="0" smtClean="0"/>
              <a:t> NOC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5" y="3733800"/>
            <a:ext cx="88677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6096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Afghan National Command Authority Network, </a:t>
            </a:r>
            <a:r>
              <a:rPr lang="en-US" b="1" dirty="0" smtClean="0"/>
              <a:t>ANCAN (</a:t>
            </a:r>
            <a:r>
              <a:rPr lang="en-US" b="1" dirty="0" smtClean="0"/>
              <a:t>Secure</a:t>
            </a:r>
            <a:r>
              <a:rPr lang="en-US" b="1" dirty="0" smtClean="0"/>
              <a:t>) PSR</a:t>
            </a:r>
            <a:r>
              <a:rPr lang="en-US" b="1" dirty="0" smtClean="0"/>
              <a:t>, NDS, </a:t>
            </a:r>
            <a:r>
              <a:rPr lang="en-US" b="1" dirty="0" err="1" smtClean="0"/>
              <a:t>MoI</a:t>
            </a:r>
            <a:r>
              <a:rPr lang="en-US" b="1" dirty="0" smtClean="0"/>
              <a:t>, and </a:t>
            </a:r>
            <a:r>
              <a:rPr lang="en-US" b="1" dirty="0" err="1" smtClean="0"/>
              <a:t>MoD</a:t>
            </a:r>
            <a:r>
              <a:rPr lang="en-US" b="1" dirty="0" smtClean="0"/>
              <a:t> Connectivity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_Default Design">
  <a:themeElements>
    <a:clrScheme name="20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262</Words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LinksUpToDate>false</LinksUpToDate>
  <SharedDoc>false</SharedDoc>
  <HyperlinksChanged>false</HyperlinksChanged>
</Properties>
</file>