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63" r:id="rId2"/>
    <p:sldId id="304" r:id="rId3"/>
    <p:sldId id="317" r:id="rId4"/>
    <p:sldId id="300" r:id="rId5"/>
    <p:sldId id="296" r:id="rId6"/>
    <p:sldId id="302" r:id="rId7"/>
    <p:sldId id="305" r:id="rId8"/>
    <p:sldId id="307" r:id="rId9"/>
    <p:sldId id="322" r:id="rId10"/>
    <p:sldId id="313" r:id="rId11"/>
    <p:sldId id="275" r:id="rId12"/>
    <p:sldId id="321" r:id="rId13"/>
    <p:sldId id="318" r:id="rId14"/>
    <p:sldId id="306" r:id="rId15"/>
    <p:sldId id="308" r:id="rId16"/>
    <p:sldId id="309" r:id="rId17"/>
    <p:sldId id="310" r:id="rId18"/>
    <p:sldId id="311" r:id="rId19"/>
    <p:sldId id="312" r:id="rId20"/>
    <p:sldId id="314" r:id="rId21"/>
    <p:sldId id="315" r:id="rId22"/>
    <p:sldId id="316" r:id="rId23"/>
  </p:sldIdLst>
  <p:sldSz cx="9144000" cy="6858000" type="screen4x3"/>
  <p:notesSz cx="6997700" cy="9271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FF9933"/>
    <a:srgbClr val="0033CC"/>
    <a:srgbClr val="FF0000"/>
    <a:srgbClr val="0066FF"/>
    <a:srgbClr val="FFCC00"/>
    <a:srgbClr val="CC3300"/>
    <a:srgbClr val="F1EC3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0" autoAdjust="0"/>
    <p:restoredTop sz="94542" autoAdjust="0"/>
  </p:normalViewPr>
  <p:slideViewPr>
    <p:cSldViewPr>
      <p:cViewPr varScale="1">
        <p:scale>
          <a:sx n="87" d="100"/>
          <a:sy n="87" d="100"/>
        </p:scale>
        <p:origin x="-1056" y="-90"/>
      </p:cViewPr>
      <p:guideLst>
        <p:guide orient="horz" pos="2160"/>
        <p:guide pos="2880"/>
      </p:guideLst>
    </p:cSldViewPr>
  </p:slideViewPr>
  <p:outlineViewPr>
    <p:cViewPr>
      <p:scale>
        <a:sx n="33" d="100"/>
        <a:sy n="33" d="100"/>
      </p:scale>
      <p:origin x="48" y="14562"/>
    </p:cViewPr>
  </p:outlineViewPr>
  <p:notesTextViewPr>
    <p:cViewPr>
      <p:scale>
        <a:sx n="100" d="100"/>
        <a:sy n="100" d="100"/>
      </p:scale>
      <p:origin x="0" y="0"/>
    </p:cViewPr>
  </p:notesTextViewPr>
  <p:sorterViewPr>
    <p:cViewPr>
      <p:scale>
        <a:sx n="66" d="100"/>
        <a:sy n="66" d="100"/>
      </p:scale>
      <p:origin x="0" y="1152"/>
    </p:cViewPr>
  </p:sorterViewPr>
  <p:gridSpacing cx="78028800" cy="78028800"/>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slide" Target="slides/slide12.xml" />
  <Relationship Id="rId18" Type="http://schemas.openxmlformats.org/officeDocument/2006/relationships/slide" Target="slides/slide17.xml" />
  <Relationship Id="rId26" Type="http://schemas.openxmlformats.org/officeDocument/2006/relationships/presProps" Target="presProps.xml" />
  <Relationship Id="rId3" Type="http://schemas.openxmlformats.org/officeDocument/2006/relationships/slide" Target="slides/slide2.xml" />
  <Relationship Id="rId21" Type="http://schemas.openxmlformats.org/officeDocument/2006/relationships/slide" Target="slides/slide20.xml" />
  <Relationship Id="rId7" Type="http://schemas.openxmlformats.org/officeDocument/2006/relationships/slide" Target="slides/slide6.xml" />
  <Relationship Id="rId12" Type="http://schemas.openxmlformats.org/officeDocument/2006/relationships/slide" Target="slides/slide11.xml" />
  <Relationship Id="rId17" Type="http://schemas.openxmlformats.org/officeDocument/2006/relationships/slide" Target="slides/slide16.xml" />
  <Relationship Id="rId25" Type="http://schemas.openxmlformats.org/officeDocument/2006/relationships/handoutMaster" Target="handoutMasters/handoutMaster1.xml" />
  <Relationship Id="rId2" Type="http://schemas.openxmlformats.org/officeDocument/2006/relationships/slide" Target="slides/slide1.xml" />
  <Relationship Id="rId16" Type="http://schemas.openxmlformats.org/officeDocument/2006/relationships/slide" Target="slides/slide15.xml" />
  <Relationship Id="rId20" Type="http://schemas.openxmlformats.org/officeDocument/2006/relationships/slide" Target="slides/slide19.xml" />
  <Relationship Id="rId29" Type="http://schemas.openxmlformats.org/officeDocument/2006/relationships/tableStyles" Target="tableStyles.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slide" Target="slides/slide10.xml" />
  <Relationship Id="rId24" Type="http://schemas.openxmlformats.org/officeDocument/2006/relationships/notesMaster" Target="notesMasters/notesMaster1.xml" />
  <Relationship Id="rId5" Type="http://schemas.openxmlformats.org/officeDocument/2006/relationships/slide" Target="slides/slide4.xml" />
  <Relationship Id="rId15" Type="http://schemas.openxmlformats.org/officeDocument/2006/relationships/slide" Target="slides/slide14.xml" />
  <Relationship Id="rId23" Type="http://schemas.openxmlformats.org/officeDocument/2006/relationships/slide" Target="slides/slide22.xml" />
  <Relationship Id="rId28" Type="http://schemas.openxmlformats.org/officeDocument/2006/relationships/theme" Target="theme/theme1.xml" />
  <Relationship Id="rId10" Type="http://schemas.openxmlformats.org/officeDocument/2006/relationships/slide" Target="slides/slide9.xml" />
  <Relationship Id="rId19" Type="http://schemas.openxmlformats.org/officeDocument/2006/relationships/slide" Target="slides/slide18.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slide" Target="slides/slide13.xml" />
  <Relationship Id="rId22" Type="http://schemas.openxmlformats.org/officeDocument/2006/relationships/slide" Target="slides/slide21.xml" />
  <Relationship Id="rId27" Type="http://schemas.openxmlformats.org/officeDocument/2006/relationships/viewProps" Target="viewProps.xml" />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2125" cy="463550"/>
          </a:xfrm>
          <a:prstGeom prst="rect">
            <a:avLst/>
          </a:prstGeom>
          <a:noFill/>
          <a:ln w="9525">
            <a:noFill/>
            <a:miter lim="800000"/>
            <a:headEnd/>
            <a:tailEnd/>
          </a:ln>
        </p:spPr>
        <p:txBody>
          <a:bodyPr vert="horz" wrap="square" lIns="92958" tIns="46479" rIns="92958" bIns="46479" numCol="1" anchor="t" anchorCtr="0" compatLnSpc="1">
            <a:prstTxWarp prst="textNoShape">
              <a:avLst/>
            </a:prstTxWarp>
          </a:bodyPr>
          <a:lstStyle>
            <a:lvl1pPr defTabSz="930275">
              <a:defRPr sz="1200" smtClean="0"/>
            </a:lvl1pPr>
          </a:lstStyle>
          <a:p>
            <a:pPr>
              <a:defRPr/>
            </a:pPr>
            <a:endParaRPr lang="en-US"/>
          </a:p>
        </p:txBody>
      </p:sp>
      <p:sp>
        <p:nvSpPr>
          <p:cNvPr id="7171" name="Rectangle 3"/>
          <p:cNvSpPr>
            <a:spLocks noGrp="1" noChangeArrowheads="1"/>
          </p:cNvSpPr>
          <p:nvPr>
            <p:ph type="dt" sz="quarter" idx="1"/>
          </p:nvPr>
        </p:nvSpPr>
        <p:spPr bwMode="auto">
          <a:xfrm>
            <a:off x="3963988" y="0"/>
            <a:ext cx="3032125" cy="463550"/>
          </a:xfrm>
          <a:prstGeom prst="rect">
            <a:avLst/>
          </a:prstGeom>
          <a:noFill/>
          <a:ln w="9525">
            <a:noFill/>
            <a:miter lim="800000"/>
            <a:headEnd/>
            <a:tailEnd/>
          </a:ln>
        </p:spPr>
        <p:txBody>
          <a:bodyPr vert="horz" wrap="square" lIns="92958" tIns="46479" rIns="92958" bIns="46479" numCol="1" anchor="t" anchorCtr="0" compatLnSpc="1">
            <a:prstTxWarp prst="textNoShape">
              <a:avLst/>
            </a:prstTxWarp>
          </a:bodyPr>
          <a:lstStyle>
            <a:lvl1pPr algn="r" defTabSz="930275">
              <a:defRPr sz="1200" smtClean="0"/>
            </a:lvl1pPr>
          </a:lstStyle>
          <a:p>
            <a:pPr>
              <a:defRPr/>
            </a:pPr>
            <a:endParaRPr lang="en-US"/>
          </a:p>
        </p:txBody>
      </p:sp>
      <p:sp>
        <p:nvSpPr>
          <p:cNvPr id="7172" name="Rectangle 4"/>
          <p:cNvSpPr>
            <a:spLocks noGrp="1" noChangeArrowheads="1"/>
          </p:cNvSpPr>
          <p:nvPr>
            <p:ph type="ftr" sz="quarter" idx="2"/>
          </p:nvPr>
        </p:nvSpPr>
        <p:spPr bwMode="auto">
          <a:xfrm>
            <a:off x="0" y="8805863"/>
            <a:ext cx="3032125" cy="463550"/>
          </a:xfrm>
          <a:prstGeom prst="rect">
            <a:avLst/>
          </a:prstGeom>
          <a:noFill/>
          <a:ln w="9525">
            <a:noFill/>
            <a:miter lim="800000"/>
            <a:headEnd/>
            <a:tailEnd/>
          </a:ln>
        </p:spPr>
        <p:txBody>
          <a:bodyPr vert="horz" wrap="square" lIns="92958" tIns="46479" rIns="92958" bIns="46479" numCol="1" anchor="b" anchorCtr="0" compatLnSpc="1">
            <a:prstTxWarp prst="textNoShape">
              <a:avLst/>
            </a:prstTxWarp>
          </a:bodyPr>
          <a:lstStyle>
            <a:lvl1pPr defTabSz="930275">
              <a:defRPr sz="1200" smtClean="0"/>
            </a:lvl1pPr>
          </a:lstStyle>
          <a:p>
            <a:pPr>
              <a:defRPr/>
            </a:pPr>
            <a:endParaRPr lang="en-US"/>
          </a:p>
        </p:txBody>
      </p:sp>
      <p:sp>
        <p:nvSpPr>
          <p:cNvPr id="7173" name="Rectangle 5"/>
          <p:cNvSpPr>
            <a:spLocks noGrp="1" noChangeArrowheads="1"/>
          </p:cNvSpPr>
          <p:nvPr>
            <p:ph type="sldNum" sz="quarter" idx="3"/>
          </p:nvPr>
        </p:nvSpPr>
        <p:spPr bwMode="auto">
          <a:xfrm>
            <a:off x="3963988" y="8805863"/>
            <a:ext cx="3032125" cy="463550"/>
          </a:xfrm>
          <a:prstGeom prst="rect">
            <a:avLst/>
          </a:prstGeom>
          <a:noFill/>
          <a:ln w="9525">
            <a:noFill/>
            <a:miter lim="800000"/>
            <a:headEnd/>
            <a:tailEnd/>
          </a:ln>
        </p:spPr>
        <p:txBody>
          <a:bodyPr vert="horz" wrap="square" lIns="92958" tIns="46479" rIns="92958" bIns="46479" numCol="1" anchor="b" anchorCtr="0" compatLnSpc="1">
            <a:prstTxWarp prst="textNoShape">
              <a:avLst/>
            </a:prstTxWarp>
          </a:bodyPr>
          <a:lstStyle>
            <a:lvl1pPr algn="r" defTabSz="930275">
              <a:defRPr sz="1200" smtClean="0"/>
            </a:lvl1pPr>
          </a:lstStyle>
          <a:p>
            <a:pPr>
              <a:defRPr/>
            </a:pPr>
            <a:fld id="{802C14CD-7E69-48AE-B2B2-2B0C8AF8EEA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0" y="0"/>
            <a:ext cx="3032125" cy="463550"/>
          </a:xfrm>
          <a:prstGeom prst="rect">
            <a:avLst/>
          </a:prstGeom>
          <a:noFill/>
          <a:ln w="9525">
            <a:noFill/>
            <a:miter lim="800000"/>
            <a:headEnd/>
            <a:tailEnd/>
          </a:ln>
        </p:spPr>
        <p:txBody>
          <a:bodyPr vert="horz" wrap="square" lIns="92958" tIns="46479" rIns="92958" bIns="46479" numCol="1" anchor="t" anchorCtr="0" compatLnSpc="1">
            <a:prstTxWarp prst="textNoShape">
              <a:avLst/>
            </a:prstTxWarp>
          </a:bodyPr>
          <a:lstStyle>
            <a:lvl1pPr defTabSz="930275">
              <a:defRPr sz="1200" smtClean="0"/>
            </a:lvl1pPr>
          </a:lstStyle>
          <a:p>
            <a:pPr>
              <a:defRPr/>
            </a:pPr>
            <a:endParaRPr lang="en-US"/>
          </a:p>
        </p:txBody>
      </p:sp>
      <p:sp>
        <p:nvSpPr>
          <p:cNvPr id="89091" name="Rectangle 3"/>
          <p:cNvSpPr>
            <a:spLocks noGrp="1" noChangeArrowheads="1"/>
          </p:cNvSpPr>
          <p:nvPr>
            <p:ph type="dt" idx="1"/>
          </p:nvPr>
        </p:nvSpPr>
        <p:spPr bwMode="auto">
          <a:xfrm>
            <a:off x="3963988" y="0"/>
            <a:ext cx="3032125" cy="463550"/>
          </a:xfrm>
          <a:prstGeom prst="rect">
            <a:avLst/>
          </a:prstGeom>
          <a:noFill/>
          <a:ln w="9525">
            <a:noFill/>
            <a:miter lim="800000"/>
            <a:headEnd/>
            <a:tailEnd/>
          </a:ln>
        </p:spPr>
        <p:txBody>
          <a:bodyPr vert="horz" wrap="square" lIns="92958" tIns="46479" rIns="92958" bIns="46479" numCol="1" anchor="t" anchorCtr="0" compatLnSpc="1">
            <a:prstTxWarp prst="textNoShape">
              <a:avLst/>
            </a:prstTxWarp>
          </a:bodyPr>
          <a:lstStyle>
            <a:lvl1pPr algn="r" defTabSz="930275">
              <a:defRPr sz="1200" smtClean="0"/>
            </a:lvl1pPr>
          </a:lstStyle>
          <a:p>
            <a:pPr>
              <a:defRPr/>
            </a:pPr>
            <a:endParaRPr lang="en-US"/>
          </a:p>
        </p:txBody>
      </p:sp>
      <p:sp>
        <p:nvSpPr>
          <p:cNvPr id="24580" name="Rectangle 4"/>
          <p:cNvSpPr>
            <a:spLocks noRot="1" noChangeArrowheads="1" noTextEdit="1"/>
          </p:cNvSpPr>
          <p:nvPr>
            <p:ph type="sldImg" idx="2"/>
          </p:nvPr>
        </p:nvSpPr>
        <p:spPr bwMode="auto">
          <a:xfrm>
            <a:off x="1181100" y="695325"/>
            <a:ext cx="4635500" cy="3476625"/>
          </a:xfrm>
          <a:prstGeom prst="rect">
            <a:avLst/>
          </a:prstGeom>
          <a:noFill/>
          <a:ln w="9525">
            <a:solidFill>
              <a:srgbClr val="000000"/>
            </a:solidFill>
            <a:miter lim="800000"/>
            <a:headEnd/>
            <a:tailEnd/>
          </a:ln>
        </p:spPr>
      </p:sp>
      <p:sp>
        <p:nvSpPr>
          <p:cNvPr id="89093" name="Rectangle 5"/>
          <p:cNvSpPr>
            <a:spLocks noGrp="1" noChangeArrowheads="1"/>
          </p:cNvSpPr>
          <p:nvPr>
            <p:ph type="body" sz="quarter" idx="3"/>
          </p:nvPr>
        </p:nvSpPr>
        <p:spPr bwMode="auto">
          <a:xfrm>
            <a:off x="700088" y="4403725"/>
            <a:ext cx="5597525" cy="4171950"/>
          </a:xfrm>
          <a:prstGeom prst="rect">
            <a:avLst/>
          </a:prstGeom>
          <a:noFill/>
          <a:ln w="9525">
            <a:noFill/>
            <a:miter lim="800000"/>
            <a:headEnd/>
            <a:tailEnd/>
          </a:ln>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9094" name="Rectangle 6"/>
          <p:cNvSpPr>
            <a:spLocks noGrp="1" noChangeArrowheads="1"/>
          </p:cNvSpPr>
          <p:nvPr>
            <p:ph type="ftr" sz="quarter" idx="4"/>
          </p:nvPr>
        </p:nvSpPr>
        <p:spPr bwMode="auto">
          <a:xfrm>
            <a:off x="0" y="8805863"/>
            <a:ext cx="3032125" cy="463550"/>
          </a:xfrm>
          <a:prstGeom prst="rect">
            <a:avLst/>
          </a:prstGeom>
          <a:noFill/>
          <a:ln w="9525">
            <a:noFill/>
            <a:miter lim="800000"/>
            <a:headEnd/>
            <a:tailEnd/>
          </a:ln>
        </p:spPr>
        <p:txBody>
          <a:bodyPr vert="horz" wrap="square" lIns="92958" tIns="46479" rIns="92958" bIns="46479" numCol="1" anchor="b" anchorCtr="0" compatLnSpc="1">
            <a:prstTxWarp prst="textNoShape">
              <a:avLst/>
            </a:prstTxWarp>
          </a:bodyPr>
          <a:lstStyle>
            <a:lvl1pPr defTabSz="930275">
              <a:defRPr sz="1200" smtClean="0"/>
            </a:lvl1pPr>
          </a:lstStyle>
          <a:p>
            <a:pPr>
              <a:defRPr/>
            </a:pPr>
            <a:endParaRPr lang="en-US"/>
          </a:p>
        </p:txBody>
      </p:sp>
      <p:sp>
        <p:nvSpPr>
          <p:cNvPr id="89095" name="Rectangle 7"/>
          <p:cNvSpPr>
            <a:spLocks noGrp="1" noChangeArrowheads="1"/>
          </p:cNvSpPr>
          <p:nvPr>
            <p:ph type="sldNum" sz="quarter" idx="5"/>
          </p:nvPr>
        </p:nvSpPr>
        <p:spPr bwMode="auto">
          <a:xfrm>
            <a:off x="3963988" y="8805863"/>
            <a:ext cx="3032125" cy="463550"/>
          </a:xfrm>
          <a:prstGeom prst="rect">
            <a:avLst/>
          </a:prstGeom>
          <a:noFill/>
          <a:ln w="9525">
            <a:noFill/>
            <a:miter lim="800000"/>
            <a:headEnd/>
            <a:tailEnd/>
          </a:ln>
        </p:spPr>
        <p:txBody>
          <a:bodyPr vert="horz" wrap="square" lIns="92958" tIns="46479" rIns="92958" bIns="46479" numCol="1" anchor="b" anchorCtr="0" compatLnSpc="1">
            <a:prstTxWarp prst="textNoShape">
              <a:avLst/>
            </a:prstTxWarp>
          </a:bodyPr>
          <a:lstStyle>
            <a:lvl1pPr algn="r" defTabSz="930275">
              <a:defRPr sz="1200" smtClean="0"/>
            </a:lvl1pPr>
          </a:lstStyle>
          <a:p>
            <a:pPr>
              <a:defRPr/>
            </a:pPr>
            <a:fld id="{358FB9A5-1B48-4F82-8960-0C137FD37A5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AB15290F-A0A5-412B-9188-5C22504B09A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600EBECF-4DB2-4934-954B-513ABA55FA5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9AB70744-6D7B-42A4-B726-7FB6ECC5FDF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C4CB0F55-E26A-4DC1-B798-48F076AD8E3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499733D7-C802-4198-A1C1-DE67031EA5A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5675DFB6-0FE1-4274-ABEC-50EBDAA5906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902CF01C-B545-4082-902C-BBAAB040787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BC2EF52E-BC2E-4445-8E10-839691BEA13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00932A5D-3693-4BD9-BDB3-F6AB7CA7CE0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56D4D737-F94E-452F-9333-66E04185587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2598DC81-F292-46BB-8FF0-9752A802B7E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AB870D0-7716-4745-9BFA-B6448880FB18}" type="slidenum">
              <a:rPr lang="en-US"/>
              <a:pPr>
                <a:defRPr/>
              </a:pPr>
              <a:t>‹#›</a:t>
            </a:fld>
            <a:endParaRPr lang="en-US"/>
          </a:p>
        </p:txBody>
      </p:sp>
      <p:sp>
        <p:nvSpPr>
          <p:cNvPr id="1031" name="Footer Placeholder 4"/>
          <p:cNvSpPr txBox="1">
            <a:spLocks noGrp="1"/>
          </p:cNvSpPr>
          <p:nvPr userDrawn="1"/>
        </p:nvSpPr>
        <p:spPr bwMode="auto">
          <a:xfrm>
            <a:off x="2590800" y="6381750"/>
            <a:ext cx="3886200" cy="476250"/>
          </a:xfrm>
          <a:prstGeom prst="rect">
            <a:avLst/>
          </a:prstGeom>
          <a:noFill/>
          <a:ln w="9525">
            <a:noFill/>
            <a:miter lim="800000"/>
            <a:headEnd/>
            <a:tailEnd/>
          </a:ln>
        </p:spPr>
        <p:txBody>
          <a:bodyPr/>
          <a:lstStyle/>
          <a:p>
            <a:pPr algn="ctr">
              <a:defRPr/>
            </a:pPr>
            <a:r>
              <a:rPr lang="en-US" sz="1000" b="1"/>
              <a:t>Pre-decisional Working Draft - not the position of the US Government or any organization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hyperlink" Target="mailto:al.johnson@osd.mil" TargetMode="External" />
  <Relationship Id="rId7" Type="http://schemas.openxmlformats.org/officeDocument/2006/relationships/hyperlink" Target="mailto:oliver.dziggel@bearingpoint.com" TargetMode="External" />
  <Relationship Id="rId2" Type="http://schemas.openxmlformats.org/officeDocument/2006/relationships/hyperlink" Target="mailto:james.craft@usmc.mil" TargetMode="External" />
  <Relationship Id="rId1" Type="http://schemas.openxmlformats.org/officeDocument/2006/relationships/slideLayout" Target="../slideLayouts/slideLayout1.xml" />
  <Relationship Id="rId6" Type="http://schemas.openxmlformats.org/officeDocument/2006/relationships/hyperlink" Target="mailto:taoneil3@gmail.com" TargetMode="External" />
  <Relationship Id="rId5" Type="http://schemas.openxmlformats.org/officeDocument/2006/relationships/hyperlink" Target="mailto:robert.kinn.ctr@osd.mil" TargetMode="External" />
  <Relationship Id="rId4" Type="http://schemas.openxmlformats.org/officeDocument/2006/relationships/hyperlink" Target="mailto:wentzl@ndu.edu" TargetMode="Externa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6.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4.xml.rels>&#65279;<?xml version="1.0" encoding="UTF-8" standalone="yes"?>
<Relationships xmlns="http://schemas.openxmlformats.org/package/2006/relationships">
  <Relationship Id="rId3" Type="http://schemas.openxmlformats.org/officeDocument/2006/relationships/image" Target="../media/image6.jpeg" />
  <Relationship Id="rId2" Type="http://schemas.openxmlformats.org/officeDocument/2006/relationships/image" Target="../media/image5.wmf" />
  <Relationship Id="rId1" Type="http://schemas.openxmlformats.org/officeDocument/2006/relationships/slideLayout" Target="../slideLayouts/slideLayout6.xml" />
</Relationships>
</file>

<file path=ppt/slides/_rels/slide1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2" Type="http://schemas.openxmlformats.org/officeDocument/2006/relationships/image" Target="../media/image1.jpeg" />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2" Type="http://schemas.openxmlformats.org/officeDocument/2006/relationships/image" Target="../media/image2.jpeg" />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2" Type="http://schemas.openxmlformats.org/officeDocument/2006/relationships/image" Target="../media/image3.jpeg" />
  <Relationship Id="rId1" Type="http://schemas.openxmlformats.org/officeDocument/2006/relationships/slideLayout" Target="../slideLayouts/slideLayout6.xml" />
</Relationships>
</file>

<file path=ppt/slides/_rels/slide8.xml.rels>&#65279;<?xml version="1.0" encoding="UTF-8" standalone="yes"?>
<Relationships xmlns="http://schemas.openxmlformats.org/package/2006/relationships">
  <Relationship Id="rId2" Type="http://schemas.openxmlformats.org/officeDocument/2006/relationships/image" Target="../media/image4.jpeg" />
  <Relationship Id="rId1" Type="http://schemas.openxmlformats.org/officeDocument/2006/relationships/slideLayout" Target="../slideLayouts/slideLayout7.xml" />
</Relationships>
</file>

<file path=ppt/slides/_rels/slide9.xml.rels>&#65279;<?xml version="1.0" encoding="UTF-8" standalone="yes"?>
<Relationships xmlns="http://schemas.openxmlformats.org/package/2006/relationships">
  <Relationship Id="rId2" Type="http://schemas.openxmlformats.org/officeDocument/2006/relationships/image" Target="../media/image3.jpeg" />
  <Relationship Id="rId1" Type="http://schemas.openxmlformats.org/officeDocument/2006/relationships/slideLayout" Target="../slideLayouts/slideLayout6.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1"/>
          </p:nvPr>
        </p:nvSpPr>
        <p:spPr>
          <a:noFill/>
        </p:spPr>
        <p:txBody>
          <a:bodyPr/>
          <a:lstStyle/>
          <a:p>
            <a:fld id="{ACD8D7E0-3A67-4442-9C7D-95B2BC0464C0}" type="slidenum">
              <a:rPr lang="en-US" smtClean="0"/>
              <a:pPr/>
              <a:t>1</a:t>
            </a:fld>
            <a:endParaRPr lang="en-US" smtClean="0"/>
          </a:p>
        </p:txBody>
      </p:sp>
      <p:sp>
        <p:nvSpPr>
          <p:cNvPr id="2051" name="Rectangle 4"/>
          <p:cNvSpPr>
            <a:spLocks noGrp="1" noChangeArrowheads="1"/>
          </p:cNvSpPr>
          <p:nvPr>
            <p:ph type="ctrTitle"/>
          </p:nvPr>
        </p:nvSpPr>
        <p:spPr>
          <a:xfrm>
            <a:off x="457200" y="1295400"/>
            <a:ext cx="8229600" cy="2533650"/>
          </a:xfrm>
        </p:spPr>
        <p:txBody>
          <a:bodyPr/>
          <a:lstStyle/>
          <a:p>
            <a:pPr eaLnBrk="1" hangingPunct="1"/>
            <a:r>
              <a:rPr lang="en-US" sz="4000" smtClean="0"/>
              <a:t>Afghanistan Information Communications Technology (ICT) Way Ahead Strategy and Plan </a:t>
            </a:r>
          </a:p>
        </p:txBody>
      </p:sp>
      <p:sp>
        <p:nvSpPr>
          <p:cNvPr id="2052" name="Rectangle 5"/>
          <p:cNvSpPr>
            <a:spLocks noGrp="1" noChangeArrowheads="1"/>
          </p:cNvSpPr>
          <p:nvPr>
            <p:ph type="subTitle" idx="1"/>
          </p:nvPr>
        </p:nvSpPr>
        <p:spPr>
          <a:xfrm>
            <a:off x="609600" y="4267200"/>
            <a:ext cx="8229600" cy="1752600"/>
          </a:xfrm>
        </p:spPr>
        <p:txBody>
          <a:bodyPr/>
          <a:lstStyle/>
          <a:p>
            <a:pPr eaLnBrk="1" hangingPunct="1">
              <a:lnSpc>
                <a:spcPct val="80000"/>
              </a:lnSpc>
            </a:pPr>
            <a:r>
              <a:rPr lang="en-US" sz="1200" b="1" smtClean="0"/>
              <a:t>James P. Craft (Deputy Director, C4, Headquarters Marine Corps), </a:t>
            </a:r>
            <a:r>
              <a:rPr lang="en-US" sz="1200" b="1" smtClean="0">
                <a:hlinkClick r:id="rId2"/>
              </a:rPr>
              <a:t>james.craft@usmc.mil</a:t>
            </a:r>
            <a:endParaRPr lang="en-US" sz="1200" b="1" smtClean="0"/>
          </a:p>
          <a:p>
            <a:pPr eaLnBrk="1" hangingPunct="1">
              <a:lnSpc>
                <a:spcPct val="80000"/>
              </a:lnSpc>
            </a:pPr>
            <a:r>
              <a:rPr lang="en-US" sz="1200" b="1" smtClean="0"/>
              <a:t>Al Johnson (ASD NII), </a:t>
            </a:r>
            <a:r>
              <a:rPr lang="en-US" sz="1200" b="1" smtClean="0">
                <a:hlinkClick r:id="rId3"/>
              </a:rPr>
              <a:t>al.johnson@osd.mil</a:t>
            </a:r>
            <a:r>
              <a:rPr lang="en-US" sz="1200" b="1" smtClean="0"/>
              <a:t> </a:t>
            </a:r>
          </a:p>
          <a:p>
            <a:pPr eaLnBrk="1" hangingPunct="1">
              <a:lnSpc>
                <a:spcPct val="80000"/>
              </a:lnSpc>
            </a:pPr>
            <a:r>
              <a:rPr lang="en-US" sz="1200" b="1" smtClean="0"/>
              <a:t>Larry Wentz (NDU CTNSP), </a:t>
            </a:r>
            <a:r>
              <a:rPr lang="en-US" sz="1200" b="1" smtClean="0">
                <a:hlinkClick r:id="rId4"/>
              </a:rPr>
              <a:t>wentzl@ndu.edu</a:t>
            </a:r>
            <a:endParaRPr lang="en-US" sz="1200" b="1" smtClean="0"/>
          </a:p>
          <a:p>
            <a:pPr eaLnBrk="1" hangingPunct="1">
              <a:lnSpc>
                <a:spcPct val="80000"/>
              </a:lnSpc>
            </a:pPr>
            <a:r>
              <a:rPr lang="en-US" sz="1200" b="1" smtClean="0"/>
              <a:t>Bob Kinn (ASD NII), </a:t>
            </a:r>
            <a:r>
              <a:rPr lang="en-US" sz="1200" b="1" smtClean="0">
                <a:hlinkClick r:id="rId5"/>
              </a:rPr>
              <a:t>robert.kinn.ctr@osd.mil</a:t>
            </a:r>
            <a:endParaRPr lang="en-US" sz="1200" b="1" smtClean="0"/>
          </a:p>
          <a:p>
            <a:pPr eaLnBrk="1" hangingPunct="1">
              <a:lnSpc>
                <a:spcPct val="80000"/>
              </a:lnSpc>
            </a:pPr>
            <a:r>
              <a:rPr lang="en-US" sz="1200" b="1" smtClean="0"/>
              <a:t>Thomas  A. O’Neil III, </a:t>
            </a:r>
            <a:r>
              <a:rPr lang="en-US" sz="1200" b="1" smtClean="0">
                <a:hlinkClick r:id="rId6"/>
              </a:rPr>
              <a:t>taoneil3@gmail.com</a:t>
            </a:r>
            <a:r>
              <a:rPr lang="en-US" sz="1200" b="1" smtClean="0"/>
              <a:t> </a:t>
            </a:r>
          </a:p>
          <a:p>
            <a:pPr eaLnBrk="1" hangingPunct="1">
              <a:lnSpc>
                <a:spcPct val="80000"/>
              </a:lnSpc>
            </a:pPr>
            <a:r>
              <a:rPr lang="en-US" sz="1200" b="1" smtClean="0"/>
              <a:t>Oliver Dziggel, </a:t>
            </a:r>
            <a:r>
              <a:rPr lang="en-US" sz="1200" b="1" smtClean="0">
                <a:hlinkClick r:id="rId7"/>
              </a:rPr>
              <a:t>oliver.dziggel@bearingpoint.com</a:t>
            </a:r>
            <a:r>
              <a:rPr lang="en-US" sz="1200" b="1" smtClean="0"/>
              <a:t> </a:t>
            </a:r>
          </a:p>
          <a:p>
            <a:pPr eaLnBrk="1" hangingPunct="1">
              <a:lnSpc>
                <a:spcPct val="80000"/>
              </a:lnSpc>
            </a:pPr>
            <a:r>
              <a:rPr lang="en-US" sz="1200" b="1" smtClean="0"/>
              <a:t>(version 1.2, 01/19/09)</a:t>
            </a:r>
          </a:p>
          <a:p>
            <a:pPr eaLnBrk="1" hangingPunct="1">
              <a:lnSpc>
                <a:spcPct val="80000"/>
              </a:lnSpc>
            </a:pPr>
            <a:endParaRPr lang="en-US" sz="1200" b="1"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p:spPr>
        <p:txBody>
          <a:bodyPr/>
          <a:lstStyle/>
          <a:p>
            <a:fld id="{010D3846-F62C-4C18-80E5-520ADD1DED5D}" type="slidenum">
              <a:rPr lang="en-US" smtClean="0"/>
              <a:pPr/>
              <a:t>10</a:t>
            </a:fld>
            <a:endParaRPr lang="en-US" smtClean="0"/>
          </a:p>
        </p:txBody>
      </p:sp>
      <p:sp>
        <p:nvSpPr>
          <p:cNvPr id="11267" name="Rectangle 2"/>
          <p:cNvSpPr>
            <a:spLocks noGrp="1" noChangeArrowheads="1"/>
          </p:cNvSpPr>
          <p:nvPr>
            <p:ph type="title"/>
          </p:nvPr>
        </p:nvSpPr>
        <p:spPr>
          <a:xfrm>
            <a:off x="457200" y="76200"/>
            <a:ext cx="8229600" cy="1143000"/>
          </a:xfrm>
        </p:spPr>
        <p:txBody>
          <a:bodyPr/>
          <a:lstStyle/>
          <a:p>
            <a:pPr eaLnBrk="1" hangingPunct="1"/>
            <a:r>
              <a:rPr lang="en-US" smtClean="0"/>
              <a:t>Way Ahead</a:t>
            </a:r>
          </a:p>
        </p:txBody>
      </p:sp>
      <p:sp>
        <p:nvSpPr>
          <p:cNvPr id="10245" name="Rectangle 3"/>
          <p:cNvSpPr>
            <a:spLocks noGrp="1" noChangeArrowheads="1"/>
          </p:cNvSpPr>
          <p:nvPr>
            <p:ph type="body" idx="1"/>
          </p:nvPr>
        </p:nvSpPr>
        <p:spPr>
          <a:xfrm>
            <a:off x="457200" y="1249363"/>
            <a:ext cx="8153400" cy="5181600"/>
          </a:xfrm>
        </p:spPr>
        <p:txBody>
          <a:bodyPr/>
          <a:lstStyle/>
          <a:p>
            <a:pPr eaLnBrk="1" hangingPunct="1">
              <a:lnSpc>
                <a:spcPct val="80000"/>
              </a:lnSpc>
              <a:defRPr/>
            </a:pPr>
            <a:r>
              <a:rPr lang="en-US" sz="1600" dirty="0" smtClean="0"/>
              <a:t>US country team and military designate and treat ICT as an “Essential Service” </a:t>
            </a:r>
          </a:p>
          <a:p>
            <a:pPr eaLnBrk="1" hangingPunct="1">
              <a:lnSpc>
                <a:spcPct val="80000"/>
              </a:lnSpc>
              <a:defRPr/>
            </a:pPr>
            <a:r>
              <a:rPr lang="en-US" sz="1600" dirty="0" smtClean="0"/>
              <a:t>Reestablish US leadership in Afghan ICT </a:t>
            </a:r>
          </a:p>
          <a:p>
            <a:pPr lvl="1" eaLnBrk="1" hangingPunct="1">
              <a:lnSpc>
                <a:spcPct val="80000"/>
              </a:lnSpc>
              <a:defRPr/>
            </a:pPr>
            <a:r>
              <a:rPr lang="en-US" sz="1400" dirty="0" smtClean="0"/>
              <a:t>Provide an Afghan ICT spokesperson in Kabul to </a:t>
            </a:r>
          </a:p>
          <a:p>
            <a:pPr lvl="2" eaLnBrk="1" hangingPunct="1">
              <a:lnSpc>
                <a:spcPct val="80000"/>
              </a:lnSpc>
              <a:defRPr/>
            </a:pPr>
            <a:r>
              <a:rPr lang="en-US" sz="1050" dirty="0" smtClean="0"/>
              <a:t>Advise USG civil and military elements </a:t>
            </a:r>
          </a:p>
          <a:p>
            <a:pPr lvl="2" eaLnBrk="1" hangingPunct="1">
              <a:lnSpc>
                <a:spcPct val="80000"/>
              </a:lnSpc>
              <a:defRPr/>
            </a:pPr>
            <a:r>
              <a:rPr lang="en-US" sz="1050" dirty="0" smtClean="0"/>
              <a:t>Rebuild partnerships with Afghan ICT counterparts </a:t>
            </a:r>
          </a:p>
          <a:p>
            <a:pPr lvl="2" eaLnBrk="1" hangingPunct="1">
              <a:lnSpc>
                <a:spcPct val="80000"/>
              </a:lnSpc>
              <a:defRPr/>
            </a:pPr>
            <a:r>
              <a:rPr lang="en-US" sz="1050" dirty="0" smtClean="0"/>
              <a:t>Represent USG on ICT matters</a:t>
            </a:r>
          </a:p>
          <a:p>
            <a:pPr lvl="1" eaLnBrk="1" hangingPunct="1">
              <a:lnSpc>
                <a:spcPct val="80000"/>
              </a:lnSpc>
              <a:defRPr/>
            </a:pPr>
            <a:r>
              <a:rPr lang="en-US" sz="1400" dirty="0" smtClean="0"/>
              <a:t>Establish a commercial ICT planning and consultation cell to support</a:t>
            </a:r>
          </a:p>
          <a:p>
            <a:pPr lvl="2" eaLnBrk="1" hangingPunct="1">
              <a:lnSpc>
                <a:spcPct val="80000"/>
              </a:lnSpc>
              <a:defRPr/>
            </a:pPr>
            <a:r>
              <a:rPr lang="en-US" sz="1050" dirty="0" smtClean="0"/>
              <a:t>Modernization of Afghan ICT infrastructure and services—enable cross-sector reconstruction</a:t>
            </a:r>
          </a:p>
          <a:p>
            <a:pPr lvl="2" eaLnBrk="1" hangingPunct="1">
              <a:lnSpc>
                <a:spcPct val="80000"/>
              </a:lnSpc>
              <a:defRPr/>
            </a:pPr>
            <a:r>
              <a:rPr lang="en-US" sz="1050" dirty="0" smtClean="0"/>
              <a:t>Security and reconstruction initiatives</a:t>
            </a:r>
          </a:p>
          <a:p>
            <a:pPr lvl="2" eaLnBrk="1" hangingPunct="1">
              <a:lnSpc>
                <a:spcPct val="80000"/>
              </a:lnSpc>
              <a:defRPr/>
            </a:pPr>
            <a:r>
              <a:rPr lang="en-US" sz="1050" dirty="0" smtClean="0"/>
              <a:t>US military C4ISR infrastructure and service needs</a:t>
            </a:r>
          </a:p>
          <a:p>
            <a:pPr lvl="1" eaLnBrk="1" hangingPunct="1">
              <a:lnSpc>
                <a:spcPct val="80000"/>
              </a:lnSpc>
              <a:defRPr/>
            </a:pPr>
            <a:r>
              <a:rPr lang="en-US" sz="1400" dirty="0" smtClean="0"/>
              <a:t>Develop a USG and Private Sector US Reach Back organization </a:t>
            </a:r>
          </a:p>
          <a:p>
            <a:pPr lvl="1" eaLnBrk="1" hangingPunct="1">
              <a:lnSpc>
                <a:spcPct val="80000"/>
              </a:lnSpc>
              <a:defRPr/>
            </a:pPr>
            <a:r>
              <a:rPr lang="en-US" sz="1400" dirty="0" smtClean="0"/>
              <a:t>Identify opportunities for US ICT businesses to contribute</a:t>
            </a:r>
          </a:p>
          <a:p>
            <a:pPr eaLnBrk="1" hangingPunct="1">
              <a:lnSpc>
                <a:spcPct val="80000"/>
              </a:lnSpc>
              <a:defRPr/>
            </a:pPr>
            <a:r>
              <a:rPr lang="en-US" sz="1600" dirty="0" smtClean="0"/>
              <a:t>Develop a US Afghan ICT strategy and plan that supports the ANDS ICT strategy</a:t>
            </a:r>
          </a:p>
          <a:p>
            <a:pPr lvl="1" eaLnBrk="1" hangingPunct="1">
              <a:lnSpc>
                <a:spcPct val="80000"/>
              </a:lnSpc>
              <a:defRPr/>
            </a:pPr>
            <a:r>
              <a:rPr lang="en-US" sz="1400" dirty="0" smtClean="0"/>
              <a:t>Creating a robust National ICT backbone infrastructure</a:t>
            </a:r>
          </a:p>
          <a:p>
            <a:pPr lvl="2" eaLnBrk="1" hangingPunct="1">
              <a:lnSpc>
                <a:spcPct val="80000"/>
              </a:lnSpc>
              <a:defRPr/>
            </a:pPr>
            <a:r>
              <a:rPr lang="en-US" sz="1050" dirty="0" smtClean="0"/>
              <a:t>Fiber and other terrestrial communications</a:t>
            </a:r>
          </a:p>
          <a:p>
            <a:pPr lvl="2" eaLnBrk="1" hangingPunct="1">
              <a:lnSpc>
                <a:spcPct val="80000"/>
              </a:lnSpc>
              <a:defRPr/>
            </a:pPr>
            <a:r>
              <a:rPr lang="en-US" sz="1050" dirty="0" smtClean="0"/>
              <a:t>International broadband access</a:t>
            </a:r>
          </a:p>
          <a:p>
            <a:pPr lvl="2" eaLnBrk="1" hangingPunct="1">
              <a:lnSpc>
                <a:spcPct val="80000"/>
              </a:lnSpc>
              <a:defRPr/>
            </a:pPr>
            <a:r>
              <a:rPr lang="en-US" sz="1050" dirty="0" smtClean="0"/>
              <a:t>Establish a provisioning and network management capability</a:t>
            </a:r>
          </a:p>
          <a:p>
            <a:pPr lvl="1" eaLnBrk="1" hangingPunct="1">
              <a:lnSpc>
                <a:spcPct val="80000"/>
              </a:lnSpc>
              <a:defRPr/>
            </a:pPr>
            <a:r>
              <a:rPr lang="en-US" sz="1400" dirty="0" smtClean="0"/>
              <a:t>Establishing Afghan Telecom as a viable and functional organization near term and ultimately privatize</a:t>
            </a:r>
          </a:p>
          <a:p>
            <a:pPr lvl="1" eaLnBrk="1" hangingPunct="1">
              <a:lnSpc>
                <a:spcPct val="80000"/>
              </a:lnSpc>
              <a:defRPr/>
            </a:pPr>
            <a:r>
              <a:rPr lang="en-US" sz="1400" dirty="0" smtClean="0"/>
              <a:t>Extension of ICT services to rural areas</a:t>
            </a:r>
          </a:p>
          <a:p>
            <a:pPr lvl="1" eaLnBrk="1" hangingPunct="1">
              <a:lnSpc>
                <a:spcPct val="80000"/>
              </a:lnSpc>
              <a:defRPr/>
            </a:pPr>
            <a:r>
              <a:rPr lang="en-US" sz="1400" dirty="0" smtClean="0"/>
              <a:t>Use of ICT to support governance, security, commerce, finance, education, and healthcare</a:t>
            </a:r>
          </a:p>
          <a:p>
            <a:pPr lvl="1" eaLnBrk="1" hangingPunct="1">
              <a:lnSpc>
                <a:spcPct val="80000"/>
              </a:lnSpc>
              <a:defRPr/>
            </a:pPr>
            <a:r>
              <a:rPr lang="en-US" sz="1400" dirty="0" smtClean="0"/>
              <a:t>Improving cyber security and critical infrastructure protection</a:t>
            </a:r>
          </a:p>
          <a:p>
            <a:pPr lvl="1" eaLnBrk="1" hangingPunct="1">
              <a:lnSpc>
                <a:spcPct val="80000"/>
              </a:lnSpc>
              <a:defRPr/>
            </a:pPr>
            <a:r>
              <a:rPr lang="en-US" sz="1400" dirty="0" smtClean="0"/>
              <a:t>Creating a CIO culture</a:t>
            </a:r>
          </a:p>
          <a:p>
            <a:pPr lvl="1" eaLnBrk="1" hangingPunct="1">
              <a:lnSpc>
                <a:spcPct val="80000"/>
              </a:lnSpc>
              <a:defRPr/>
            </a:pPr>
            <a:r>
              <a:rPr lang="en-US" sz="1400" dirty="0" smtClean="0"/>
              <a:t>Improving nationwide data services and introducing use of e-Solutions for governance, healthcare and education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a:spLocks noGrp="1"/>
          </p:cNvSpPr>
          <p:nvPr>
            <p:ph type="sldNum" sz="quarter" idx="11"/>
          </p:nvPr>
        </p:nvSpPr>
        <p:spPr>
          <a:noFill/>
        </p:spPr>
        <p:txBody>
          <a:bodyPr/>
          <a:lstStyle/>
          <a:p>
            <a:fld id="{F4D8CD8F-4D0E-414A-AADA-1161AE57E3B6}" type="slidenum">
              <a:rPr lang="en-US" smtClean="0"/>
              <a:pPr/>
              <a:t>11</a:t>
            </a:fld>
            <a:endParaRPr lang="en-US" smtClean="0"/>
          </a:p>
        </p:txBody>
      </p:sp>
      <p:sp>
        <p:nvSpPr>
          <p:cNvPr id="12291" name="Rectangle 2"/>
          <p:cNvSpPr>
            <a:spLocks noChangeArrowheads="1"/>
          </p:cNvSpPr>
          <p:nvPr/>
        </p:nvSpPr>
        <p:spPr bwMode="auto">
          <a:xfrm>
            <a:off x="609600" y="1173163"/>
            <a:ext cx="8153400" cy="4876800"/>
          </a:xfrm>
          <a:prstGeom prst="rect">
            <a:avLst/>
          </a:prstGeom>
          <a:solidFill>
            <a:srgbClr val="C0C0C0"/>
          </a:solidFill>
          <a:ln w="9525">
            <a:solidFill>
              <a:schemeClr val="tx1"/>
            </a:solidFill>
            <a:miter lim="800000"/>
            <a:headEnd/>
            <a:tailEnd/>
          </a:ln>
        </p:spPr>
        <p:txBody>
          <a:bodyPr wrap="none" anchor="ctr"/>
          <a:lstStyle/>
          <a:p>
            <a:endParaRPr lang="en-US"/>
          </a:p>
        </p:txBody>
      </p:sp>
      <p:sp>
        <p:nvSpPr>
          <p:cNvPr id="12292" name="Rectangle 3"/>
          <p:cNvSpPr>
            <a:spLocks noGrp="1" noChangeArrowheads="1"/>
          </p:cNvSpPr>
          <p:nvPr>
            <p:ph type="title"/>
          </p:nvPr>
        </p:nvSpPr>
        <p:spPr>
          <a:xfrm>
            <a:off x="457200" y="0"/>
            <a:ext cx="8229600" cy="673100"/>
          </a:xfrm>
          <a:noFill/>
        </p:spPr>
        <p:txBody>
          <a:bodyPr/>
          <a:lstStyle/>
          <a:p>
            <a:pPr eaLnBrk="1" hangingPunct="1"/>
            <a:r>
              <a:rPr lang="en-US" sz="4000" smtClean="0"/>
              <a:t>Afghanistan ICT: Opportunities</a:t>
            </a:r>
          </a:p>
        </p:txBody>
      </p:sp>
      <p:sp>
        <p:nvSpPr>
          <p:cNvPr id="12293" name="Rectangle 4"/>
          <p:cNvSpPr>
            <a:spLocks noChangeArrowheads="1"/>
          </p:cNvSpPr>
          <p:nvPr/>
        </p:nvSpPr>
        <p:spPr bwMode="auto">
          <a:xfrm>
            <a:off x="609600" y="1173163"/>
            <a:ext cx="1905000" cy="4876800"/>
          </a:xfrm>
          <a:prstGeom prst="rect">
            <a:avLst/>
          </a:prstGeom>
          <a:solidFill>
            <a:srgbClr val="C0C0C0"/>
          </a:solidFill>
          <a:ln w="9525">
            <a:solidFill>
              <a:schemeClr val="tx1"/>
            </a:solidFill>
            <a:miter lim="800000"/>
            <a:headEnd/>
            <a:tailEnd/>
          </a:ln>
        </p:spPr>
        <p:txBody>
          <a:bodyPr wrap="none" anchor="ctr"/>
          <a:lstStyle/>
          <a:p>
            <a:pPr algn="ctr"/>
            <a:endParaRPr lang="en-US"/>
          </a:p>
        </p:txBody>
      </p:sp>
      <p:sp>
        <p:nvSpPr>
          <p:cNvPr id="12294" name="Rectangle 5"/>
          <p:cNvSpPr>
            <a:spLocks noChangeArrowheads="1"/>
          </p:cNvSpPr>
          <p:nvPr/>
        </p:nvSpPr>
        <p:spPr bwMode="auto">
          <a:xfrm>
            <a:off x="2519363" y="1169988"/>
            <a:ext cx="776287" cy="4876800"/>
          </a:xfrm>
          <a:prstGeom prst="rect">
            <a:avLst/>
          </a:prstGeom>
          <a:solidFill>
            <a:srgbClr val="C0C0C0"/>
          </a:solidFill>
          <a:ln w="3175">
            <a:solidFill>
              <a:schemeClr val="tx1"/>
            </a:solidFill>
            <a:miter lim="800000"/>
            <a:headEnd/>
            <a:tailEnd/>
          </a:ln>
        </p:spPr>
        <p:txBody>
          <a:bodyPr wrap="none" anchor="ctr"/>
          <a:lstStyle/>
          <a:p>
            <a:endParaRPr lang="en-US"/>
          </a:p>
        </p:txBody>
      </p:sp>
      <p:sp>
        <p:nvSpPr>
          <p:cNvPr id="12295" name="Rectangle 6"/>
          <p:cNvSpPr>
            <a:spLocks noChangeArrowheads="1"/>
          </p:cNvSpPr>
          <p:nvPr/>
        </p:nvSpPr>
        <p:spPr bwMode="auto">
          <a:xfrm>
            <a:off x="3305175" y="1182688"/>
            <a:ext cx="823913" cy="4876800"/>
          </a:xfrm>
          <a:prstGeom prst="rect">
            <a:avLst/>
          </a:prstGeom>
          <a:solidFill>
            <a:srgbClr val="C0C0C0"/>
          </a:solidFill>
          <a:ln w="3175">
            <a:noFill/>
            <a:miter lim="800000"/>
            <a:headEnd/>
            <a:tailEnd/>
          </a:ln>
        </p:spPr>
        <p:txBody>
          <a:bodyPr wrap="none" anchor="ctr"/>
          <a:lstStyle/>
          <a:p>
            <a:endParaRPr lang="en-US"/>
          </a:p>
        </p:txBody>
      </p:sp>
      <p:sp>
        <p:nvSpPr>
          <p:cNvPr id="12296" name="Rectangle 7"/>
          <p:cNvSpPr>
            <a:spLocks noChangeArrowheads="1"/>
          </p:cNvSpPr>
          <p:nvPr/>
        </p:nvSpPr>
        <p:spPr bwMode="auto">
          <a:xfrm>
            <a:off x="4114800" y="1173163"/>
            <a:ext cx="838200" cy="4876800"/>
          </a:xfrm>
          <a:prstGeom prst="rect">
            <a:avLst/>
          </a:prstGeom>
          <a:solidFill>
            <a:srgbClr val="C0C0C0"/>
          </a:solidFill>
          <a:ln w="9525">
            <a:solidFill>
              <a:schemeClr val="tx1"/>
            </a:solidFill>
            <a:miter lim="800000"/>
            <a:headEnd/>
            <a:tailEnd/>
          </a:ln>
        </p:spPr>
        <p:txBody>
          <a:bodyPr wrap="none" anchor="ctr"/>
          <a:lstStyle/>
          <a:p>
            <a:endParaRPr lang="en-US"/>
          </a:p>
        </p:txBody>
      </p:sp>
      <p:sp>
        <p:nvSpPr>
          <p:cNvPr id="12297" name="Rectangle 8"/>
          <p:cNvSpPr>
            <a:spLocks noChangeArrowheads="1"/>
          </p:cNvSpPr>
          <p:nvPr/>
        </p:nvSpPr>
        <p:spPr bwMode="auto">
          <a:xfrm>
            <a:off x="4953000" y="1173163"/>
            <a:ext cx="914400" cy="4876800"/>
          </a:xfrm>
          <a:prstGeom prst="rect">
            <a:avLst/>
          </a:prstGeom>
          <a:solidFill>
            <a:srgbClr val="C0C0C0"/>
          </a:solidFill>
          <a:ln w="9525">
            <a:solidFill>
              <a:schemeClr val="tx1"/>
            </a:solidFill>
            <a:miter lim="800000"/>
            <a:headEnd/>
            <a:tailEnd/>
          </a:ln>
        </p:spPr>
        <p:txBody>
          <a:bodyPr wrap="none" anchor="ctr"/>
          <a:lstStyle/>
          <a:p>
            <a:endParaRPr lang="en-US"/>
          </a:p>
        </p:txBody>
      </p:sp>
      <p:sp>
        <p:nvSpPr>
          <p:cNvPr id="12298" name="Rectangle 9"/>
          <p:cNvSpPr>
            <a:spLocks noChangeArrowheads="1"/>
          </p:cNvSpPr>
          <p:nvPr/>
        </p:nvSpPr>
        <p:spPr bwMode="auto">
          <a:xfrm>
            <a:off x="7620000" y="1173163"/>
            <a:ext cx="1143000" cy="4876800"/>
          </a:xfrm>
          <a:prstGeom prst="rect">
            <a:avLst/>
          </a:prstGeom>
          <a:solidFill>
            <a:srgbClr val="C0C0C0"/>
          </a:solidFill>
          <a:ln w="9525">
            <a:solidFill>
              <a:schemeClr val="tx1"/>
            </a:solidFill>
            <a:miter lim="800000"/>
            <a:headEnd/>
            <a:tailEnd/>
          </a:ln>
        </p:spPr>
        <p:txBody>
          <a:bodyPr wrap="none" anchor="ctr"/>
          <a:lstStyle/>
          <a:p>
            <a:endParaRPr lang="en-US"/>
          </a:p>
        </p:txBody>
      </p:sp>
      <p:sp>
        <p:nvSpPr>
          <p:cNvPr id="12299" name="Line 10"/>
          <p:cNvSpPr>
            <a:spLocks noChangeShapeType="1"/>
          </p:cNvSpPr>
          <p:nvPr/>
        </p:nvSpPr>
        <p:spPr bwMode="auto">
          <a:xfrm>
            <a:off x="609600" y="1858963"/>
            <a:ext cx="8153400" cy="0"/>
          </a:xfrm>
          <a:prstGeom prst="line">
            <a:avLst/>
          </a:prstGeom>
          <a:noFill/>
          <a:ln w="9525">
            <a:solidFill>
              <a:schemeClr val="tx1"/>
            </a:solidFill>
            <a:round/>
            <a:headEnd/>
            <a:tailEnd/>
          </a:ln>
        </p:spPr>
        <p:txBody>
          <a:bodyPr/>
          <a:lstStyle/>
          <a:p>
            <a:endParaRPr lang="en-US"/>
          </a:p>
        </p:txBody>
      </p:sp>
      <p:sp>
        <p:nvSpPr>
          <p:cNvPr id="12300" name="Line 11"/>
          <p:cNvSpPr>
            <a:spLocks noChangeShapeType="1"/>
          </p:cNvSpPr>
          <p:nvPr/>
        </p:nvSpPr>
        <p:spPr bwMode="auto">
          <a:xfrm>
            <a:off x="609600" y="3459163"/>
            <a:ext cx="8153400" cy="0"/>
          </a:xfrm>
          <a:prstGeom prst="line">
            <a:avLst/>
          </a:prstGeom>
          <a:noFill/>
          <a:ln w="9525">
            <a:solidFill>
              <a:schemeClr val="tx1"/>
            </a:solidFill>
            <a:round/>
            <a:headEnd/>
            <a:tailEnd/>
          </a:ln>
        </p:spPr>
        <p:txBody>
          <a:bodyPr/>
          <a:lstStyle/>
          <a:p>
            <a:endParaRPr lang="en-US"/>
          </a:p>
        </p:txBody>
      </p:sp>
      <p:sp>
        <p:nvSpPr>
          <p:cNvPr id="12301" name="Line 12"/>
          <p:cNvSpPr>
            <a:spLocks noChangeShapeType="1"/>
          </p:cNvSpPr>
          <p:nvPr/>
        </p:nvSpPr>
        <p:spPr bwMode="auto">
          <a:xfrm>
            <a:off x="609600" y="4297363"/>
            <a:ext cx="8153400" cy="0"/>
          </a:xfrm>
          <a:prstGeom prst="line">
            <a:avLst/>
          </a:prstGeom>
          <a:noFill/>
          <a:ln w="9525">
            <a:solidFill>
              <a:schemeClr val="tx1"/>
            </a:solidFill>
            <a:round/>
            <a:headEnd/>
            <a:tailEnd/>
          </a:ln>
        </p:spPr>
        <p:txBody>
          <a:bodyPr/>
          <a:lstStyle/>
          <a:p>
            <a:endParaRPr lang="en-US"/>
          </a:p>
        </p:txBody>
      </p:sp>
      <p:sp>
        <p:nvSpPr>
          <p:cNvPr id="12302" name="Line 13"/>
          <p:cNvSpPr>
            <a:spLocks noChangeShapeType="1"/>
          </p:cNvSpPr>
          <p:nvPr/>
        </p:nvSpPr>
        <p:spPr bwMode="auto">
          <a:xfrm>
            <a:off x="609600" y="5135563"/>
            <a:ext cx="8153400" cy="0"/>
          </a:xfrm>
          <a:prstGeom prst="line">
            <a:avLst/>
          </a:prstGeom>
          <a:noFill/>
          <a:ln w="9525">
            <a:solidFill>
              <a:schemeClr val="tx1"/>
            </a:solidFill>
            <a:round/>
            <a:headEnd/>
            <a:tailEnd/>
          </a:ln>
        </p:spPr>
        <p:txBody>
          <a:bodyPr/>
          <a:lstStyle/>
          <a:p>
            <a:endParaRPr lang="en-US"/>
          </a:p>
        </p:txBody>
      </p:sp>
      <p:sp>
        <p:nvSpPr>
          <p:cNvPr id="12303" name="Line 14"/>
          <p:cNvSpPr>
            <a:spLocks noChangeShapeType="1"/>
          </p:cNvSpPr>
          <p:nvPr/>
        </p:nvSpPr>
        <p:spPr bwMode="auto">
          <a:xfrm>
            <a:off x="609600" y="2468563"/>
            <a:ext cx="8153400" cy="0"/>
          </a:xfrm>
          <a:prstGeom prst="line">
            <a:avLst/>
          </a:prstGeom>
          <a:noFill/>
          <a:ln w="9525">
            <a:solidFill>
              <a:schemeClr val="tx1"/>
            </a:solidFill>
            <a:round/>
            <a:headEnd/>
            <a:tailEnd/>
          </a:ln>
        </p:spPr>
        <p:txBody>
          <a:bodyPr/>
          <a:lstStyle/>
          <a:p>
            <a:endParaRPr lang="en-US"/>
          </a:p>
        </p:txBody>
      </p:sp>
      <p:sp>
        <p:nvSpPr>
          <p:cNvPr id="12304" name="Text Box 15"/>
          <p:cNvSpPr txBox="1">
            <a:spLocks noChangeArrowheads="1"/>
          </p:cNvSpPr>
          <p:nvPr/>
        </p:nvSpPr>
        <p:spPr bwMode="auto">
          <a:xfrm>
            <a:off x="6096000" y="1325563"/>
            <a:ext cx="1022350" cy="366712"/>
          </a:xfrm>
          <a:prstGeom prst="rect">
            <a:avLst/>
          </a:prstGeom>
          <a:noFill/>
          <a:ln w="9525">
            <a:noFill/>
            <a:miter lim="800000"/>
            <a:headEnd/>
            <a:tailEnd/>
          </a:ln>
        </p:spPr>
        <p:txBody>
          <a:bodyPr wrap="none">
            <a:spAutoFit/>
          </a:bodyPr>
          <a:lstStyle/>
          <a:p>
            <a:r>
              <a:rPr lang="en-US" b="1"/>
              <a:t>Cellular</a:t>
            </a:r>
          </a:p>
        </p:txBody>
      </p:sp>
      <p:sp>
        <p:nvSpPr>
          <p:cNvPr id="12305" name="Text Box 16"/>
          <p:cNvSpPr txBox="1">
            <a:spLocks noChangeArrowheads="1"/>
          </p:cNvSpPr>
          <p:nvPr/>
        </p:nvSpPr>
        <p:spPr bwMode="auto">
          <a:xfrm>
            <a:off x="4235450" y="1325563"/>
            <a:ext cx="679450" cy="366712"/>
          </a:xfrm>
          <a:prstGeom prst="rect">
            <a:avLst/>
          </a:prstGeom>
          <a:noFill/>
          <a:ln w="9525">
            <a:noFill/>
            <a:miter lim="800000"/>
            <a:headEnd/>
            <a:tailEnd/>
          </a:ln>
        </p:spPr>
        <p:txBody>
          <a:bodyPr wrap="none">
            <a:spAutoFit/>
          </a:bodyPr>
          <a:lstStyle/>
          <a:p>
            <a:r>
              <a:rPr lang="en-US" b="1"/>
              <a:t>ANA</a:t>
            </a:r>
          </a:p>
        </p:txBody>
      </p:sp>
      <p:sp>
        <p:nvSpPr>
          <p:cNvPr id="12306" name="Text Box 17"/>
          <p:cNvSpPr txBox="1">
            <a:spLocks noChangeArrowheads="1"/>
          </p:cNvSpPr>
          <p:nvPr/>
        </p:nvSpPr>
        <p:spPr bwMode="auto">
          <a:xfrm>
            <a:off x="3352800" y="1325563"/>
            <a:ext cx="679450" cy="366712"/>
          </a:xfrm>
          <a:prstGeom prst="rect">
            <a:avLst/>
          </a:prstGeom>
          <a:noFill/>
          <a:ln w="9525">
            <a:noFill/>
            <a:miter lim="800000"/>
            <a:headEnd/>
            <a:tailEnd/>
          </a:ln>
        </p:spPr>
        <p:txBody>
          <a:bodyPr wrap="none">
            <a:spAutoFit/>
          </a:bodyPr>
          <a:lstStyle/>
          <a:p>
            <a:r>
              <a:rPr lang="en-US" b="1"/>
              <a:t>DCN</a:t>
            </a:r>
          </a:p>
        </p:txBody>
      </p:sp>
      <p:sp>
        <p:nvSpPr>
          <p:cNvPr id="12307" name="Text Box 18"/>
          <p:cNvSpPr txBox="1">
            <a:spLocks noChangeArrowheads="1"/>
          </p:cNvSpPr>
          <p:nvPr/>
        </p:nvSpPr>
        <p:spPr bwMode="auto">
          <a:xfrm>
            <a:off x="2508250" y="1339850"/>
            <a:ext cx="692150" cy="366713"/>
          </a:xfrm>
          <a:prstGeom prst="rect">
            <a:avLst/>
          </a:prstGeom>
          <a:noFill/>
          <a:ln w="9525">
            <a:noFill/>
            <a:miter lim="800000"/>
            <a:headEnd/>
            <a:tailEnd/>
          </a:ln>
        </p:spPr>
        <p:txBody>
          <a:bodyPr wrap="none">
            <a:spAutoFit/>
          </a:bodyPr>
          <a:lstStyle/>
          <a:p>
            <a:r>
              <a:rPr lang="en-US" b="1"/>
              <a:t>GCN</a:t>
            </a:r>
          </a:p>
        </p:txBody>
      </p:sp>
      <p:sp>
        <p:nvSpPr>
          <p:cNvPr id="12308" name="Text Box 19"/>
          <p:cNvSpPr txBox="1">
            <a:spLocks noChangeArrowheads="1"/>
          </p:cNvSpPr>
          <p:nvPr/>
        </p:nvSpPr>
        <p:spPr bwMode="auto">
          <a:xfrm>
            <a:off x="1066800" y="1325563"/>
            <a:ext cx="895350" cy="366712"/>
          </a:xfrm>
          <a:prstGeom prst="rect">
            <a:avLst/>
          </a:prstGeom>
          <a:noFill/>
          <a:ln w="9525">
            <a:noFill/>
            <a:miter lim="800000"/>
            <a:headEnd/>
            <a:tailEnd/>
          </a:ln>
        </p:spPr>
        <p:txBody>
          <a:bodyPr wrap="none">
            <a:spAutoFit/>
          </a:bodyPr>
          <a:lstStyle/>
          <a:p>
            <a:r>
              <a:rPr lang="en-US" b="1"/>
              <a:t>Sector</a:t>
            </a:r>
          </a:p>
        </p:txBody>
      </p:sp>
      <p:sp>
        <p:nvSpPr>
          <p:cNvPr id="12309" name="Text Box 20"/>
          <p:cNvSpPr txBox="1">
            <a:spLocks noChangeArrowheads="1"/>
          </p:cNvSpPr>
          <p:nvPr/>
        </p:nvSpPr>
        <p:spPr bwMode="auto">
          <a:xfrm>
            <a:off x="5076825" y="1320800"/>
            <a:ext cx="666750" cy="366713"/>
          </a:xfrm>
          <a:prstGeom prst="rect">
            <a:avLst/>
          </a:prstGeom>
          <a:noFill/>
          <a:ln w="9525">
            <a:noFill/>
            <a:miter lim="800000"/>
            <a:headEnd/>
            <a:tailEnd/>
          </a:ln>
        </p:spPr>
        <p:txBody>
          <a:bodyPr wrap="none">
            <a:spAutoFit/>
          </a:bodyPr>
          <a:lstStyle/>
          <a:p>
            <a:r>
              <a:rPr lang="en-US" b="1"/>
              <a:t>ANP</a:t>
            </a:r>
          </a:p>
        </p:txBody>
      </p:sp>
      <p:sp>
        <p:nvSpPr>
          <p:cNvPr id="12310" name="Text Box 21"/>
          <p:cNvSpPr txBox="1">
            <a:spLocks noChangeArrowheads="1"/>
          </p:cNvSpPr>
          <p:nvPr/>
        </p:nvSpPr>
        <p:spPr bwMode="auto">
          <a:xfrm>
            <a:off x="7905750" y="1325563"/>
            <a:ext cx="552450" cy="366712"/>
          </a:xfrm>
          <a:prstGeom prst="rect">
            <a:avLst/>
          </a:prstGeom>
          <a:noFill/>
          <a:ln w="9525">
            <a:noFill/>
            <a:miter lim="800000"/>
            <a:headEnd/>
            <a:tailEnd/>
          </a:ln>
        </p:spPr>
        <p:txBody>
          <a:bodyPr wrap="none">
            <a:spAutoFit/>
          </a:bodyPr>
          <a:lstStyle/>
          <a:p>
            <a:r>
              <a:rPr lang="en-US" b="1"/>
              <a:t>ISP</a:t>
            </a:r>
          </a:p>
        </p:txBody>
      </p:sp>
      <p:sp>
        <p:nvSpPr>
          <p:cNvPr id="12311" name="Text Box 22"/>
          <p:cNvSpPr txBox="1">
            <a:spLocks noChangeArrowheads="1"/>
          </p:cNvSpPr>
          <p:nvPr/>
        </p:nvSpPr>
        <p:spPr bwMode="auto">
          <a:xfrm>
            <a:off x="990600" y="3687763"/>
            <a:ext cx="869950" cy="366712"/>
          </a:xfrm>
          <a:prstGeom prst="rect">
            <a:avLst/>
          </a:prstGeom>
          <a:noFill/>
          <a:ln w="9525">
            <a:noFill/>
            <a:miter lim="800000"/>
            <a:headEnd/>
            <a:tailEnd/>
          </a:ln>
        </p:spPr>
        <p:txBody>
          <a:bodyPr wrap="none">
            <a:spAutoFit/>
          </a:bodyPr>
          <a:lstStyle/>
          <a:p>
            <a:r>
              <a:rPr lang="en-US" b="1"/>
              <a:t>Public</a:t>
            </a:r>
          </a:p>
        </p:txBody>
      </p:sp>
      <p:sp>
        <p:nvSpPr>
          <p:cNvPr id="12312" name="Text Box 23"/>
          <p:cNvSpPr txBox="1">
            <a:spLocks noChangeArrowheads="1"/>
          </p:cNvSpPr>
          <p:nvPr/>
        </p:nvSpPr>
        <p:spPr bwMode="auto">
          <a:xfrm>
            <a:off x="914400" y="5256213"/>
            <a:ext cx="1289050" cy="641350"/>
          </a:xfrm>
          <a:prstGeom prst="rect">
            <a:avLst/>
          </a:prstGeom>
          <a:noFill/>
          <a:ln w="9525">
            <a:noFill/>
            <a:miter lim="800000"/>
            <a:headEnd/>
            <a:tailEnd/>
          </a:ln>
        </p:spPr>
        <p:txBody>
          <a:bodyPr wrap="none">
            <a:spAutoFit/>
          </a:bodyPr>
          <a:lstStyle/>
          <a:p>
            <a:r>
              <a:rPr lang="en-US" b="1"/>
              <a:t>Health &amp;</a:t>
            </a:r>
          </a:p>
          <a:p>
            <a:r>
              <a:rPr lang="en-US" b="1"/>
              <a:t>Education</a:t>
            </a:r>
          </a:p>
        </p:txBody>
      </p:sp>
      <p:sp>
        <p:nvSpPr>
          <p:cNvPr id="12313" name="Text Box 24"/>
          <p:cNvSpPr txBox="1">
            <a:spLocks noChangeArrowheads="1"/>
          </p:cNvSpPr>
          <p:nvPr/>
        </p:nvSpPr>
        <p:spPr bwMode="auto">
          <a:xfrm>
            <a:off x="914400" y="1963738"/>
            <a:ext cx="1085850" cy="366712"/>
          </a:xfrm>
          <a:prstGeom prst="rect">
            <a:avLst/>
          </a:prstGeom>
          <a:noFill/>
          <a:ln w="9525">
            <a:noFill/>
            <a:miter lim="800000"/>
            <a:headEnd/>
            <a:tailEnd/>
          </a:ln>
        </p:spPr>
        <p:txBody>
          <a:bodyPr wrap="none">
            <a:spAutoFit/>
          </a:bodyPr>
          <a:lstStyle/>
          <a:p>
            <a:r>
              <a:rPr lang="en-US" b="1"/>
              <a:t>Security</a:t>
            </a:r>
          </a:p>
        </p:txBody>
      </p:sp>
      <p:sp>
        <p:nvSpPr>
          <p:cNvPr id="12314" name="Text Box 25"/>
          <p:cNvSpPr txBox="1">
            <a:spLocks noChangeArrowheads="1"/>
          </p:cNvSpPr>
          <p:nvPr/>
        </p:nvSpPr>
        <p:spPr bwMode="auto">
          <a:xfrm>
            <a:off x="762000" y="2773363"/>
            <a:ext cx="1504950" cy="366712"/>
          </a:xfrm>
          <a:prstGeom prst="rect">
            <a:avLst/>
          </a:prstGeom>
          <a:noFill/>
          <a:ln w="9525">
            <a:noFill/>
            <a:miter lim="800000"/>
            <a:headEnd/>
            <a:tailEnd/>
          </a:ln>
        </p:spPr>
        <p:txBody>
          <a:bodyPr wrap="none">
            <a:spAutoFit/>
          </a:bodyPr>
          <a:lstStyle/>
          <a:p>
            <a:r>
              <a:rPr lang="en-US" b="1"/>
              <a:t>Governance</a:t>
            </a:r>
          </a:p>
        </p:txBody>
      </p:sp>
      <p:sp>
        <p:nvSpPr>
          <p:cNvPr id="12315" name="Text Box 26"/>
          <p:cNvSpPr txBox="1">
            <a:spLocks noChangeArrowheads="1"/>
          </p:cNvSpPr>
          <p:nvPr/>
        </p:nvSpPr>
        <p:spPr bwMode="auto">
          <a:xfrm>
            <a:off x="914400" y="4525963"/>
            <a:ext cx="946150" cy="366712"/>
          </a:xfrm>
          <a:prstGeom prst="rect">
            <a:avLst/>
          </a:prstGeom>
          <a:noFill/>
          <a:ln w="9525">
            <a:noFill/>
            <a:miter lim="800000"/>
            <a:headEnd/>
            <a:tailEnd/>
          </a:ln>
        </p:spPr>
        <p:txBody>
          <a:bodyPr wrap="none">
            <a:spAutoFit/>
          </a:bodyPr>
          <a:lstStyle/>
          <a:p>
            <a:r>
              <a:rPr lang="en-US" b="1"/>
              <a:t>Private</a:t>
            </a:r>
          </a:p>
        </p:txBody>
      </p:sp>
      <p:sp>
        <p:nvSpPr>
          <p:cNvPr id="12316" name="Rectangle 27"/>
          <p:cNvSpPr>
            <a:spLocks noChangeArrowheads="1"/>
          </p:cNvSpPr>
          <p:nvPr/>
        </p:nvSpPr>
        <p:spPr bwMode="auto">
          <a:xfrm>
            <a:off x="5867400" y="1858963"/>
            <a:ext cx="1747838" cy="4191000"/>
          </a:xfrm>
          <a:prstGeom prst="rect">
            <a:avLst/>
          </a:prstGeom>
          <a:solidFill>
            <a:srgbClr val="009900"/>
          </a:solidFill>
          <a:ln w="9525">
            <a:solidFill>
              <a:schemeClr val="tx1"/>
            </a:solidFill>
            <a:miter lim="800000"/>
            <a:headEnd/>
            <a:tailEnd/>
          </a:ln>
        </p:spPr>
        <p:txBody>
          <a:bodyPr wrap="none" anchor="ctr"/>
          <a:lstStyle/>
          <a:p>
            <a:endParaRPr lang="en-US"/>
          </a:p>
        </p:txBody>
      </p:sp>
      <p:sp>
        <p:nvSpPr>
          <p:cNvPr id="12317" name="Rectangle 28"/>
          <p:cNvSpPr>
            <a:spLocks noChangeArrowheads="1"/>
          </p:cNvSpPr>
          <p:nvPr/>
        </p:nvSpPr>
        <p:spPr bwMode="auto">
          <a:xfrm>
            <a:off x="7620000" y="3848100"/>
            <a:ext cx="1143000" cy="914400"/>
          </a:xfrm>
          <a:prstGeom prst="rect">
            <a:avLst/>
          </a:prstGeom>
          <a:solidFill>
            <a:srgbClr val="FFFF00"/>
          </a:solidFill>
          <a:ln w="9525">
            <a:solidFill>
              <a:schemeClr val="tx1"/>
            </a:solidFill>
            <a:miter lim="800000"/>
            <a:headEnd/>
            <a:tailEnd/>
          </a:ln>
        </p:spPr>
        <p:txBody>
          <a:bodyPr wrap="none" anchor="ctr"/>
          <a:lstStyle/>
          <a:p>
            <a:endParaRPr lang="en-US"/>
          </a:p>
        </p:txBody>
      </p:sp>
      <p:sp>
        <p:nvSpPr>
          <p:cNvPr id="12318" name="Rectangle 29"/>
          <p:cNvSpPr>
            <a:spLocks noChangeArrowheads="1"/>
          </p:cNvSpPr>
          <p:nvPr/>
        </p:nvSpPr>
        <p:spPr bwMode="auto">
          <a:xfrm>
            <a:off x="4114800" y="1858963"/>
            <a:ext cx="1752600" cy="609600"/>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12319" name="Rectangle 30" descr="Wide upward diagonal"/>
          <p:cNvSpPr>
            <a:spLocks noChangeArrowheads="1"/>
          </p:cNvSpPr>
          <p:nvPr/>
        </p:nvSpPr>
        <p:spPr bwMode="auto">
          <a:xfrm>
            <a:off x="2528888" y="4602163"/>
            <a:ext cx="762000" cy="1447800"/>
          </a:xfrm>
          <a:prstGeom prst="rect">
            <a:avLst/>
          </a:prstGeom>
          <a:pattFill prst="wdUpDiag">
            <a:fgClr>
              <a:schemeClr val="accent2"/>
            </a:fgClr>
            <a:bgClr>
              <a:schemeClr val="bg1"/>
            </a:bgClr>
          </a:pattFill>
          <a:ln w="9525">
            <a:solidFill>
              <a:schemeClr val="tx1"/>
            </a:solidFill>
            <a:miter lim="800000"/>
            <a:headEnd/>
            <a:tailEnd/>
          </a:ln>
        </p:spPr>
        <p:txBody>
          <a:bodyPr wrap="none" anchor="ctr"/>
          <a:lstStyle/>
          <a:p>
            <a:endParaRPr lang="en-US"/>
          </a:p>
        </p:txBody>
      </p:sp>
      <p:sp>
        <p:nvSpPr>
          <p:cNvPr id="12320" name="Rectangle 31"/>
          <p:cNvSpPr>
            <a:spLocks noChangeArrowheads="1"/>
          </p:cNvSpPr>
          <p:nvPr/>
        </p:nvSpPr>
        <p:spPr bwMode="auto">
          <a:xfrm>
            <a:off x="2528888" y="4297363"/>
            <a:ext cx="762000" cy="3048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2321" name="Rectangle 32" descr="Wide upward diagonal"/>
          <p:cNvSpPr>
            <a:spLocks noChangeArrowheads="1"/>
          </p:cNvSpPr>
          <p:nvPr/>
        </p:nvSpPr>
        <p:spPr bwMode="auto">
          <a:xfrm>
            <a:off x="2527300" y="3962400"/>
            <a:ext cx="762000" cy="334963"/>
          </a:xfrm>
          <a:prstGeom prst="rect">
            <a:avLst/>
          </a:prstGeom>
          <a:pattFill prst="wdUpDiag">
            <a:fgClr>
              <a:schemeClr val="accent2"/>
            </a:fgClr>
            <a:bgClr>
              <a:schemeClr val="bg1"/>
            </a:bgClr>
          </a:pattFill>
          <a:ln w="9525">
            <a:solidFill>
              <a:schemeClr val="tx1"/>
            </a:solidFill>
            <a:miter lim="800000"/>
            <a:headEnd/>
            <a:tailEnd/>
          </a:ln>
        </p:spPr>
        <p:txBody>
          <a:bodyPr wrap="none" anchor="ctr"/>
          <a:lstStyle/>
          <a:p>
            <a:endParaRPr lang="en-US"/>
          </a:p>
        </p:txBody>
      </p:sp>
      <p:sp>
        <p:nvSpPr>
          <p:cNvPr id="12322" name="Rectangle 33"/>
          <p:cNvSpPr>
            <a:spLocks noChangeArrowheads="1"/>
          </p:cNvSpPr>
          <p:nvPr/>
        </p:nvSpPr>
        <p:spPr bwMode="auto">
          <a:xfrm>
            <a:off x="2514600" y="5135563"/>
            <a:ext cx="762000" cy="3048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2323" name="Rectangle 34"/>
          <p:cNvSpPr>
            <a:spLocks noChangeArrowheads="1"/>
          </p:cNvSpPr>
          <p:nvPr/>
        </p:nvSpPr>
        <p:spPr bwMode="auto">
          <a:xfrm>
            <a:off x="3290888" y="3459163"/>
            <a:ext cx="838200" cy="1143000"/>
          </a:xfrm>
          <a:prstGeom prst="rect">
            <a:avLst/>
          </a:prstGeom>
          <a:solidFill>
            <a:srgbClr val="996633"/>
          </a:solidFill>
          <a:ln w="9525">
            <a:solidFill>
              <a:schemeClr val="tx1"/>
            </a:solidFill>
            <a:miter lim="800000"/>
            <a:headEnd/>
            <a:tailEnd/>
          </a:ln>
        </p:spPr>
        <p:txBody>
          <a:bodyPr wrap="none" anchor="ctr"/>
          <a:lstStyle/>
          <a:p>
            <a:endParaRPr lang="en-US"/>
          </a:p>
        </p:txBody>
      </p:sp>
      <p:sp>
        <p:nvSpPr>
          <p:cNvPr id="12324" name="Rectangle 35" descr="Wide upward diagonal"/>
          <p:cNvSpPr>
            <a:spLocks noChangeArrowheads="1"/>
          </p:cNvSpPr>
          <p:nvPr/>
        </p:nvSpPr>
        <p:spPr bwMode="auto">
          <a:xfrm>
            <a:off x="3276600" y="1858963"/>
            <a:ext cx="838200" cy="1600200"/>
          </a:xfrm>
          <a:prstGeom prst="rect">
            <a:avLst/>
          </a:prstGeom>
          <a:pattFill prst="wdUpDiag">
            <a:fgClr>
              <a:srgbClr val="996633"/>
            </a:fgClr>
            <a:bgClr>
              <a:schemeClr val="bg1"/>
            </a:bgClr>
          </a:pattFill>
          <a:ln w="9525">
            <a:solidFill>
              <a:schemeClr val="tx1"/>
            </a:solidFill>
            <a:miter lim="800000"/>
            <a:headEnd/>
            <a:tailEnd/>
          </a:ln>
        </p:spPr>
        <p:txBody>
          <a:bodyPr wrap="none" anchor="ctr"/>
          <a:lstStyle/>
          <a:p>
            <a:endParaRPr lang="en-US"/>
          </a:p>
        </p:txBody>
      </p:sp>
      <p:sp>
        <p:nvSpPr>
          <p:cNvPr id="12325" name="Rectangle 36" descr="Wide upward diagonal"/>
          <p:cNvSpPr>
            <a:spLocks noChangeArrowheads="1"/>
          </p:cNvSpPr>
          <p:nvPr/>
        </p:nvSpPr>
        <p:spPr bwMode="auto">
          <a:xfrm>
            <a:off x="3289300" y="4297363"/>
            <a:ext cx="838200" cy="1752600"/>
          </a:xfrm>
          <a:prstGeom prst="rect">
            <a:avLst/>
          </a:prstGeom>
          <a:pattFill prst="wdUpDiag">
            <a:fgClr>
              <a:srgbClr val="996633"/>
            </a:fgClr>
            <a:bgClr>
              <a:schemeClr val="bg1"/>
            </a:bgClr>
          </a:pattFill>
          <a:ln w="9525">
            <a:solidFill>
              <a:schemeClr val="tx1"/>
            </a:solidFill>
            <a:miter lim="800000"/>
            <a:headEnd/>
            <a:tailEnd/>
          </a:ln>
        </p:spPr>
        <p:txBody>
          <a:bodyPr wrap="none" anchor="ctr"/>
          <a:lstStyle/>
          <a:p>
            <a:endParaRPr lang="en-US"/>
          </a:p>
        </p:txBody>
      </p:sp>
      <p:sp>
        <p:nvSpPr>
          <p:cNvPr id="12326" name="Text Box 37"/>
          <p:cNvSpPr txBox="1">
            <a:spLocks noChangeArrowheads="1"/>
          </p:cNvSpPr>
          <p:nvPr/>
        </p:nvSpPr>
        <p:spPr bwMode="auto">
          <a:xfrm>
            <a:off x="7602538" y="4127500"/>
            <a:ext cx="1160462" cy="549275"/>
          </a:xfrm>
          <a:prstGeom prst="rect">
            <a:avLst/>
          </a:prstGeom>
          <a:noFill/>
          <a:ln w="9525">
            <a:noFill/>
            <a:miter lim="800000"/>
            <a:headEnd/>
            <a:tailEnd/>
          </a:ln>
        </p:spPr>
        <p:txBody>
          <a:bodyPr wrap="none">
            <a:spAutoFit/>
          </a:bodyPr>
          <a:lstStyle/>
          <a:p>
            <a:pPr algn="ctr"/>
            <a:r>
              <a:rPr lang="en-US" sz="1000" b="1"/>
              <a:t>Internet Access </a:t>
            </a:r>
          </a:p>
          <a:p>
            <a:pPr algn="ctr"/>
            <a:r>
              <a:rPr lang="en-US" sz="1000" b="1"/>
              <a:t>and</a:t>
            </a:r>
          </a:p>
          <a:p>
            <a:pPr algn="ctr"/>
            <a:r>
              <a:rPr lang="en-US" sz="1000" b="1"/>
              <a:t>Internet Cafes</a:t>
            </a:r>
          </a:p>
        </p:txBody>
      </p:sp>
      <p:sp>
        <p:nvSpPr>
          <p:cNvPr id="12327" name="Rectangle 38" descr="Wide upward diagonal"/>
          <p:cNvSpPr>
            <a:spLocks noChangeArrowheads="1"/>
          </p:cNvSpPr>
          <p:nvPr/>
        </p:nvSpPr>
        <p:spPr bwMode="auto">
          <a:xfrm>
            <a:off x="355600" y="6273800"/>
            <a:ext cx="584200" cy="304800"/>
          </a:xfrm>
          <a:prstGeom prst="rect">
            <a:avLst/>
          </a:prstGeom>
          <a:pattFill prst="wdUpDiag">
            <a:fgClr>
              <a:schemeClr val="tx1"/>
            </a:fgClr>
            <a:bgClr>
              <a:schemeClr val="bg1"/>
            </a:bgClr>
          </a:pattFill>
          <a:ln w="9525">
            <a:solidFill>
              <a:schemeClr val="tx1"/>
            </a:solidFill>
            <a:miter lim="800000"/>
            <a:headEnd/>
            <a:tailEnd/>
          </a:ln>
        </p:spPr>
        <p:txBody>
          <a:bodyPr wrap="none" anchor="ctr"/>
          <a:lstStyle/>
          <a:p>
            <a:endParaRPr lang="en-US"/>
          </a:p>
        </p:txBody>
      </p:sp>
      <p:sp>
        <p:nvSpPr>
          <p:cNvPr id="12328" name="Rectangle 39"/>
          <p:cNvSpPr>
            <a:spLocks noChangeArrowheads="1"/>
          </p:cNvSpPr>
          <p:nvPr/>
        </p:nvSpPr>
        <p:spPr bwMode="auto">
          <a:xfrm>
            <a:off x="1854200" y="6273800"/>
            <a:ext cx="622300" cy="292100"/>
          </a:xfrm>
          <a:prstGeom prst="rect">
            <a:avLst/>
          </a:prstGeom>
          <a:noFill/>
          <a:ln w="9525">
            <a:solidFill>
              <a:schemeClr val="tx1"/>
            </a:solidFill>
            <a:miter lim="800000"/>
            <a:headEnd/>
            <a:tailEnd/>
          </a:ln>
        </p:spPr>
        <p:txBody>
          <a:bodyPr wrap="none" anchor="ctr"/>
          <a:lstStyle/>
          <a:p>
            <a:endParaRPr lang="en-US"/>
          </a:p>
        </p:txBody>
      </p:sp>
      <p:sp>
        <p:nvSpPr>
          <p:cNvPr id="12329" name="Text Box 40"/>
          <p:cNvSpPr txBox="1">
            <a:spLocks noChangeArrowheads="1"/>
          </p:cNvSpPr>
          <p:nvPr/>
        </p:nvSpPr>
        <p:spPr bwMode="auto">
          <a:xfrm>
            <a:off x="1981200" y="6310313"/>
            <a:ext cx="838200" cy="228600"/>
          </a:xfrm>
          <a:prstGeom prst="rect">
            <a:avLst/>
          </a:prstGeom>
          <a:noFill/>
          <a:ln w="9525">
            <a:noFill/>
            <a:miter lim="800000"/>
            <a:headEnd/>
            <a:tailEnd/>
          </a:ln>
        </p:spPr>
        <p:txBody>
          <a:bodyPr wrap="none">
            <a:spAutoFit/>
          </a:bodyPr>
          <a:lstStyle/>
          <a:p>
            <a:r>
              <a:rPr lang="en-US" sz="900" b="1"/>
              <a:t>Current Use</a:t>
            </a:r>
          </a:p>
        </p:txBody>
      </p:sp>
      <p:sp>
        <p:nvSpPr>
          <p:cNvPr id="12330" name="Text Box 41"/>
          <p:cNvSpPr txBox="1">
            <a:spLocks noChangeArrowheads="1"/>
          </p:cNvSpPr>
          <p:nvPr/>
        </p:nvSpPr>
        <p:spPr bwMode="auto">
          <a:xfrm>
            <a:off x="901700" y="6253163"/>
            <a:ext cx="984250" cy="365125"/>
          </a:xfrm>
          <a:prstGeom prst="rect">
            <a:avLst/>
          </a:prstGeom>
          <a:noFill/>
          <a:ln w="9525">
            <a:noFill/>
            <a:miter lim="800000"/>
            <a:headEnd/>
            <a:tailEnd/>
          </a:ln>
        </p:spPr>
        <p:txBody>
          <a:bodyPr wrap="none">
            <a:spAutoFit/>
          </a:bodyPr>
          <a:lstStyle/>
          <a:p>
            <a:r>
              <a:rPr lang="en-US" sz="900" b="1"/>
              <a:t>Additional Use</a:t>
            </a:r>
          </a:p>
          <a:p>
            <a:r>
              <a:rPr lang="en-US" sz="900" b="1"/>
              <a:t>Opportunities</a:t>
            </a:r>
          </a:p>
        </p:txBody>
      </p:sp>
      <p:sp>
        <p:nvSpPr>
          <p:cNvPr id="12331" name="Rectangle 42" descr="Wide upward diagonal"/>
          <p:cNvSpPr>
            <a:spLocks noChangeArrowheads="1"/>
          </p:cNvSpPr>
          <p:nvPr/>
        </p:nvSpPr>
        <p:spPr bwMode="auto">
          <a:xfrm>
            <a:off x="6172200" y="5118100"/>
            <a:ext cx="1447800" cy="914400"/>
          </a:xfrm>
          <a:prstGeom prst="rect">
            <a:avLst/>
          </a:prstGeom>
          <a:pattFill prst="wdUpDiag">
            <a:fgClr>
              <a:srgbClr val="009900"/>
            </a:fgClr>
            <a:bgClr>
              <a:schemeClr val="bg1"/>
            </a:bgClr>
          </a:pattFill>
          <a:ln w="9525">
            <a:noFill/>
            <a:miter lim="800000"/>
            <a:headEnd/>
            <a:tailEnd/>
          </a:ln>
        </p:spPr>
        <p:txBody>
          <a:bodyPr wrap="none" anchor="ctr"/>
          <a:lstStyle/>
          <a:p>
            <a:endParaRPr lang="en-US"/>
          </a:p>
        </p:txBody>
      </p:sp>
      <p:sp>
        <p:nvSpPr>
          <p:cNvPr id="12332" name="Rectangle 43" descr="Wide upward diagonal"/>
          <p:cNvSpPr>
            <a:spLocks noChangeArrowheads="1"/>
          </p:cNvSpPr>
          <p:nvPr/>
        </p:nvSpPr>
        <p:spPr bwMode="auto">
          <a:xfrm>
            <a:off x="6553200" y="4203700"/>
            <a:ext cx="1066800" cy="914400"/>
          </a:xfrm>
          <a:prstGeom prst="rect">
            <a:avLst/>
          </a:prstGeom>
          <a:pattFill prst="wdUpDiag">
            <a:fgClr>
              <a:srgbClr val="009900"/>
            </a:fgClr>
            <a:bgClr>
              <a:schemeClr val="bg1"/>
            </a:bgClr>
          </a:pattFill>
          <a:ln w="9525">
            <a:noFill/>
            <a:miter lim="800000"/>
            <a:headEnd/>
            <a:tailEnd/>
          </a:ln>
        </p:spPr>
        <p:txBody>
          <a:bodyPr wrap="none" anchor="ctr"/>
          <a:lstStyle/>
          <a:p>
            <a:endParaRPr lang="en-US"/>
          </a:p>
        </p:txBody>
      </p:sp>
      <p:sp>
        <p:nvSpPr>
          <p:cNvPr id="12333" name="Rectangle 44" descr="Wide upward diagonal"/>
          <p:cNvSpPr>
            <a:spLocks noChangeArrowheads="1"/>
          </p:cNvSpPr>
          <p:nvPr/>
        </p:nvSpPr>
        <p:spPr bwMode="auto">
          <a:xfrm>
            <a:off x="6553200" y="3429000"/>
            <a:ext cx="1066800" cy="774700"/>
          </a:xfrm>
          <a:prstGeom prst="rect">
            <a:avLst/>
          </a:prstGeom>
          <a:pattFill prst="wdUpDiag">
            <a:fgClr>
              <a:srgbClr val="009900"/>
            </a:fgClr>
            <a:bgClr>
              <a:schemeClr val="bg1"/>
            </a:bgClr>
          </a:pattFill>
          <a:ln w="9525">
            <a:noFill/>
            <a:miter lim="800000"/>
            <a:headEnd/>
            <a:tailEnd/>
          </a:ln>
        </p:spPr>
        <p:txBody>
          <a:bodyPr wrap="none" anchor="ctr"/>
          <a:lstStyle/>
          <a:p>
            <a:endParaRPr lang="en-US"/>
          </a:p>
        </p:txBody>
      </p:sp>
      <p:sp>
        <p:nvSpPr>
          <p:cNvPr id="12334" name="Rectangle 45" descr="Wide upward diagonal"/>
          <p:cNvSpPr>
            <a:spLocks noChangeArrowheads="1"/>
          </p:cNvSpPr>
          <p:nvPr/>
        </p:nvSpPr>
        <p:spPr bwMode="auto">
          <a:xfrm>
            <a:off x="7010400" y="1866900"/>
            <a:ext cx="609600" cy="1562100"/>
          </a:xfrm>
          <a:prstGeom prst="rect">
            <a:avLst/>
          </a:prstGeom>
          <a:pattFill prst="wdUpDiag">
            <a:fgClr>
              <a:srgbClr val="009900"/>
            </a:fgClr>
            <a:bgClr>
              <a:schemeClr val="bg1"/>
            </a:bgClr>
          </a:pattFill>
          <a:ln w="9525">
            <a:noFill/>
            <a:miter lim="800000"/>
            <a:headEnd/>
            <a:tailEnd/>
          </a:ln>
        </p:spPr>
        <p:txBody>
          <a:bodyPr wrap="none" anchor="ctr"/>
          <a:lstStyle/>
          <a:p>
            <a:endParaRPr lang="en-US"/>
          </a:p>
        </p:txBody>
      </p:sp>
      <p:sp>
        <p:nvSpPr>
          <p:cNvPr id="12335" name="Text Box 46"/>
          <p:cNvSpPr txBox="1">
            <a:spLocks noChangeArrowheads="1"/>
          </p:cNvSpPr>
          <p:nvPr/>
        </p:nvSpPr>
        <p:spPr bwMode="auto">
          <a:xfrm>
            <a:off x="6172200" y="2498725"/>
            <a:ext cx="473075" cy="244475"/>
          </a:xfrm>
          <a:prstGeom prst="rect">
            <a:avLst/>
          </a:prstGeom>
          <a:noFill/>
          <a:ln w="9525">
            <a:noFill/>
            <a:miter lim="800000"/>
            <a:headEnd/>
            <a:tailEnd/>
          </a:ln>
        </p:spPr>
        <p:txBody>
          <a:bodyPr wrap="none">
            <a:spAutoFit/>
          </a:bodyPr>
          <a:lstStyle/>
          <a:p>
            <a:pPr algn="ctr"/>
            <a:r>
              <a:rPr lang="en-US" sz="1000" b="1">
                <a:solidFill>
                  <a:schemeClr val="bg1"/>
                </a:solidFill>
              </a:rPr>
              <a:t>GSM</a:t>
            </a:r>
          </a:p>
        </p:txBody>
      </p:sp>
      <p:sp>
        <p:nvSpPr>
          <p:cNvPr id="12336" name="Text Box 47"/>
          <p:cNvSpPr txBox="1">
            <a:spLocks noChangeArrowheads="1"/>
          </p:cNvSpPr>
          <p:nvPr/>
        </p:nvSpPr>
        <p:spPr bwMode="auto">
          <a:xfrm>
            <a:off x="5956300" y="3873500"/>
            <a:ext cx="473075" cy="549275"/>
          </a:xfrm>
          <a:prstGeom prst="rect">
            <a:avLst/>
          </a:prstGeom>
          <a:noFill/>
          <a:ln w="9525">
            <a:noFill/>
            <a:miter lim="800000"/>
            <a:headEnd/>
            <a:tailEnd/>
          </a:ln>
        </p:spPr>
        <p:txBody>
          <a:bodyPr wrap="none">
            <a:spAutoFit/>
          </a:bodyPr>
          <a:lstStyle/>
          <a:p>
            <a:pPr algn="ctr"/>
            <a:r>
              <a:rPr lang="en-US" sz="1000" b="1">
                <a:solidFill>
                  <a:schemeClr val="bg1"/>
                </a:solidFill>
              </a:rPr>
              <a:t>GSM</a:t>
            </a:r>
          </a:p>
          <a:p>
            <a:pPr algn="ctr"/>
            <a:r>
              <a:rPr lang="en-US" sz="1000" b="1">
                <a:solidFill>
                  <a:schemeClr val="bg1"/>
                </a:solidFill>
              </a:rPr>
              <a:t>and</a:t>
            </a:r>
          </a:p>
          <a:p>
            <a:pPr algn="ctr"/>
            <a:r>
              <a:rPr lang="en-US" sz="1000" b="1">
                <a:solidFill>
                  <a:schemeClr val="bg1"/>
                </a:solidFill>
              </a:rPr>
              <a:t>PCO</a:t>
            </a:r>
          </a:p>
        </p:txBody>
      </p:sp>
      <p:sp>
        <p:nvSpPr>
          <p:cNvPr id="12337" name="Text Box 48"/>
          <p:cNvSpPr txBox="1">
            <a:spLocks noChangeArrowheads="1"/>
          </p:cNvSpPr>
          <p:nvPr/>
        </p:nvSpPr>
        <p:spPr bwMode="auto">
          <a:xfrm>
            <a:off x="4291013" y="1905000"/>
            <a:ext cx="1346200" cy="501650"/>
          </a:xfrm>
          <a:prstGeom prst="rect">
            <a:avLst/>
          </a:prstGeom>
          <a:noFill/>
          <a:ln w="9525">
            <a:noFill/>
            <a:miter lim="800000"/>
            <a:headEnd/>
            <a:tailEnd/>
          </a:ln>
        </p:spPr>
        <p:txBody>
          <a:bodyPr wrap="none">
            <a:spAutoFit/>
          </a:bodyPr>
          <a:lstStyle/>
          <a:p>
            <a:r>
              <a:rPr lang="en-US" sz="900" b="1">
                <a:solidFill>
                  <a:schemeClr val="bg1"/>
                </a:solidFill>
              </a:rPr>
              <a:t>Voice, Fax, Cell, VTC,</a:t>
            </a:r>
          </a:p>
          <a:p>
            <a:r>
              <a:rPr lang="en-US" sz="900" b="1">
                <a:solidFill>
                  <a:schemeClr val="bg1"/>
                </a:solidFill>
              </a:rPr>
              <a:t>Internet, Sat Phone,</a:t>
            </a:r>
          </a:p>
          <a:p>
            <a:r>
              <a:rPr lang="en-US" sz="900" b="1">
                <a:solidFill>
                  <a:schemeClr val="bg1"/>
                </a:solidFill>
              </a:rPr>
              <a:t>Tactical Radio</a:t>
            </a:r>
          </a:p>
        </p:txBody>
      </p:sp>
      <p:sp>
        <p:nvSpPr>
          <p:cNvPr id="12338" name="Text Box 49"/>
          <p:cNvSpPr txBox="1">
            <a:spLocks noChangeArrowheads="1"/>
          </p:cNvSpPr>
          <p:nvPr/>
        </p:nvSpPr>
        <p:spPr bwMode="auto">
          <a:xfrm>
            <a:off x="3297238" y="3568700"/>
            <a:ext cx="842962" cy="549275"/>
          </a:xfrm>
          <a:prstGeom prst="rect">
            <a:avLst/>
          </a:prstGeom>
          <a:noFill/>
          <a:ln w="9525">
            <a:noFill/>
            <a:miter lim="800000"/>
            <a:headEnd/>
            <a:tailEnd/>
          </a:ln>
        </p:spPr>
        <p:txBody>
          <a:bodyPr wrap="none">
            <a:spAutoFit/>
          </a:bodyPr>
          <a:lstStyle/>
          <a:p>
            <a:pPr algn="ctr"/>
            <a:r>
              <a:rPr lang="en-US" sz="1000" b="1">
                <a:solidFill>
                  <a:schemeClr val="bg1"/>
                </a:solidFill>
              </a:rPr>
              <a:t>Voice, Fax,</a:t>
            </a:r>
          </a:p>
          <a:p>
            <a:pPr algn="ctr"/>
            <a:r>
              <a:rPr lang="en-US" sz="1000" b="1">
                <a:solidFill>
                  <a:schemeClr val="bg1"/>
                </a:solidFill>
              </a:rPr>
              <a:t>Internet</a:t>
            </a:r>
          </a:p>
          <a:p>
            <a:pPr algn="ctr"/>
            <a:r>
              <a:rPr lang="en-US" sz="1000" b="1">
                <a:solidFill>
                  <a:schemeClr val="bg1"/>
                </a:solidFill>
              </a:rPr>
              <a:t>Telekiosks</a:t>
            </a:r>
          </a:p>
        </p:txBody>
      </p:sp>
      <p:sp>
        <p:nvSpPr>
          <p:cNvPr id="12339" name="Line 50"/>
          <p:cNvSpPr>
            <a:spLocks noChangeShapeType="1"/>
          </p:cNvSpPr>
          <p:nvPr/>
        </p:nvSpPr>
        <p:spPr bwMode="auto">
          <a:xfrm flipV="1">
            <a:off x="2514600" y="3454400"/>
            <a:ext cx="762000" cy="0"/>
          </a:xfrm>
          <a:prstGeom prst="line">
            <a:avLst/>
          </a:prstGeom>
          <a:noFill/>
          <a:ln w="9525">
            <a:solidFill>
              <a:schemeClr val="bg1"/>
            </a:solidFill>
            <a:prstDash val="dash"/>
            <a:round/>
            <a:headEnd/>
            <a:tailEnd/>
          </a:ln>
        </p:spPr>
        <p:txBody>
          <a:bodyPr/>
          <a:lstStyle/>
          <a:p>
            <a:endParaRPr lang="en-US"/>
          </a:p>
        </p:txBody>
      </p:sp>
      <p:sp>
        <p:nvSpPr>
          <p:cNvPr id="12340" name="Text Box 51"/>
          <p:cNvSpPr txBox="1">
            <a:spLocks noChangeArrowheads="1"/>
          </p:cNvSpPr>
          <p:nvPr/>
        </p:nvSpPr>
        <p:spPr bwMode="auto">
          <a:xfrm>
            <a:off x="2476500" y="4318000"/>
            <a:ext cx="877888" cy="244475"/>
          </a:xfrm>
          <a:prstGeom prst="rect">
            <a:avLst/>
          </a:prstGeom>
          <a:noFill/>
          <a:ln w="9525">
            <a:noFill/>
            <a:miter lim="800000"/>
            <a:headEnd/>
            <a:tailEnd/>
          </a:ln>
        </p:spPr>
        <p:txBody>
          <a:bodyPr wrap="none">
            <a:spAutoFit/>
          </a:bodyPr>
          <a:lstStyle/>
          <a:p>
            <a:r>
              <a:rPr lang="en-US" sz="1000" b="1">
                <a:solidFill>
                  <a:schemeClr val="bg1"/>
                </a:solidFill>
              </a:rPr>
              <a:t>CDMA WLL</a:t>
            </a:r>
          </a:p>
        </p:txBody>
      </p:sp>
      <p:sp>
        <p:nvSpPr>
          <p:cNvPr id="12341" name="Text Box 52"/>
          <p:cNvSpPr txBox="1">
            <a:spLocks noChangeArrowheads="1"/>
          </p:cNvSpPr>
          <p:nvPr/>
        </p:nvSpPr>
        <p:spPr bwMode="auto">
          <a:xfrm>
            <a:off x="2476500" y="5156200"/>
            <a:ext cx="877888" cy="244475"/>
          </a:xfrm>
          <a:prstGeom prst="rect">
            <a:avLst/>
          </a:prstGeom>
          <a:noFill/>
          <a:ln w="9525">
            <a:noFill/>
            <a:miter lim="800000"/>
            <a:headEnd/>
            <a:tailEnd/>
          </a:ln>
        </p:spPr>
        <p:txBody>
          <a:bodyPr wrap="none">
            <a:spAutoFit/>
          </a:bodyPr>
          <a:lstStyle/>
          <a:p>
            <a:r>
              <a:rPr lang="en-US" sz="1000" b="1">
                <a:solidFill>
                  <a:schemeClr val="bg1"/>
                </a:solidFill>
              </a:rPr>
              <a:t>CDMA WLL</a:t>
            </a:r>
          </a:p>
        </p:txBody>
      </p:sp>
      <p:sp>
        <p:nvSpPr>
          <p:cNvPr id="12342" name="Rectangle 53"/>
          <p:cNvSpPr>
            <a:spLocks noChangeArrowheads="1"/>
          </p:cNvSpPr>
          <p:nvPr/>
        </p:nvSpPr>
        <p:spPr bwMode="auto">
          <a:xfrm>
            <a:off x="2528888" y="2163763"/>
            <a:ext cx="762000" cy="1798637"/>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2343" name="Rectangle 54" descr="Wide upward diagonal"/>
          <p:cNvSpPr>
            <a:spLocks noChangeArrowheads="1"/>
          </p:cNvSpPr>
          <p:nvPr/>
        </p:nvSpPr>
        <p:spPr bwMode="auto">
          <a:xfrm>
            <a:off x="2514600" y="1858963"/>
            <a:ext cx="762000" cy="304800"/>
          </a:xfrm>
          <a:prstGeom prst="rect">
            <a:avLst/>
          </a:prstGeom>
          <a:pattFill prst="wdUpDiag">
            <a:fgClr>
              <a:schemeClr val="accent2"/>
            </a:fgClr>
            <a:bgClr>
              <a:schemeClr val="bg1"/>
            </a:bgClr>
          </a:pattFill>
          <a:ln w="9525">
            <a:solidFill>
              <a:schemeClr val="tx1"/>
            </a:solidFill>
            <a:miter lim="800000"/>
            <a:headEnd/>
            <a:tailEnd/>
          </a:ln>
        </p:spPr>
        <p:txBody>
          <a:bodyPr wrap="none" anchor="ctr"/>
          <a:lstStyle/>
          <a:p>
            <a:endParaRPr lang="en-US"/>
          </a:p>
        </p:txBody>
      </p:sp>
      <p:sp>
        <p:nvSpPr>
          <p:cNvPr id="12344" name="Text Box 55"/>
          <p:cNvSpPr txBox="1">
            <a:spLocks noChangeArrowheads="1"/>
          </p:cNvSpPr>
          <p:nvPr/>
        </p:nvSpPr>
        <p:spPr bwMode="auto">
          <a:xfrm>
            <a:off x="2438400" y="2514600"/>
            <a:ext cx="900113" cy="1463675"/>
          </a:xfrm>
          <a:prstGeom prst="rect">
            <a:avLst/>
          </a:prstGeom>
          <a:noFill/>
          <a:ln w="9525">
            <a:noFill/>
            <a:miter lim="800000"/>
            <a:headEnd/>
            <a:tailEnd/>
          </a:ln>
        </p:spPr>
        <p:txBody>
          <a:bodyPr>
            <a:spAutoFit/>
          </a:bodyPr>
          <a:lstStyle/>
          <a:p>
            <a:pPr algn="ctr"/>
            <a:r>
              <a:rPr lang="en-US" sz="1000" b="1">
                <a:solidFill>
                  <a:schemeClr val="bg1"/>
                </a:solidFill>
              </a:rPr>
              <a:t>Voice, Fax,</a:t>
            </a:r>
          </a:p>
          <a:p>
            <a:pPr algn="ctr"/>
            <a:r>
              <a:rPr lang="en-US" sz="1000" b="1">
                <a:solidFill>
                  <a:schemeClr val="bg1"/>
                </a:solidFill>
              </a:rPr>
              <a:t>Internet, </a:t>
            </a:r>
          </a:p>
          <a:p>
            <a:pPr algn="ctr"/>
            <a:r>
              <a:rPr lang="en-US" sz="1000" b="1">
                <a:solidFill>
                  <a:schemeClr val="bg1"/>
                </a:solidFill>
              </a:rPr>
              <a:t>VTC </a:t>
            </a:r>
          </a:p>
          <a:p>
            <a:pPr algn="ctr"/>
            <a:endParaRPr lang="en-US" sz="1000" b="1">
              <a:solidFill>
                <a:schemeClr val="bg1"/>
              </a:solidFill>
            </a:endParaRPr>
          </a:p>
          <a:p>
            <a:pPr algn="ctr"/>
            <a:endParaRPr lang="en-US" sz="1000" b="1">
              <a:solidFill>
                <a:schemeClr val="bg1"/>
              </a:solidFill>
            </a:endParaRPr>
          </a:p>
          <a:p>
            <a:pPr algn="ctr"/>
            <a:endParaRPr lang="en-US" sz="1000" b="1">
              <a:solidFill>
                <a:schemeClr val="bg1"/>
              </a:solidFill>
            </a:endParaRPr>
          </a:p>
          <a:p>
            <a:pPr algn="ctr"/>
            <a:r>
              <a:rPr lang="en-US" sz="1000" b="1">
                <a:solidFill>
                  <a:schemeClr val="bg1"/>
                </a:solidFill>
              </a:rPr>
              <a:t>CDMA WLL</a:t>
            </a:r>
          </a:p>
          <a:p>
            <a:pPr algn="ctr"/>
            <a:r>
              <a:rPr lang="en-US" sz="1000" b="1">
                <a:solidFill>
                  <a:schemeClr val="bg1"/>
                </a:solidFill>
              </a:rPr>
              <a:t>LFSP</a:t>
            </a:r>
          </a:p>
          <a:p>
            <a:pPr algn="ctr"/>
            <a:r>
              <a:rPr lang="en-US" sz="1000" b="1">
                <a:solidFill>
                  <a:schemeClr val="bg1"/>
                </a:solidFill>
              </a:rPr>
              <a:t>Pay Phones</a:t>
            </a:r>
          </a:p>
        </p:txBody>
      </p:sp>
      <p:sp>
        <p:nvSpPr>
          <p:cNvPr id="12345" name="Line 56"/>
          <p:cNvSpPr>
            <a:spLocks noChangeShapeType="1"/>
          </p:cNvSpPr>
          <p:nvPr/>
        </p:nvSpPr>
        <p:spPr bwMode="auto">
          <a:xfrm>
            <a:off x="5854700" y="3441700"/>
            <a:ext cx="685800" cy="0"/>
          </a:xfrm>
          <a:prstGeom prst="line">
            <a:avLst/>
          </a:prstGeom>
          <a:noFill/>
          <a:ln w="9525">
            <a:solidFill>
              <a:schemeClr val="bg1"/>
            </a:solidFill>
            <a:prstDash val="dash"/>
            <a:round/>
            <a:headEnd/>
            <a:tailEnd/>
          </a:ln>
        </p:spPr>
        <p:txBody>
          <a:bodyPr/>
          <a:lstStyle/>
          <a:p>
            <a:endParaRPr lang="en-US"/>
          </a:p>
        </p:txBody>
      </p:sp>
      <p:sp>
        <p:nvSpPr>
          <p:cNvPr id="12346" name="Line 57"/>
          <p:cNvSpPr>
            <a:spLocks noChangeShapeType="1"/>
          </p:cNvSpPr>
          <p:nvPr/>
        </p:nvSpPr>
        <p:spPr bwMode="auto">
          <a:xfrm>
            <a:off x="2565400" y="3454400"/>
            <a:ext cx="685800" cy="0"/>
          </a:xfrm>
          <a:prstGeom prst="line">
            <a:avLst/>
          </a:prstGeom>
          <a:noFill/>
          <a:ln w="9525">
            <a:solidFill>
              <a:schemeClr val="bg1"/>
            </a:solidFill>
            <a:prstDash val="dash"/>
            <a:round/>
            <a:headEnd/>
            <a:tailEnd/>
          </a:ln>
        </p:spPr>
        <p:txBody>
          <a:bodyPr/>
          <a:lstStyle/>
          <a:p>
            <a:endParaRPr lang="en-US"/>
          </a:p>
        </p:txBody>
      </p:sp>
      <p:sp>
        <p:nvSpPr>
          <p:cNvPr id="12347" name="AutoShape 58"/>
          <p:cNvSpPr>
            <a:spLocks noChangeArrowheads="1"/>
          </p:cNvSpPr>
          <p:nvPr/>
        </p:nvSpPr>
        <p:spPr bwMode="auto">
          <a:xfrm>
            <a:off x="4343400" y="2590800"/>
            <a:ext cx="1371600" cy="533400"/>
          </a:xfrm>
          <a:prstGeom prst="wedgeRoundRectCallout">
            <a:avLst>
              <a:gd name="adj1" fmla="val -90278"/>
              <a:gd name="adj2" fmla="val 58630"/>
              <a:gd name="adj3" fmla="val 16667"/>
            </a:avLst>
          </a:prstGeom>
          <a:solidFill>
            <a:srgbClr val="996633"/>
          </a:solidFill>
          <a:ln w="9525">
            <a:solidFill>
              <a:schemeClr val="tx1"/>
            </a:solidFill>
            <a:miter lim="800000"/>
            <a:headEnd/>
            <a:tailEnd/>
          </a:ln>
        </p:spPr>
        <p:txBody>
          <a:bodyPr/>
          <a:lstStyle/>
          <a:p>
            <a:pPr algn="ctr"/>
            <a:r>
              <a:rPr lang="en-US" sz="900" b="1">
                <a:solidFill>
                  <a:schemeClr val="bg1"/>
                </a:solidFill>
              </a:rPr>
              <a:t>Extend Access to District Leaders and Police</a:t>
            </a:r>
          </a:p>
        </p:txBody>
      </p:sp>
      <p:sp>
        <p:nvSpPr>
          <p:cNvPr id="12348" name="Rectangle 59" descr="Wide upward diagonal"/>
          <p:cNvSpPr>
            <a:spLocks noChangeArrowheads="1"/>
          </p:cNvSpPr>
          <p:nvPr/>
        </p:nvSpPr>
        <p:spPr bwMode="auto">
          <a:xfrm>
            <a:off x="7620000" y="4737100"/>
            <a:ext cx="1143000" cy="1295400"/>
          </a:xfrm>
          <a:prstGeom prst="rect">
            <a:avLst/>
          </a:prstGeom>
          <a:pattFill prst="wdUpDiag">
            <a:fgClr>
              <a:srgbClr val="FFFF00"/>
            </a:fgClr>
            <a:bgClr>
              <a:schemeClr val="bg1"/>
            </a:bgClr>
          </a:pattFill>
          <a:ln w="9525">
            <a:solidFill>
              <a:schemeClr val="tx1"/>
            </a:solidFill>
            <a:miter lim="800000"/>
            <a:headEnd/>
            <a:tailEnd/>
          </a:ln>
        </p:spPr>
        <p:txBody>
          <a:bodyPr wrap="none" anchor="ctr"/>
          <a:lstStyle/>
          <a:p>
            <a:endParaRPr lang="en-US"/>
          </a:p>
        </p:txBody>
      </p:sp>
      <p:sp>
        <p:nvSpPr>
          <p:cNvPr id="12349" name="Rectangle 60" descr="Wide upward diagonal"/>
          <p:cNvSpPr>
            <a:spLocks noChangeArrowheads="1"/>
          </p:cNvSpPr>
          <p:nvPr/>
        </p:nvSpPr>
        <p:spPr bwMode="auto">
          <a:xfrm>
            <a:off x="7620000" y="3429000"/>
            <a:ext cx="1143000" cy="427038"/>
          </a:xfrm>
          <a:prstGeom prst="rect">
            <a:avLst/>
          </a:prstGeom>
          <a:pattFill prst="wdUpDiag">
            <a:fgClr>
              <a:srgbClr val="FFFF00"/>
            </a:fgClr>
            <a:bgClr>
              <a:schemeClr val="bg1"/>
            </a:bgClr>
          </a:pattFill>
          <a:ln w="9525">
            <a:solidFill>
              <a:schemeClr val="tx1"/>
            </a:solidFill>
            <a:miter lim="800000"/>
            <a:headEnd/>
            <a:tailEnd/>
          </a:ln>
        </p:spPr>
        <p:txBody>
          <a:bodyPr wrap="none" anchor="ctr"/>
          <a:lstStyle/>
          <a:p>
            <a:endParaRPr lang="en-US"/>
          </a:p>
        </p:txBody>
      </p:sp>
      <p:sp>
        <p:nvSpPr>
          <p:cNvPr id="12350" name="Rectangle 61"/>
          <p:cNvSpPr>
            <a:spLocks noChangeArrowheads="1"/>
          </p:cNvSpPr>
          <p:nvPr/>
        </p:nvSpPr>
        <p:spPr bwMode="auto">
          <a:xfrm>
            <a:off x="7620000" y="3048000"/>
            <a:ext cx="1143000" cy="388938"/>
          </a:xfrm>
          <a:prstGeom prst="rect">
            <a:avLst/>
          </a:prstGeom>
          <a:solidFill>
            <a:srgbClr val="FFFF00"/>
          </a:solidFill>
          <a:ln w="9525">
            <a:solidFill>
              <a:schemeClr val="tx1"/>
            </a:solidFill>
            <a:miter lim="800000"/>
            <a:headEnd/>
            <a:tailEnd/>
          </a:ln>
        </p:spPr>
        <p:txBody>
          <a:bodyPr wrap="none" anchor="ctr"/>
          <a:lstStyle/>
          <a:p>
            <a:endParaRPr lang="en-US"/>
          </a:p>
        </p:txBody>
      </p:sp>
      <p:sp>
        <p:nvSpPr>
          <p:cNvPr id="12351" name="Rectangle 62" descr="Wide upward diagonal"/>
          <p:cNvSpPr>
            <a:spLocks noChangeArrowheads="1"/>
          </p:cNvSpPr>
          <p:nvPr/>
        </p:nvSpPr>
        <p:spPr bwMode="auto">
          <a:xfrm>
            <a:off x="7620000" y="1858963"/>
            <a:ext cx="1143000" cy="1265237"/>
          </a:xfrm>
          <a:prstGeom prst="rect">
            <a:avLst/>
          </a:prstGeom>
          <a:pattFill prst="wdUpDiag">
            <a:fgClr>
              <a:srgbClr val="FFFF00"/>
            </a:fgClr>
            <a:bgClr>
              <a:schemeClr val="bg1"/>
            </a:bgClr>
          </a:pattFill>
          <a:ln w="9525">
            <a:solidFill>
              <a:schemeClr val="tx1"/>
            </a:solidFill>
            <a:miter lim="800000"/>
            <a:headEnd/>
            <a:tailEnd/>
          </a:ln>
        </p:spPr>
        <p:txBody>
          <a:bodyPr wrap="none" anchor="ctr"/>
          <a:lstStyle/>
          <a:p>
            <a:endParaRPr lang="en-US"/>
          </a:p>
        </p:txBody>
      </p:sp>
      <p:sp>
        <p:nvSpPr>
          <p:cNvPr id="12352" name="Text Box 63"/>
          <p:cNvSpPr txBox="1">
            <a:spLocks noChangeArrowheads="1"/>
          </p:cNvSpPr>
          <p:nvPr/>
        </p:nvSpPr>
        <p:spPr bwMode="auto">
          <a:xfrm>
            <a:off x="7620000" y="3136900"/>
            <a:ext cx="1160463" cy="244475"/>
          </a:xfrm>
          <a:prstGeom prst="rect">
            <a:avLst/>
          </a:prstGeom>
          <a:noFill/>
          <a:ln w="9525">
            <a:noFill/>
            <a:miter lim="800000"/>
            <a:headEnd/>
            <a:tailEnd/>
          </a:ln>
        </p:spPr>
        <p:txBody>
          <a:bodyPr wrap="none">
            <a:spAutoFit/>
          </a:bodyPr>
          <a:lstStyle/>
          <a:p>
            <a:pPr algn="ctr"/>
            <a:r>
              <a:rPr lang="en-US" sz="1000" b="1"/>
              <a:t>Internet Access </a:t>
            </a:r>
          </a:p>
        </p:txBody>
      </p:sp>
      <p:sp>
        <p:nvSpPr>
          <p:cNvPr id="12353" name="Rectangle 64"/>
          <p:cNvSpPr>
            <a:spLocks noChangeArrowheads="1"/>
          </p:cNvSpPr>
          <p:nvPr/>
        </p:nvSpPr>
        <p:spPr bwMode="auto">
          <a:xfrm>
            <a:off x="7620000" y="5130800"/>
            <a:ext cx="1143000" cy="228600"/>
          </a:xfrm>
          <a:prstGeom prst="rect">
            <a:avLst/>
          </a:prstGeom>
          <a:solidFill>
            <a:srgbClr val="FFFF00"/>
          </a:solidFill>
          <a:ln w="9525">
            <a:solidFill>
              <a:schemeClr val="tx1"/>
            </a:solidFill>
            <a:miter lim="800000"/>
            <a:headEnd/>
            <a:tailEnd/>
          </a:ln>
        </p:spPr>
        <p:txBody>
          <a:bodyPr wrap="none" anchor="ctr"/>
          <a:lstStyle/>
          <a:p>
            <a:endParaRPr lang="en-US"/>
          </a:p>
        </p:txBody>
      </p:sp>
      <p:sp>
        <p:nvSpPr>
          <p:cNvPr id="12354" name="Text Box 65"/>
          <p:cNvSpPr txBox="1">
            <a:spLocks noChangeArrowheads="1"/>
          </p:cNvSpPr>
          <p:nvPr/>
        </p:nvSpPr>
        <p:spPr bwMode="auto">
          <a:xfrm>
            <a:off x="7645400" y="5118100"/>
            <a:ext cx="1160463" cy="244475"/>
          </a:xfrm>
          <a:prstGeom prst="rect">
            <a:avLst/>
          </a:prstGeom>
          <a:noFill/>
          <a:ln w="9525">
            <a:noFill/>
            <a:miter lim="800000"/>
            <a:headEnd/>
            <a:tailEnd/>
          </a:ln>
        </p:spPr>
        <p:txBody>
          <a:bodyPr wrap="none">
            <a:spAutoFit/>
          </a:bodyPr>
          <a:lstStyle/>
          <a:p>
            <a:pPr algn="ctr"/>
            <a:r>
              <a:rPr lang="en-US" sz="1000" b="1"/>
              <a:t>Internet Access </a:t>
            </a:r>
          </a:p>
        </p:txBody>
      </p:sp>
      <p:sp>
        <p:nvSpPr>
          <p:cNvPr id="12355" name="AutoShape 66"/>
          <p:cNvSpPr>
            <a:spLocks noChangeArrowheads="1"/>
          </p:cNvSpPr>
          <p:nvPr/>
        </p:nvSpPr>
        <p:spPr bwMode="auto">
          <a:xfrm flipH="1">
            <a:off x="457200" y="685800"/>
            <a:ext cx="1676400" cy="685800"/>
          </a:xfrm>
          <a:prstGeom prst="wedgeRoundRectCallout">
            <a:avLst>
              <a:gd name="adj1" fmla="val -97352"/>
              <a:gd name="adj2" fmla="val 43519"/>
              <a:gd name="adj3" fmla="val 16667"/>
            </a:avLst>
          </a:prstGeom>
          <a:solidFill>
            <a:schemeClr val="accent2"/>
          </a:solidFill>
          <a:ln w="9525">
            <a:solidFill>
              <a:schemeClr val="tx1"/>
            </a:solidFill>
            <a:miter lim="800000"/>
            <a:headEnd/>
            <a:tailEnd/>
          </a:ln>
        </p:spPr>
        <p:txBody>
          <a:bodyPr/>
          <a:lstStyle/>
          <a:p>
            <a:pPr algn="ctr"/>
            <a:r>
              <a:rPr lang="en-US" sz="900" b="1">
                <a:solidFill>
                  <a:schemeClr val="bg1"/>
                </a:solidFill>
              </a:rPr>
              <a:t>Enhance Network Robustness, Capacity, Coverage and Regional and Int’l Access</a:t>
            </a:r>
          </a:p>
        </p:txBody>
      </p:sp>
      <p:sp>
        <p:nvSpPr>
          <p:cNvPr id="12356" name="AutoShape 67"/>
          <p:cNvSpPr>
            <a:spLocks noChangeArrowheads="1"/>
          </p:cNvSpPr>
          <p:nvPr/>
        </p:nvSpPr>
        <p:spPr bwMode="auto">
          <a:xfrm>
            <a:off x="4191000" y="685800"/>
            <a:ext cx="1219200" cy="609600"/>
          </a:xfrm>
          <a:prstGeom prst="wedgeRoundRectCallout">
            <a:avLst>
              <a:gd name="adj1" fmla="val -94273"/>
              <a:gd name="adj2" fmla="val 57551"/>
              <a:gd name="adj3" fmla="val 16667"/>
            </a:avLst>
          </a:prstGeom>
          <a:solidFill>
            <a:srgbClr val="996633"/>
          </a:solidFill>
          <a:ln w="9525">
            <a:solidFill>
              <a:schemeClr val="tx1"/>
            </a:solidFill>
            <a:miter lim="800000"/>
            <a:headEnd/>
            <a:tailEnd/>
          </a:ln>
        </p:spPr>
        <p:txBody>
          <a:bodyPr/>
          <a:lstStyle/>
          <a:p>
            <a:pPr algn="ctr"/>
            <a:r>
              <a:rPr lang="en-US" sz="900" b="1">
                <a:solidFill>
                  <a:schemeClr val="bg1"/>
                </a:solidFill>
              </a:rPr>
              <a:t>Expand Network Capacity and Internet Capacity</a:t>
            </a:r>
          </a:p>
        </p:txBody>
      </p:sp>
      <p:sp>
        <p:nvSpPr>
          <p:cNvPr id="12357" name="AutoShape 68"/>
          <p:cNvSpPr>
            <a:spLocks noChangeArrowheads="1"/>
          </p:cNvSpPr>
          <p:nvPr/>
        </p:nvSpPr>
        <p:spPr bwMode="auto">
          <a:xfrm>
            <a:off x="4572000" y="3886200"/>
            <a:ext cx="838200" cy="304800"/>
          </a:xfrm>
          <a:prstGeom prst="wedgeRoundRectCallout">
            <a:avLst>
              <a:gd name="adj1" fmla="val -159847"/>
              <a:gd name="adj2" fmla="val 398440"/>
              <a:gd name="adj3" fmla="val 16667"/>
            </a:avLst>
          </a:prstGeom>
          <a:solidFill>
            <a:srgbClr val="996633"/>
          </a:solidFill>
          <a:ln w="9525">
            <a:solidFill>
              <a:schemeClr val="tx1"/>
            </a:solidFill>
            <a:miter lim="800000"/>
            <a:headEnd/>
            <a:tailEnd/>
          </a:ln>
        </p:spPr>
        <p:txBody>
          <a:bodyPr/>
          <a:lstStyle/>
          <a:p>
            <a:pPr algn="ctr"/>
            <a:endParaRPr lang="en-US" sz="900" b="1">
              <a:solidFill>
                <a:schemeClr val="bg1"/>
              </a:solidFill>
            </a:endParaRPr>
          </a:p>
        </p:txBody>
      </p:sp>
      <p:sp>
        <p:nvSpPr>
          <p:cNvPr id="12358" name="AutoShape 69"/>
          <p:cNvSpPr>
            <a:spLocks noChangeArrowheads="1"/>
          </p:cNvSpPr>
          <p:nvPr/>
        </p:nvSpPr>
        <p:spPr bwMode="auto">
          <a:xfrm>
            <a:off x="6629400" y="685800"/>
            <a:ext cx="2286000" cy="685800"/>
          </a:xfrm>
          <a:prstGeom prst="wedgeRoundRectCallout">
            <a:avLst>
              <a:gd name="adj1" fmla="val -128611"/>
              <a:gd name="adj2" fmla="val 91898"/>
              <a:gd name="adj3" fmla="val 16667"/>
            </a:avLst>
          </a:prstGeom>
          <a:solidFill>
            <a:srgbClr val="FF9900"/>
          </a:solidFill>
          <a:ln w="9525">
            <a:solidFill>
              <a:schemeClr val="tx1"/>
            </a:solidFill>
            <a:miter lim="800000"/>
            <a:headEnd/>
            <a:tailEnd/>
          </a:ln>
        </p:spPr>
        <p:txBody>
          <a:bodyPr/>
          <a:lstStyle/>
          <a:p>
            <a:pPr algn="ctr"/>
            <a:r>
              <a:rPr lang="en-US" sz="900" b="1"/>
              <a:t>Emergency ICT: Embed Protected Services (US NCS-like) in GCN, DCN, &amp; Cell Nets and Interoperable Communications Capabilities </a:t>
            </a:r>
          </a:p>
        </p:txBody>
      </p:sp>
      <p:sp>
        <p:nvSpPr>
          <p:cNvPr id="12359" name="AutoShape 70"/>
          <p:cNvSpPr>
            <a:spLocks/>
          </p:cNvSpPr>
          <p:nvPr/>
        </p:nvSpPr>
        <p:spPr bwMode="auto">
          <a:xfrm rot="5400000">
            <a:off x="4705350" y="-539750"/>
            <a:ext cx="139700" cy="4648200"/>
          </a:xfrm>
          <a:prstGeom prst="leftBrace">
            <a:avLst>
              <a:gd name="adj1" fmla="val 277273"/>
              <a:gd name="adj2" fmla="val 50000"/>
            </a:avLst>
          </a:prstGeom>
          <a:solidFill>
            <a:srgbClr val="FF9900"/>
          </a:solidFill>
          <a:ln w="28575">
            <a:solidFill>
              <a:schemeClr val="tx1"/>
            </a:solidFill>
            <a:round/>
            <a:headEnd/>
            <a:tailEnd/>
          </a:ln>
        </p:spPr>
        <p:txBody>
          <a:bodyPr wrap="none" anchor="ctr"/>
          <a:lstStyle/>
          <a:p>
            <a:endParaRPr lang="en-US"/>
          </a:p>
        </p:txBody>
      </p:sp>
      <p:sp>
        <p:nvSpPr>
          <p:cNvPr id="12360" name="AutoShape 71"/>
          <p:cNvSpPr>
            <a:spLocks noChangeArrowheads="1"/>
          </p:cNvSpPr>
          <p:nvPr/>
        </p:nvSpPr>
        <p:spPr bwMode="auto">
          <a:xfrm flipH="1">
            <a:off x="228600" y="4114800"/>
            <a:ext cx="990600" cy="304800"/>
          </a:xfrm>
          <a:prstGeom prst="wedgeRoundRectCallout">
            <a:avLst>
              <a:gd name="adj1" fmla="val -207056"/>
              <a:gd name="adj2" fmla="val -39583"/>
              <a:gd name="adj3" fmla="val 16667"/>
            </a:avLst>
          </a:prstGeom>
          <a:solidFill>
            <a:schemeClr val="accent2"/>
          </a:solidFill>
          <a:ln w="9525">
            <a:solidFill>
              <a:schemeClr val="tx1"/>
            </a:solidFill>
            <a:miter lim="800000"/>
            <a:headEnd/>
            <a:tailEnd/>
          </a:ln>
        </p:spPr>
        <p:txBody>
          <a:bodyPr/>
          <a:lstStyle/>
          <a:p>
            <a:pPr algn="ctr"/>
            <a:endParaRPr lang="en-US" sz="900" b="1">
              <a:solidFill>
                <a:schemeClr val="bg1"/>
              </a:solidFill>
            </a:endParaRPr>
          </a:p>
        </p:txBody>
      </p:sp>
      <p:sp>
        <p:nvSpPr>
          <p:cNvPr id="12361" name="AutoShape 72"/>
          <p:cNvSpPr>
            <a:spLocks noChangeArrowheads="1"/>
          </p:cNvSpPr>
          <p:nvPr/>
        </p:nvSpPr>
        <p:spPr bwMode="auto">
          <a:xfrm flipH="1">
            <a:off x="228600" y="4191000"/>
            <a:ext cx="990600" cy="152400"/>
          </a:xfrm>
          <a:prstGeom prst="wedgeRoundRectCallout">
            <a:avLst>
              <a:gd name="adj1" fmla="val -198079"/>
              <a:gd name="adj2" fmla="val 970833"/>
              <a:gd name="adj3" fmla="val 16667"/>
            </a:avLst>
          </a:prstGeom>
          <a:solidFill>
            <a:schemeClr val="accent2"/>
          </a:solidFill>
          <a:ln w="9525">
            <a:solidFill>
              <a:schemeClr val="tx1"/>
            </a:solidFill>
            <a:miter lim="800000"/>
            <a:headEnd/>
            <a:tailEnd/>
          </a:ln>
        </p:spPr>
        <p:txBody>
          <a:bodyPr/>
          <a:lstStyle/>
          <a:p>
            <a:pPr algn="ctr"/>
            <a:endParaRPr lang="en-US" sz="900" b="1">
              <a:solidFill>
                <a:schemeClr val="bg1"/>
              </a:solidFill>
            </a:endParaRPr>
          </a:p>
        </p:txBody>
      </p:sp>
      <p:sp>
        <p:nvSpPr>
          <p:cNvPr id="12362" name="AutoShape 73"/>
          <p:cNvSpPr>
            <a:spLocks noChangeArrowheads="1"/>
          </p:cNvSpPr>
          <p:nvPr/>
        </p:nvSpPr>
        <p:spPr bwMode="auto">
          <a:xfrm flipH="1">
            <a:off x="76200" y="3962400"/>
            <a:ext cx="1524000" cy="685800"/>
          </a:xfrm>
          <a:prstGeom prst="wedgeRoundRectCallout">
            <a:avLst>
              <a:gd name="adj1" fmla="val -125417"/>
              <a:gd name="adj2" fmla="val 75000"/>
              <a:gd name="adj3" fmla="val 16667"/>
            </a:avLst>
          </a:prstGeom>
          <a:solidFill>
            <a:schemeClr val="accent2"/>
          </a:solidFill>
          <a:ln w="9525">
            <a:solidFill>
              <a:schemeClr val="tx1"/>
            </a:solidFill>
            <a:miter lim="800000"/>
            <a:headEnd/>
            <a:tailEnd/>
          </a:ln>
        </p:spPr>
        <p:txBody>
          <a:bodyPr/>
          <a:lstStyle/>
          <a:p>
            <a:pPr algn="ctr"/>
            <a:r>
              <a:rPr lang="en-US" sz="900" b="1">
                <a:solidFill>
                  <a:schemeClr val="bg1"/>
                </a:solidFill>
              </a:rPr>
              <a:t>Expand Coverage (CDMA WLL &amp; LFSP) and Add Data and Internet Services</a:t>
            </a:r>
          </a:p>
        </p:txBody>
      </p:sp>
      <p:sp>
        <p:nvSpPr>
          <p:cNvPr id="12363" name="AutoShape 74"/>
          <p:cNvSpPr>
            <a:spLocks noChangeArrowheads="1"/>
          </p:cNvSpPr>
          <p:nvPr/>
        </p:nvSpPr>
        <p:spPr bwMode="auto">
          <a:xfrm>
            <a:off x="4343400" y="3733800"/>
            <a:ext cx="1600200" cy="685800"/>
          </a:xfrm>
          <a:prstGeom prst="wedgeRoundRectCallout">
            <a:avLst>
              <a:gd name="adj1" fmla="val -92458"/>
              <a:gd name="adj2" fmla="val 15972"/>
              <a:gd name="adj3" fmla="val 16667"/>
            </a:avLst>
          </a:prstGeom>
          <a:solidFill>
            <a:srgbClr val="996633"/>
          </a:solidFill>
          <a:ln w="9525">
            <a:solidFill>
              <a:schemeClr val="tx1"/>
            </a:solidFill>
            <a:miter lim="800000"/>
            <a:headEnd/>
            <a:tailEnd/>
          </a:ln>
        </p:spPr>
        <p:txBody>
          <a:bodyPr/>
          <a:lstStyle/>
          <a:p>
            <a:pPr algn="ctr"/>
            <a:r>
              <a:rPr lang="en-US" sz="900" b="1">
                <a:solidFill>
                  <a:schemeClr val="bg1"/>
                </a:solidFill>
              </a:rPr>
              <a:t>Extend to Rural Areas (VCN) and Improve Marketing and Access to Services (Telekiosks)</a:t>
            </a:r>
          </a:p>
        </p:txBody>
      </p:sp>
      <p:sp>
        <p:nvSpPr>
          <p:cNvPr id="12364" name="AutoShape 75"/>
          <p:cNvSpPr>
            <a:spLocks noChangeArrowheads="1"/>
          </p:cNvSpPr>
          <p:nvPr/>
        </p:nvSpPr>
        <p:spPr bwMode="auto">
          <a:xfrm flipH="1">
            <a:off x="228600" y="3111500"/>
            <a:ext cx="1371600" cy="609600"/>
          </a:xfrm>
          <a:prstGeom prst="wedgeRoundRectCallout">
            <a:avLst>
              <a:gd name="adj1" fmla="val -105093"/>
              <a:gd name="adj2" fmla="val -57292"/>
              <a:gd name="adj3" fmla="val 16667"/>
            </a:avLst>
          </a:prstGeom>
          <a:solidFill>
            <a:schemeClr val="hlink"/>
          </a:solidFill>
          <a:ln w="9525">
            <a:solidFill>
              <a:schemeClr val="tx1"/>
            </a:solidFill>
            <a:miter lim="800000"/>
            <a:headEnd/>
            <a:tailEnd/>
          </a:ln>
        </p:spPr>
        <p:txBody>
          <a:bodyPr/>
          <a:lstStyle/>
          <a:p>
            <a:pPr algn="ctr"/>
            <a:r>
              <a:rPr lang="en-US" sz="900" b="1">
                <a:solidFill>
                  <a:schemeClr val="bg1"/>
                </a:solidFill>
              </a:rPr>
              <a:t>Ministries Introduce eGovernment and CIO-like Culture</a:t>
            </a:r>
          </a:p>
        </p:txBody>
      </p:sp>
      <p:sp>
        <p:nvSpPr>
          <p:cNvPr id="12365" name="AutoShape 76"/>
          <p:cNvSpPr>
            <a:spLocks noChangeArrowheads="1"/>
          </p:cNvSpPr>
          <p:nvPr/>
        </p:nvSpPr>
        <p:spPr bwMode="auto">
          <a:xfrm flipH="1">
            <a:off x="4876800" y="5410200"/>
            <a:ext cx="685800" cy="317500"/>
          </a:xfrm>
          <a:prstGeom prst="wedgeRoundRectCallout">
            <a:avLst>
              <a:gd name="adj1" fmla="val -262037"/>
              <a:gd name="adj2" fmla="val -360500"/>
              <a:gd name="adj3" fmla="val 16667"/>
            </a:avLst>
          </a:prstGeom>
          <a:solidFill>
            <a:srgbClr val="009900"/>
          </a:solidFill>
          <a:ln w="9525">
            <a:solidFill>
              <a:schemeClr val="tx1"/>
            </a:solidFill>
            <a:miter lim="800000"/>
            <a:headEnd/>
            <a:tailEnd/>
          </a:ln>
        </p:spPr>
        <p:txBody>
          <a:bodyPr/>
          <a:lstStyle/>
          <a:p>
            <a:pPr algn="ctr"/>
            <a:endParaRPr lang="en-US" sz="900" b="1">
              <a:solidFill>
                <a:schemeClr val="bg1"/>
              </a:solidFill>
            </a:endParaRPr>
          </a:p>
        </p:txBody>
      </p:sp>
      <p:sp>
        <p:nvSpPr>
          <p:cNvPr id="12366" name="AutoShape 77"/>
          <p:cNvSpPr>
            <a:spLocks noChangeArrowheads="1"/>
          </p:cNvSpPr>
          <p:nvPr/>
        </p:nvSpPr>
        <p:spPr bwMode="auto">
          <a:xfrm flipH="1">
            <a:off x="4267200" y="5232400"/>
            <a:ext cx="1371600" cy="533400"/>
          </a:xfrm>
          <a:prstGeom prst="wedgeRoundRectCallout">
            <a:avLst>
              <a:gd name="adj1" fmla="val -172338"/>
              <a:gd name="adj2" fmla="val -334824"/>
              <a:gd name="adj3" fmla="val 16667"/>
            </a:avLst>
          </a:prstGeom>
          <a:solidFill>
            <a:srgbClr val="009900"/>
          </a:solidFill>
          <a:ln w="9525">
            <a:solidFill>
              <a:schemeClr val="tx1"/>
            </a:solidFill>
            <a:miter lim="800000"/>
            <a:headEnd/>
            <a:tailEnd/>
          </a:ln>
        </p:spPr>
        <p:txBody>
          <a:bodyPr/>
          <a:lstStyle/>
          <a:p>
            <a:pPr algn="ctr"/>
            <a:r>
              <a:rPr lang="en-US" sz="900" b="1">
                <a:solidFill>
                  <a:schemeClr val="bg1"/>
                </a:solidFill>
              </a:rPr>
              <a:t>Expand Capacity and Coverage and Add Data Services</a:t>
            </a:r>
          </a:p>
        </p:txBody>
      </p:sp>
      <p:sp>
        <p:nvSpPr>
          <p:cNvPr id="12367" name="AutoShape 78"/>
          <p:cNvSpPr>
            <a:spLocks noChangeArrowheads="1"/>
          </p:cNvSpPr>
          <p:nvPr/>
        </p:nvSpPr>
        <p:spPr bwMode="auto">
          <a:xfrm flipH="1">
            <a:off x="6019800" y="1943100"/>
            <a:ext cx="1816100" cy="228600"/>
          </a:xfrm>
          <a:prstGeom prst="wedgeRoundRectCallout">
            <a:avLst>
              <a:gd name="adj1" fmla="val -83218"/>
              <a:gd name="adj2" fmla="val -186111"/>
              <a:gd name="adj3" fmla="val 16667"/>
            </a:avLst>
          </a:prstGeom>
          <a:solidFill>
            <a:srgbClr val="FFFF00"/>
          </a:solidFill>
          <a:ln w="9525">
            <a:solidFill>
              <a:schemeClr val="tx1"/>
            </a:solidFill>
            <a:miter lim="800000"/>
            <a:headEnd/>
            <a:tailEnd/>
          </a:ln>
        </p:spPr>
        <p:txBody>
          <a:bodyPr/>
          <a:lstStyle/>
          <a:p>
            <a:pPr algn="ctr"/>
            <a:r>
              <a:rPr lang="en-US" sz="900" b="1"/>
              <a:t>Establish a Nation-wide ISP</a:t>
            </a:r>
          </a:p>
        </p:txBody>
      </p:sp>
      <p:sp>
        <p:nvSpPr>
          <p:cNvPr id="12368" name="AutoShape 79"/>
          <p:cNvSpPr>
            <a:spLocks noChangeArrowheads="1"/>
          </p:cNvSpPr>
          <p:nvPr/>
        </p:nvSpPr>
        <p:spPr bwMode="auto">
          <a:xfrm flipH="1">
            <a:off x="152400" y="4800600"/>
            <a:ext cx="1219200" cy="533400"/>
          </a:xfrm>
          <a:prstGeom prst="wedgeRoundRectCallout">
            <a:avLst>
              <a:gd name="adj1" fmla="val -126565"/>
              <a:gd name="adj2" fmla="val 117556"/>
              <a:gd name="adj3" fmla="val 16667"/>
            </a:avLst>
          </a:prstGeom>
          <a:solidFill>
            <a:schemeClr val="hlink"/>
          </a:solidFill>
          <a:ln w="9525">
            <a:solidFill>
              <a:schemeClr val="tx1"/>
            </a:solidFill>
            <a:miter lim="800000"/>
            <a:headEnd/>
            <a:tailEnd/>
          </a:ln>
        </p:spPr>
        <p:txBody>
          <a:bodyPr/>
          <a:lstStyle/>
          <a:p>
            <a:pPr algn="ctr"/>
            <a:r>
              <a:rPr lang="en-US" sz="900" b="1">
                <a:solidFill>
                  <a:schemeClr val="bg1"/>
                </a:solidFill>
              </a:rPr>
              <a:t>Introduce eSolutions and CIO-like Culture</a:t>
            </a:r>
          </a:p>
        </p:txBody>
      </p:sp>
      <p:sp>
        <p:nvSpPr>
          <p:cNvPr id="12369" name="AutoShape 80"/>
          <p:cNvSpPr>
            <a:spLocks noChangeArrowheads="1"/>
          </p:cNvSpPr>
          <p:nvPr/>
        </p:nvSpPr>
        <p:spPr bwMode="auto">
          <a:xfrm flipH="1">
            <a:off x="381000" y="2362200"/>
            <a:ext cx="1219200" cy="381000"/>
          </a:xfrm>
          <a:prstGeom prst="wedgeRoundRectCallout">
            <a:avLst>
              <a:gd name="adj1" fmla="val -160940"/>
              <a:gd name="adj2" fmla="val -19583"/>
              <a:gd name="adj3" fmla="val 16667"/>
            </a:avLst>
          </a:prstGeom>
          <a:solidFill>
            <a:schemeClr val="accent2"/>
          </a:solidFill>
          <a:ln w="9525">
            <a:solidFill>
              <a:schemeClr val="tx1"/>
            </a:solidFill>
            <a:miter lim="800000"/>
            <a:headEnd/>
            <a:tailEnd/>
          </a:ln>
        </p:spPr>
        <p:txBody>
          <a:bodyPr/>
          <a:lstStyle/>
          <a:p>
            <a:pPr algn="ctr"/>
            <a:r>
              <a:rPr lang="en-US" sz="900" b="1">
                <a:solidFill>
                  <a:schemeClr val="bg1"/>
                </a:solidFill>
              </a:rPr>
              <a:t>Implement PGC and MCN</a:t>
            </a:r>
          </a:p>
        </p:txBody>
      </p:sp>
      <p:sp>
        <p:nvSpPr>
          <p:cNvPr id="12370" name="AutoShape 81"/>
          <p:cNvSpPr>
            <a:spLocks noChangeArrowheads="1"/>
          </p:cNvSpPr>
          <p:nvPr/>
        </p:nvSpPr>
        <p:spPr bwMode="auto">
          <a:xfrm flipH="1">
            <a:off x="228600" y="1676400"/>
            <a:ext cx="1219200" cy="228600"/>
          </a:xfrm>
          <a:prstGeom prst="wedgeRoundRectCallout">
            <a:avLst>
              <a:gd name="adj1" fmla="val -168231"/>
              <a:gd name="adj2" fmla="val 117361"/>
              <a:gd name="adj3" fmla="val 16667"/>
            </a:avLst>
          </a:prstGeom>
          <a:solidFill>
            <a:schemeClr val="accent2"/>
          </a:solidFill>
          <a:ln w="9525">
            <a:solidFill>
              <a:schemeClr val="tx1"/>
            </a:solidFill>
            <a:miter lim="800000"/>
            <a:headEnd/>
            <a:tailEnd/>
          </a:ln>
        </p:spPr>
        <p:txBody>
          <a:bodyPr/>
          <a:lstStyle/>
          <a:p>
            <a:pPr algn="ctr"/>
            <a:r>
              <a:rPr lang="en-US" sz="900" b="1">
                <a:solidFill>
                  <a:schemeClr val="bg1"/>
                </a:solidFill>
              </a:rPr>
              <a:t>Extend to Police</a:t>
            </a:r>
          </a:p>
        </p:txBody>
      </p:sp>
      <p:sp>
        <p:nvSpPr>
          <p:cNvPr id="12371" name="AutoShape 82"/>
          <p:cNvSpPr>
            <a:spLocks/>
          </p:cNvSpPr>
          <p:nvPr/>
        </p:nvSpPr>
        <p:spPr bwMode="auto">
          <a:xfrm rot="16200000" flipV="1">
            <a:off x="5499100" y="3035300"/>
            <a:ext cx="279400" cy="6324600"/>
          </a:xfrm>
          <a:prstGeom prst="leftBrace">
            <a:avLst>
              <a:gd name="adj1" fmla="val 188636"/>
              <a:gd name="adj2" fmla="val 50000"/>
            </a:avLst>
          </a:prstGeom>
          <a:solidFill>
            <a:schemeClr val="tx1"/>
          </a:solidFill>
          <a:ln w="38100">
            <a:solidFill>
              <a:srgbClr val="CC9900"/>
            </a:solidFill>
            <a:round/>
            <a:headEnd/>
            <a:tailEnd/>
          </a:ln>
        </p:spPr>
        <p:txBody>
          <a:bodyPr wrap="none" anchor="ctr"/>
          <a:lstStyle/>
          <a:p>
            <a:endParaRPr lang="en-US"/>
          </a:p>
        </p:txBody>
      </p:sp>
      <p:sp>
        <p:nvSpPr>
          <p:cNvPr id="12372" name="AutoShape 83"/>
          <p:cNvSpPr>
            <a:spLocks noChangeArrowheads="1"/>
          </p:cNvSpPr>
          <p:nvPr/>
        </p:nvSpPr>
        <p:spPr bwMode="auto">
          <a:xfrm>
            <a:off x="6680200" y="6261100"/>
            <a:ext cx="1600200" cy="393700"/>
          </a:xfrm>
          <a:prstGeom prst="wedgeRoundRectCallout">
            <a:avLst>
              <a:gd name="adj1" fmla="val -109921"/>
              <a:gd name="adj2" fmla="val -25403"/>
              <a:gd name="adj3" fmla="val 16667"/>
            </a:avLst>
          </a:prstGeom>
          <a:solidFill>
            <a:schemeClr val="tx1"/>
          </a:solidFill>
          <a:ln w="9525">
            <a:solidFill>
              <a:schemeClr val="tx1"/>
            </a:solidFill>
            <a:miter lim="800000"/>
            <a:headEnd/>
            <a:tailEnd/>
          </a:ln>
        </p:spPr>
        <p:txBody>
          <a:bodyPr/>
          <a:lstStyle/>
          <a:p>
            <a:pPr algn="ctr"/>
            <a:r>
              <a:rPr lang="en-US" sz="900" b="1">
                <a:solidFill>
                  <a:schemeClr val="bg1"/>
                </a:solidFill>
              </a:rPr>
              <a:t>Create Robust </a:t>
            </a:r>
          </a:p>
          <a:p>
            <a:pPr algn="ctr"/>
            <a:r>
              <a:rPr lang="en-US" sz="900" b="1">
                <a:solidFill>
                  <a:schemeClr val="bg1"/>
                </a:solidFill>
              </a:rPr>
              <a:t>National ICT Backbone</a:t>
            </a:r>
          </a:p>
        </p:txBody>
      </p:sp>
      <p:sp>
        <p:nvSpPr>
          <p:cNvPr id="12373" name="AutoShape 84"/>
          <p:cNvSpPr>
            <a:spLocks noChangeArrowheads="1"/>
          </p:cNvSpPr>
          <p:nvPr/>
        </p:nvSpPr>
        <p:spPr bwMode="auto">
          <a:xfrm flipH="1">
            <a:off x="3429000" y="5943600"/>
            <a:ext cx="1790700" cy="381000"/>
          </a:xfrm>
          <a:prstGeom prst="wedgeRoundRectCallout">
            <a:avLst>
              <a:gd name="adj1" fmla="val -70213"/>
              <a:gd name="adj2" fmla="val 53750"/>
              <a:gd name="adj3" fmla="val 16667"/>
            </a:avLst>
          </a:prstGeom>
          <a:solidFill>
            <a:srgbClr val="CC9900"/>
          </a:solidFill>
          <a:ln w="9525">
            <a:solidFill>
              <a:schemeClr val="tx1"/>
            </a:solidFill>
            <a:miter lim="800000"/>
            <a:headEnd/>
            <a:tailEnd/>
          </a:ln>
        </p:spPr>
        <p:txBody>
          <a:bodyPr/>
          <a:lstStyle/>
          <a:p>
            <a:pPr algn="ctr"/>
            <a:r>
              <a:rPr lang="en-US" sz="900" b="1"/>
              <a:t>Establish National Cyber Security Strategy and Plan</a:t>
            </a:r>
          </a:p>
        </p:txBody>
      </p:sp>
      <p:sp>
        <p:nvSpPr>
          <p:cNvPr id="12374" name="AutoShape 85"/>
          <p:cNvSpPr>
            <a:spLocks noChangeArrowheads="1"/>
          </p:cNvSpPr>
          <p:nvPr/>
        </p:nvSpPr>
        <p:spPr bwMode="auto">
          <a:xfrm flipH="1">
            <a:off x="6108700" y="5486400"/>
            <a:ext cx="1130300" cy="228600"/>
          </a:xfrm>
          <a:prstGeom prst="wedgeRoundRectCallout">
            <a:avLst>
              <a:gd name="adj1" fmla="val -108991"/>
              <a:gd name="adj2" fmla="val -1338194"/>
              <a:gd name="adj3" fmla="val 16667"/>
            </a:avLst>
          </a:prstGeom>
          <a:solidFill>
            <a:srgbClr val="FFFF00"/>
          </a:solidFill>
          <a:ln w="9525">
            <a:solidFill>
              <a:schemeClr val="tx1"/>
            </a:solidFill>
            <a:miter lim="800000"/>
            <a:headEnd/>
            <a:tailEnd/>
          </a:ln>
        </p:spPr>
        <p:txBody>
          <a:bodyPr/>
          <a:lstStyle/>
          <a:p>
            <a:pPr algn="ctr"/>
            <a:endParaRPr lang="en-US" sz="900" b="1"/>
          </a:p>
        </p:txBody>
      </p:sp>
      <p:sp>
        <p:nvSpPr>
          <p:cNvPr id="12375" name="AutoShape 86"/>
          <p:cNvSpPr>
            <a:spLocks noChangeArrowheads="1"/>
          </p:cNvSpPr>
          <p:nvPr/>
        </p:nvSpPr>
        <p:spPr bwMode="auto">
          <a:xfrm flipH="1">
            <a:off x="6019800" y="5486400"/>
            <a:ext cx="1130300" cy="152400"/>
          </a:xfrm>
          <a:prstGeom prst="wedgeRoundRectCallout">
            <a:avLst>
              <a:gd name="adj1" fmla="val -128093"/>
              <a:gd name="adj2" fmla="val -1298958"/>
              <a:gd name="adj3" fmla="val 16667"/>
            </a:avLst>
          </a:prstGeom>
          <a:solidFill>
            <a:srgbClr val="FFFF00"/>
          </a:solidFill>
          <a:ln w="9525">
            <a:solidFill>
              <a:schemeClr val="tx1"/>
            </a:solidFill>
            <a:miter lim="800000"/>
            <a:headEnd/>
            <a:tailEnd/>
          </a:ln>
        </p:spPr>
        <p:txBody>
          <a:bodyPr/>
          <a:lstStyle/>
          <a:p>
            <a:pPr algn="ctr"/>
            <a:endParaRPr lang="en-US" sz="900" b="1"/>
          </a:p>
        </p:txBody>
      </p:sp>
      <p:sp>
        <p:nvSpPr>
          <p:cNvPr id="12376" name="AutoShape 87"/>
          <p:cNvSpPr>
            <a:spLocks noChangeArrowheads="1"/>
          </p:cNvSpPr>
          <p:nvPr/>
        </p:nvSpPr>
        <p:spPr bwMode="auto">
          <a:xfrm flipH="1">
            <a:off x="6261100" y="5486400"/>
            <a:ext cx="1130300" cy="152400"/>
          </a:xfrm>
          <a:prstGeom prst="wedgeRoundRectCallout">
            <a:avLst>
              <a:gd name="adj1" fmla="val -100000"/>
              <a:gd name="adj2" fmla="val -432292"/>
              <a:gd name="adj3" fmla="val 16667"/>
            </a:avLst>
          </a:prstGeom>
          <a:solidFill>
            <a:srgbClr val="FFFF00"/>
          </a:solidFill>
          <a:ln w="9525">
            <a:solidFill>
              <a:schemeClr val="tx1"/>
            </a:solidFill>
            <a:miter lim="800000"/>
            <a:headEnd/>
            <a:tailEnd/>
          </a:ln>
        </p:spPr>
        <p:txBody>
          <a:bodyPr/>
          <a:lstStyle/>
          <a:p>
            <a:pPr algn="ctr"/>
            <a:endParaRPr lang="en-US" sz="900" b="1"/>
          </a:p>
        </p:txBody>
      </p:sp>
      <p:sp>
        <p:nvSpPr>
          <p:cNvPr id="12377" name="AutoShape 88"/>
          <p:cNvSpPr>
            <a:spLocks noChangeArrowheads="1"/>
          </p:cNvSpPr>
          <p:nvPr/>
        </p:nvSpPr>
        <p:spPr bwMode="auto">
          <a:xfrm flipH="1">
            <a:off x="6172200" y="5410200"/>
            <a:ext cx="1219200" cy="228600"/>
          </a:xfrm>
          <a:prstGeom prst="wedgeRoundRectCallout">
            <a:avLst>
              <a:gd name="adj1" fmla="val -140106"/>
              <a:gd name="adj2" fmla="val -4861"/>
              <a:gd name="adj3" fmla="val 16667"/>
            </a:avLst>
          </a:prstGeom>
          <a:solidFill>
            <a:srgbClr val="FFFF00"/>
          </a:solidFill>
          <a:ln w="9525">
            <a:solidFill>
              <a:schemeClr val="tx1"/>
            </a:solidFill>
            <a:miter lim="800000"/>
            <a:headEnd/>
            <a:tailEnd/>
          </a:ln>
        </p:spPr>
        <p:txBody>
          <a:bodyPr/>
          <a:lstStyle/>
          <a:p>
            <a:pPr algn="ctr"/>
            <a:endParaRPr lang="en-US" sz="900" b="1"/>
          </a:p>
        </p:txBody>
      </p:sp>
      <p:sp>
        <p:nvSpPr>
          <p:cNvPr id="12378" name="AutoShape 89"/>
          <p:cNvSpPr>
            <a:spLocks noChangeArrowheads="1"/>
          </p:cNvSpPr>
          <p:nvPr/>
        </p:nvSpPr>
        <p:spPr bwMode="auto">
          <a:xfrm flipH="1">
            <a:off x="5905500" y="5334000"/>
            <a:ext cx="1689100" cy="533400"/>
          </a:xfrm>
          <a:prstGeom prst="wedgeRoundRectCallout">
            <a:avLst>
              <a:gd name="adj1" fmla="val -60903"/>
              <a:gd name="adj2" fmla="val -228278"/>
              <a:gd name="adj3" fmla="val 16667"/>
            </a:avLst>
          </a:prstGeom>
          <a:solidFill>
            <a:srgbClr val="FFFF00"/>
          </a:solidFill>
          <a:ln w="9525">
            <a:solidFill>
              <a:schemeClr val="tx1"/>
            </a:solidFill>
            <a:miter lim="800000"/>
            <a:headEnd/>
            <a:tailEnd/>
          </a:ln>
        </p:spPr>
        <p:txBody>
          <a:bodyPr/>
          <a:lstStyle/>
          <a:p>
            <a:pPr algn="ctr"/>
            <a:r>
              <a:rPr lang="en-US" sz="900" b="1"/>
              <a:t>Expand Coverage and Cross-Sector Access and Extend to Rural Areas</a:t>
            </a:r>
            <a:endParaRPr lang="en-US"/>
          </a:p>
        </p:txBody>
      </p:sp>
      <p:sp>
        <p:nvSpPr>
          <p:cNvPr id="12379" name="AutoShape 90"/>
          <p:cNvSpPr>
            <a:spLocks noChangeArrowheads="1"/>
          </p:cNvSpPr>
          <p:nvPr/>
        </p:nvSpPr>
        <p:spPr bwMode="auto">
          <a:xfrm flipH="1">
            <a:off x="5486400" y="3352800"/>
            <a:ext cx="1143000" cy="74613"/>
          </a:xfrm>
          <a:prstGeom prst="wedgeRoundRectCallout">
            <a:avLst>
              <a:gd name="adj1" fmla="val -121671"/>
              <a:gd name="adj2" fmla="val -779792"/>
              <a:gd name="adj3" fmla="val 16667"/>
            </a:avLst>
          </a:prstGeom>
          <a:solidFill>
            <a:srgbClr val="009900"/>
          </a:solidFill>
          <a:ln w="9525">
            <a:solidFill>
              <a:schemeClr val="tx1"/>
            </a:solidFill>
            <a:miter lim="800000"/>
            <a:headEnd/>
            <a:tailEnd/>
          </a:ln>
        </p:spPr>
        <p:txBody>
          <a:bodyPr/>
          <a:lstStyle/>
          <a:p>
            <a:pPr algn="ctr"/>
            <a:endParaRPr lang="en-US" sz="900" b="1">
              <a:solidFill>
                <a:schemeClr val="bg1"/>
              </a:solidFill>
            </a:endParaRPr>
          </a:p>
        </p:txBody>
      </p:sp>
      <p:sp>
        <p:nvSpPr>
          <p:cNvPr id="12380" name="AutoShape 91"/>
          <p:cNvSpPr>
            <a:spLocks noChangeArrowheads="1"/>
          </p:cNvSpPr>
          <p:nvPr/>
        </p:nvSpPr>
        <p:spPr bwMode="auto">
          <a:xfrm flipH="1">
            <a:off x="4953000" y="3200400"/>
            <a:ext cx="1828800" cy="406400"/>
          </a:xfrm>
          <a:prstGeom prst="wedgeRoundRectCallout">
            <a:avLst>
              <a:gd name="adj1" fmla="val -44097"/>
              <a:gd name="adj2" fmla="val -145704"/>
              <a:gd name="adj3" fmla="val 16667"/>
            </a:avLst>
          </a:prstGeom>
          <a:solidFill>
            <a:srgbClr val="009900"/>
          </a:solidFill>
          <a:ln w="9525">
            <a:solidFill>
              <a:schemeClr val="tx1"/>
            </a:solidFill>
            <a:miter lim="800000"/>
            <a:headEnd/>
            <a:tailEnd/>
          </a:ln>
        </p:spPr>
        <p:txBody>
          <a:bodyPr/>
          <a:lstStyle/>
          <a:p>
            <a:pPr algn="ctr"/>
            <a:r>
              <a:rPr lang="en-US" sz="900" b="1">
                <a:solidFill>
                  <a:schemeClr val="bg1"/>
                </a:solidFill>
              </a:rPr>
              <a:t>Priority Call Access for Emergency Services</a:t>
            </a:r>
          </a:p>
        </p:txBody>
      </p:sp>
      <p:sp>
        <p:nvSpPr>
          <p:cNvPr id="12381" name="Rectangle 92"/>
          <p:cNvSpPr>
            <a:spLocks noChangeArrowheads="1"/>
          </p:cNvSpPr>
          <p:nvPr/>
        </p:nvSpPr>
        <p:spPr bwMode="auto">
          <a:xfrm>
            <a:off x="7620000" y="2235200"/>
            <a:ext cx="1143000" cy="228600"/>
          </a:xfrm>
          <a:prstGeom prst="rect">
            <a:avLst/>
          </a:prstGeom>
          <a:solidFill>
            <a:srgbClr val="FFFF00"/>
          </a:solidFill>
          <a:ln w="9525">
            <a:solidFill>
              <a:schemeClr val="tx1"/>
            </a:solidFill>
            <a:miter lim="800000"/>
            <a:headEnd/>
            <a:tailEnd/>
          </a:ln>
        </p:spPr>
        <p:txBody>
          <a:bodyPr wrap="none" anchor="ctr"/>
          <a:lstStyle/>
          <a:p>
            <a:endParaRPr lang="en-US"/>
          </a:p>
        </p:txBody>
      </p:sp>
      <p:sp>
        <p:nvSpPr>
          <p:cNvPr id="12382" name="Text Box 93"/>
          <p:cNvSpPr txBox="1">
            <a:spLocks noChangeArrowheads="1"/>
          </p:cNvSpPr>
          <p:nvPr/>
        </p:nvSpPr>
        <p:spPr bwMode="auto">
          <a:xfrm>
            <a:off x="7620000" y="2244725"/>
            <a:ext cx="1160463" cy="244475"/>
          </a:xfrm>
          <a:prstGeom prst="rect">
            <a:avLst/>
          </a:prstGeom>
          <a:noFill/>
          <a:ln w="9525">
            <a:noFill/>
            <a:miter lim="800000"/>
            <a:headEnd/>
            <a:tailEnd/>
          </a:ln>
        </p:spPr>
        <p:txBody>
          <a:bodyPr wrap="none">
            <a:spAutoFit/>
          </a:bodyPr>
          <a:lstStyle/>
          <a:p>
            <a:pPr algn="ctr"/>
            <a:r>
              <a:rPr lang="en-US" sz="1000" b="1"/>
              <a:t>Internet Access </a:t>
            </a:r>
          </a:p>
        </p:txBody>
      </p:sp>
      <p:sp>
        <p:nvSpPr>
          <p:cNvPr id="96" name="Rectangle 95"/>
          <p:cNvSpPr/>
          <p:nvPr/>
        </p:nvSpPr>
        <p:spPr>
          <a:xfrm>
            <a:off x="3352800" y="2590800"/>
            <a:ext cx="3124200" cy="2209800"/>
          </a:xfrm>
          <a:prstGeom prst="rect">
            <a:avLst/>
          </a:prstGeom>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US strategy, plan, and portfolio drives to specific coordinated investments for measured results in support of the Afghan ICT Strategy and USG reconstruction and stability efforts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Next Steps</a:t>
            </a:r>
          </a:p>
        </p:txBody>
      </p:sp>
      <p:sp>
        <p:nvSpPr>
          <p:cNvPr id="13315" name="Content Placeholder 2"/>
          <p:cNvSpPr>
            <a:spLocks noGrp="1"/>
          </p:cNvSpPr>
          <p:nvPr>
            <p:ph idx="1"/>
          </p:nvPr>
        </p:nvSpPr>
        <p:spPr>
          <a:xfrm>
            <a:off x="457200" y="1295400"/>
            <a:ext cx="8229600" cy="4525963"/>
          </a:xfrm>
        </p:spPr>
        <p:txBody>
          <a:bodyPr/>
          <a:lstStyle/>
          <a:p>
            <a:pPr marL="514350" indent="-514350">
              <a:buFontTx/>
              <a:buAutoNum type="arabicPeriod"/>
            </a:pPr>
            <a:r>
              <a:rPr lang="en-US" sz="2800" smtClean="0"/>
              <a:t>Brief USG Senior Leaders and Stakeholders and Obtain Support</a:t>
            </a:r>
          </a:p>
          <a:p>
            <a:pPr marL="514350" indent="-514350">
              <a:buFontTx/>
              <a:buAutoNum type="arabicPeriod"/>
            </a:pPr>
            <a:r>
              <a:rPr lang="en-US" sz="2800" smtClean="0"/>
              <a:t>Identify Qualified Candidate for USG ICT Lead for Afghanistan</a:t>
            </a:r>
          </a:p>
          <a:p>
            <a:pPr marL="514350" indent="-514350">
              <a:buFontTx/>
              <a:buAutoNum type="arabicPeriod"/>
            </a:pPr>
            <a:r>
              <a:rPr lang="en-US" sz="2800" smtClean="0"/>
              <a:t>Develop for USG strategy and Engagement Plan, Identify Key Initial Investments</a:t>
            </a:r>
          </a:p>
          <a:p>
            <a:pPr marL="514350" indent="-514350">
              <a:buFontTx/>
              <a:buAutoNum type="arabicPeriod"/>
            </a:pPr>
            <a:r>
              <a:rPr lang="en-US" sz="2800" smtClean="0"/>
              <a:t>Socialize USG Support with Afghan Leadership</a:t>
            </a:r>
          </a:p>
          <a:p>
            <a:pPr marL="514350" indent="-514350">
              <a:buFontTx/>
              <a:buAutoNum type="arabicPeriod"/>
            </a:pPr>
            <a:r>
              <a:rPr lang="en-US" sz="2800" smtClean="0"/>
              <a:t>Allocate initial staff and resources to support USG ICT Strategy, Plan, and Investment Portfolio</a:t>
            </a:r>
          </a:p>
        </p:txBody>
      </p:sp>
      <p:sp>
        <p:nvSpPr>
          <p:cNvPr id="13316" name="Slide Number Placeholder 4"/>
          <p:cNvSpPr>
            <a:spLocks noGrp="1"/>
          </p:cNvSpPr>
          <p:nvPr>
            <p:ph type="sldNum" sz="quarter" idx="11"/>
          </p:nvPr>
        </p:nvSpPr>
        <p:spPr>
          <a:noFill/>
        </p:spPr>
        <p:txBody>
          <a:bodyPr/>
          <a:lstStyle/>
          <a:p>
            <a:fld id="{5FCE70D1-63D2-4BE0-A3A9-A1C8DAD062AF}"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p:spPr>
        <p:txBody>
          <a:bodyPr/>
          <a:lstStyle/>
          <a:p>
            <a:fld id="{CDF3C043-2483-443E-ABFC-7FB316478C96}" type="slidenum">
              <a:rPr lang="en-US" smtClean="0"/>
              <a:pPr/>
              <a:t>13</a:t>
            </a:fld>
            <a:endParaRPr lang="en-US" smtClean="0"/>
          </a:p>
        </p:txBody>
      </p:sp>
      <p:sp>
        <p:nvSpPr>
          <p:cNvPr id="14339" name="Rectangle 4"/>
          <p:cNvSpPr>
            <a:spLocks noGrp="1" noChangeArrowheads="1"/>
          </p:cNvSpPr>
          <p:nvPr>
            <p:ph type="ctrTitle"/>
          </p:nvPr>
        </p:nvSpPr>
        <p:spPr/>
        <p:txBody>
          <a:bodyPr/>
          <a:lstStyle/>
          <a:p>
            <a:pPr eaLnBrk="1" hangingPunct="1"/>
            <a:r>
              <a:rPr lang="en-US" smtClean="0"/>
              <a:t>Backup Slides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noFill/>
        </p:spPr>
        <p:txBody>
          <a:bodyPr/>
          <a:lstStyle/>
          <a:p>
            <a:fld id="{AFE5D567-FF1F-453C-99CD-3DDDAB35EC64}" type="slidenum">
              <a:rPr lang="en-US" smtClean="0"/>
              <a:pPr/>
              <a:t>14</a:t>
            </a:fld>
            <a:endParaRPr lang="en-US" smtClean="0"/>
          </a:p>
        </p:txBody>
      </p:sp>
      <p:sp>
        <p:nvSpPr>
          <p:cNvPr id="15363" name="Rectangle 4"/>
          <p:cNvSpPr>
            <a:spLocks noGrp="1" noChangeArrowheads="1"/>
          </p:cNvSpPr>
          <p:nvPr>
            <p:ph type="title"/>
          </p:nvPr>
        </p:nvSpPr>
        <p:spPr>
          <a:xfrm>
            <a:off x="457200" y="152400"/>
            <a:ext cx="8229600" cy="868363"/>
          </a:xfrm>
        </p:spPr>
        <p:txBody>
          <a:bodyPr/>
          <a:lstStyle/>
          <a:p>
            <a:pPr eaLnBrk="1" hangingPunct="1"/>
            <a:r>
              <a:rPr lang="en-US" smtClean="0"/>
              <a:t>Afghan ICT Sector</a:t>
            </a:r>
          </a:p>
        </p:txBody>
      </p:sp>
      <p:pic>
        <p:nvPicPr>
          <p:cNvPr id="15364" name="Picture 6"/>
          <p:cNvPicPr>
            <a:picLocks noChangeAspect="1" noChangeArrowheads="1"/>
          </p:cNvPicPr>
          <p:nvPr/>
        </p:nvPicPr>
        <p:blipFill>
          <a:blip r:embed="rId2" cstate="print"/>
          <a:srcRect/>
          <a:stretch>
            <a:fillRect/>
          </a:stretch>
        </p:blipFill>
        <p:spPr bwMode="auto">
          <a:xfrm>
            <a:off x="4876800" y="1385888"/>
            <a:ext cx="4189413" cy="4897437"/>
          </a:xfrm>
          <a:prstGeom prst="rect">
            <a:avLst/>
          </a:prstGeom>
          <a:noFill/>
          <a:ln w="9525">
            <a:noFill/>
            <a:miter lim="800000"/>
            <a:headEnd/>
            <a:tailEnd/>
          </a:ln>
        </p:spPr>
      </p:pic>
      <p:grpSp>
        <p:nvGrpSpPr>
          <p:cNvPr id="15365" name="Group 8"/>
          <p:cNvGrpSpPr>
            <a:grpSpLocks/>
          </p:cNvGrpSpPr>
          <p:nvPr/>
        </p:nvGrpSpPr>
        <p:grpSpPr bwMode="auto">
          <a:xfrm>
            <a:off x="15875" y="2057400"/>
            <a:ext cx="4860925" cy="3657600"/>
            <a:chOff x="86" y="1296"/>
            <a:chExt cx="2976" cy="2232"/>
          </a:xfrm>
        </p:grpSpPr>
        <p:pic>
          <p:nvPicPr>
            <p:cNvPr id="15369" name="Picture 5" descr="Afghanistan ICT June 06"/>
            <p:cNvPicPr>
              <a:picLocks noChangeAspect="1" noChangeArrowheads="1"/>
            </p:cNvPicPr>
            <p:nvPr/>
          </p:nvPicPr>
          <p:blipFill>
            <a:blip r:embed="rId3" cstate="print"/>
            <a:srcRect/>
            <a:stretch>
              <a:fillRect/>
            </a:stretch>
          </p:blipFill>
          <p:spPr bwMode="auto">
            <a:xfrm>
              <a:off x="86" y="1296"/>
              <a:ext cx="2976" cy="2232"/>
            </a:xfrm>
            <a:prstGeom prst="rect">
              <a:avLst/>
            </a:prstGeom>
            <a:noFill/>
            <a:ln w="9525">
              <a:noFill/>
              <a:miter lim="800000"/>
              <a:headEnd/>
              <a:tailEnd/>
            </a:ln>
          </p:spPr>
        </p:pic>
        <p:sp>
          <p:nvSpPr>
            <p:cNvPr id="15370" name="Rectangle 7"/>
            <p:cNvSpPr>
              <a:spLocks noChangeArrowheads="1"/>
            </p:cNvSpPr>
            <p:nvPr/>
          </p:nvSpPr>
          <p:spPr bwMode="auto">
            <a:xfrm>
              <a:off x="672" y="1296"/>
              <a:ext cx="1776" cy="240"/>
            </a:xfrm>
            <a:prstGeom prst="rect">
              <a:avLst/>
            </a:prstGeom>
            <a:solidFill>
              <a:schemeClr val="bg1"/>
            </a:solidFill>
            <a:ln w="9525">
              <a:noFill/>
              <a:miter lim="800000"/>
              <a:headEnd/>
              <a:tailEnd/>
            </a:ln>
          </p:spPr>
          <p:txBody>
            <a:bodyPr wrap="none" anchor="ctr"/>
            <a:lstStyle/>
            <a:p>
              <a:endParaRPr lang="en-US"/>
            </a:p>
          </p:txBody>
        </p:sp>
      </p:grpSp>
      <p:sp>
        <p:nvSpPr>
          <p:cNvPr id="15366" name="Text Box 9"/>
          <p:cNvSpPr txBox="1">
            <a:spLocks noChangeArrowheads="1"/>
          </p:cNvSpPr>
          <p:nvPr/>
        </p:nvSpPr>
        <p:spPr bwMode="auto">
          <a:xfrm>
            <a:off x="1219200" y="1839913"/>
            <a:ext cx="1562100" cy="304800"/>
          </a:xfrm>
          <a:prstGeom prst="rect">
            <a:avLst/>
          </a:prstGeom>
          <a:noFill/>
          <a:ln w="9525">
            <a:noFill/>
            <a:miter lim="800000"/>
            <a:headEnd/>
            <a:tailEnd/>
          </a:ln>
        </p:spPr>
        <p:txBody>
          <a:bodyPr wrap="none">
            <a:spAutoFit/>
          </a:bodyPr>
          <a:lstStyle/>
          <a:p>
            <a:r>
              <a:rPr lang="en-US" sz="1400" b="1"/>
              <a:t>Afghan Telecom</a:t>
            </a:r>
          </a:p>
        </p:txBody>
      </p:sp>
      <p:sp>
        <p:nvSpPr>
          <p:cNvPr id="15367" name="Text Box 10"/>
          <p:cNvSpPr txBox="1">
            <a:spLocks noChangeArrowheads="1"/>
          </p:cNvSpPr>
          <p:nvPr/>
        </p:nvSpPr>
        <p:spPr bwMode="auto">
          <a:xfrm>
            <a:off x="3346450" y="1828800"/>
            <a:ext cx="1377950" cy="304800"/>
          </a:xfrm>
          <a:prstGeom prst="rect">
            <a:avLst/>
          </a:prstGeom>
          <a:noFill/>
          <a:ln w="9525">
            <a:noFill/>
            <a:miter lim="800000"/>
            <a:headEnd/>
            <a:tailEnd/>
          </a:ln>
        </p:spPr>
        <p:txBody>
          <a:bodyPr wrap="none">
            <a:spAutoFit/>
          </a:bodyPr>
          <a:lstStyle/>
          <a:p>
            <a:r>
              <a:rPr lang="en-US" sz="1400" b="1"/>
              <a:t>Private Sector</a:t>
            </a:r>
          </a:p>
        </p:txBody>
      </p:sp>
      <p:sp>
        <p:nvSpPr>
          <p:cNvPr id="11" name="Rectangle 4"/>
          <p:cNvSpPr txBox="1">
            <a:spLocks noChangeArrowheads="1"/>
          </p:cNvSpPr>
          <p:nvPr/>
        </p:nvSpPr>
        <p:spPr bwMode="auto">
          <a:xfrm>
            <a:off x="5181600" y="830263"/>
            <a:ext cx="3619500" cy="715962"/>
          </a:xfrm>
          <a:prstGeom prst="rect">
            <a:avLst/>
          </a:prstGeom>
          <a:noFill/>
          <a:ln w="9525">
            <a:noFill/>
            <a:miter lim="800000"/>
            <a:headEnd/>
            <a:tailEnd/>
          </a:ln>
        </p:spPr>
        <p:txBody>
          <a:bodyPr anchor="ctr"/>
          <a:lstStyle/>
          <a:p>
            <a:pPr algn="ctr">
              <a:defRPr/>
            </a:pPr>
            <a:r>
              <a:rPr lang="en-US" sz="1200" b="1" kern="0" dirty="0">
                <a:solidFill>
                  <a:schemeClr val="tx2"/>
                </a:solidFill>
                <a:latin typeface="+mj-lt"/>
                <a:ea typeface="+mj-ea"/>
                <a:cs typeface="+mj-cs"/>
              </a:rPr>
              <a:t>Planned and Initial Implementation In-Progress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p:spPr>
        <p:txBody>
          <a:bodyPr/>
          <a:lstStyle/>
          <a:p>
            <a:fld id="{EC5A75AF-4274-486A-B6BF-A4A12AC0EA07}" type="slidenum">
              <a:rPr lang="en-US" smtClean="0"/>
              <a:pPr/>
              <a:t>15</a:t>
            </a:fld>
            <a:endParaRPr lang="en-US" smtClean="0"/>
          </a:p>
        </p:txBody>
      </p:sp>
      <p:sp>
        <p:nvSpPr>
          <p:cNvPr id="16387" name="Rectangle 2"/>
          <p:cNvSpPr>
            <a:spLocks noGrp="1" noChangeArrowheads="1"/>
          </p:cNvSpPr>
          <p:nvPr>
            <p:ph type="title"/>
          </p:nvPr>
        </p:nvSpPr>
        <p:spPr>
          <a:xfrm>
            <a:off x="457200" y="228600"/>
            <a:ext cx="8229600" cy="868363"/>
          </a:xfrm>
        </p:spPr>
        <p:txBody>
          <a:bodyPr/>
          <a:lstStyle/>
          <a:p>
            <a:pPr eaLnBrk="1" hangingPunct="1"/>
            <a:r>
              <a:rPr lang="en-US" smtClean="0"/>
              <a:t>ICT-related Challenges</a:t>
            </a:r>
          </a:p>
        </p:txBody>
      </p:sp>
      <p:sp>
        <p:nvSpPr>
          <p:cNvPr id="16388" name="Rectangle 3"/>
          <p:cNvSpPr>
            <a:spLocks noGrp="1" noChangeArrowheads="1"/>
          </p:cNvSpPr>
          <p:nvPr>
            <p:ph type="body" idx="1"/>
          </p:nvPr>
        </p:nvSpPr>
        <p:spPr>
          <a:xfrm>
            <a:off x="381000" y="1066800"/>
            <a:ext cx="8458200" cy="5410200"/>
          </a:xfrm>
        </p:spPr>
        <p:txBody>
          <a:bodyPr/>
          <a:lstStyle/>
          <a:p>
            <a:pPr eaLnBrk="1" hangingPunct="1">
              <a:lnSpc>
                <a:spcPct val="80000"/>
              </a:lnSpc>
            </a:pPr>
            <a:r>
              <a:rPr lang="en-US" sz="1800" smtClean="0"/>
              <a:t>Pervasive lack understanding of information culture and ICT business culture</a:t>
            </a:r>
          </a:p>
          <a:p>
            <a:pPr lvl="1" eaLnBrk="1" hangingPunct="1">
              <a:lnSpc>
                <a:spcPct val="80000"/>
              </a:lnSpc>
            </a:pPr>
            <a:r>
              <a:rPr lang="en-US" sz="1600" smtClean="0"/>
              <a:t>There is no USG ICT business model for intervention, reconstruction and development</a:t>
            </a:r>
          </a:p>
          <a:p>
            <a:pPr lvl="1" eaLnBrk="1" hangingPunct="1">
              <a:lnSpc>
                <a:spcPct val="80000"/>
              </a:lnSpc>
            </a:pPr>
            <a:r>
              <a:rPr lang="en-US" sz="1600" smtClean="0"/>
              <a:t>Key decision makers are not knowledgeable of the potential benefits and limitations of ICT</a:t>
            </a:r>
          </a:p>
          <a:p>
            <a:pPr eaLnBrk="1" hangingPunct="1">
              <a:lnSpc>
                <a:spcPct val="80000"/>
              </a:lnSpc>
            </a:pPr>
            <a:r>
              <a:rPr lang="en-US" sz="1800" smtClean="0"/>
              <a:t>ICT has not been viewed or treated </a:t>
            </a:r>
            <a:r>
              <a:rPr lang="en-US" sz="1800" b="1" i="1" u="sng" smtClean="0"/>
              <a:t>consistently</a:t>
            </a:r>
            <a:r>
              <a:rPr lang="en-US" sz="1800" smtClean="0"/>
              <a:t> as an “essential service”</a:t>
            </a:r>
          </a:p>
          <a:p>
            <a:pPr lvl="1" eaLnBrk="1" hangingPunct="1">
              <a:lnSpc>
                <a:spcPct val="80000"/>
              </a:lnSpc>
            </a:pPr>
            <a:r>
              <a:rPr lang="en-US" sz="1600" smtClean="0"/>
              <a:t>Integrate ICT into strategic communications strategy and plan </a:t>
            </a:r>
          </a:p>
          <a:p>
            <a:pPr lvl="1" eaLnBrk="1" hangingPunct="1">
              <a:lnSpc>
                <a:spcPct val="80000"/>
              </a:lnSpc>
            </a:pPr>
            <a:r>
              <a:rPr lang="en-US" sz="1600" smtClean="0"/>
              <a:t>Past successes have been used as an argument for US disengagement</a:t>
            </a:r>
          </a:p>
          <a:p>
            <a:pPr lvl="1" eaLnBrk="1" hangingPunct="1">
              <a:lnSpc>
                <a:spcPct val="80000"/>
              </a:lnSpc>
            </a:pPr>
            <a:r>
              <a:rPr lang="en-US" sz="1600" smtClean="0"/>
              <a:t>There is no agreed, coherent USG (or international) strategy, plan, and approach for supporting Afghan ICT reconstruction, development, and capacity building</a:t>
            </a:r>
          </a:p>
          <a:p>
            <a:pPr lvl="1" eaLnBrk="1" hangingPunct="1">
              <a:lnSpc>
                <a:spcPct val="80000"/>
              </a:lnSpc>
            </a:pPr>
            <a:r>
              <a:rPr lang="en-US" sz="1600" smtClean="0"/>
              <a:t>Program development, project coordination, information sharing, ICT implementation and capacity building are largely ad hoc, uncoordinated and non-standard </a:t>
            </a:r>
          </a:p>
          <a:p>
            <a:pPr eaLnBrk="1" hangingPunct="1">
              <a:lnSpc>
                <a:spcPct val="80000"/>
              </a:lnSpc>
            </a:pPr>
            <a:r>
              <a:rPr lang="en-US" sz="1800" smtClean="0"/>
              <a:t>There is an absence of senior US commercial ICT professional leadership and forward deployed commercial ICT assessment, planning, and consultation capability to advise and support USG civil-military elements and work with Afghan ICT counterparts</a:t>
            </a:r>
          </a:p>
          <a:p>
            <a:pPr lvl="1" eaLnBrk="1" hangingPunct="1">
              <a:lnSpc>
                <a:spcPct val="80000"/>
              </a:lnSpc>
            </a:pPr>
            <a:r>
              <a:rPr lang="en-US" sz="1600" smtClean="0"/>
              <a:t>Lack of physical, personal, and cyber security investments</a:t>
            </a:r>
          </a:p>
          <a:p>
            <a:pPr lvl="1" eaLnBrk="1" hangingPunct="1">
              <a:lnSpc>
                <a:spcPct val="80000"/>
              </a:lnSpc>
            </a:pPr>
            <a:r>
              <a:rPr lang="en-US" sz="1600" smtClean="0"/>
              <a:t>Lack of consistent relationship building between ICT stakeholders and US leadership </a:t>
            </a:r>
          </a:p>
          <a:p>
            <a:pPr lvl="1" eaLnBrk="1" hangingPunct="1">
              <a:lnSpc>
                <a:spcPct val="80000"/>
              </a:lnSpc>
            </a:pPr>
            <a:r>
              <a:rPr lang="en-US" sz="1600" smtClean="0"/>
              <a:t>Need to manage expectations, ours and the Afghans</a:t>
            </a:r>
          </a:p>
          <a:p>
            <a:pPr eaLnBrk="1" hangingPunct="1">
              <a:lnSpc>
                <a:spcPct val="80000"/>
              </a:lnSpc>
            </a:pPr>
            <a:r>
              <a:rPr lang="en-US" sz="1800" smtClean="0"/>
              <a:t>USG security protection measures for reconstruction are risk averse not enabling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p:spPr>
        <p:txBody>
          <a:bodyPr/>
          <a:lstStyle/>
          <a:p>
            <a:fld id="{EF1E85F3-E10B-4ACC-A55D-B873228FE771}" type="slidenum">
              <a:rPr lang="en-US" smtClean="0"/>
              <a:pPr/>
              <a:t>16</a:t>
            </a:fld>
            <a:endParaRPr lang="en-US" smtClean="0"/>
          </a:p>
        </p:txBody>
      </p:sp>
      <p:sp>
        <p:nvSpPr>
          <p:cNvPr id="17411" name="Rectangle 2"/>
          <p:cNvSpPr>
            <a:spLocks noGrp="1" noChangeArrowheads="1"/>
          </p:cNvSpPr>
          <p:nvPr>
            <p:ph type="title"/>
          </p:nvPr>
        </p:nvSpPr>
        <p:spPr/>
        <p:txBody>
          <a:bodyPr/>
          <a:lstStyle/>
          <a:p>
            <a:pPr eaLnBrk="1" hangingPunct="1"/>
            <a:r>
              <a:rPr lang="en-US" smtClean="0"/>
              <a:t>Afghan ICT Short Falls</a:t>
            </a:r>
          </a:p>
        </p:txBody>
      </p:sp>
      <p:sp>
        <p:nvSpPr>
          <p:cNvPr id="17412" name="Rectangle 3"/>
          <p:cNvSpPr>
            <a:spLocks noGrp="1" noChangeArrowheads="1"/>
          </p:cNvSpPr>
          <p:nvPr>
            <p:ph type="body" idx="1"/>
          </p:nvPr>
        </p:nvSpPr>
        <p:spPr>
          <a:xfrm>
            <a:off x="457200" y="1600200"/>
            <a:ext cx="8229600" cy="4876800"/>
          </a:xfrm>
        </p:spPr>
        <p:txBody>
          <a:bodyPr/>
          <a:lstStyle/>
          <a:p>
            <a:pPr eaLnBrk="1" hangingPunct="1">
              <a:lnSpc>
                <a:spcPct val="80000"/>
              </a:lnSpc>
            </a:pPr>
            <a:r>
              <a:rPr lang="en-US" sz="1800" smtClean="0"/>
              <a:t>Network fragile and performance marginal</a:t>
            </a:r>
          </a:p>
          <a:p>
            <a:pPr eaLnBrk="1" hangingPunct="1">
              <a:lnSpc>
                <a:spcPct val="80000"/>
              </a:lnSpc>
            </a:pPr>
            <a:r>
              <a:rPr lang="en-US" sz="1800" smtClean="0"/>
              <a:t>No national backbone and limited broadband service</a:t>
            </a:r>
          </a:p>
          <a:p>
            <a:pPr eaLnBrk="1" hangingPunct="1">
              <a:lnSpc>
                <a:spcPct val="80000"/>
              </a:lnSpc>
            </a:pPr>
            <a:r>
              <a:rPr lang="en-US" sz="1800" smtClean="0"/>
              <a:t>Lack rural area coverage</a:t>
            </a:r>
          </a:p>
          <a:p>
            <a:pPr eaLnBrk="1" hangingPunct="1">
              <a:lnSpc>
                <a:spcPct val="80000"/>
              </a:lnSpc>
            </a:pPr>
            <a:r>
              <a:rPr lang="en-US" sz="1800" smtClean="0"/>
              <a:t>Limited terrestrial infrastructure and international access</a:t>
            </a:r>
          </a:p>
          <a:p>
            <a:pPr eaLnBrk="1" hangingPunct="1">
              <a:lnSpc>
                <a:spcPct val="80000"/>
              </a:lnSpc>
            </a:pPr>
            <a:r>
              <a:rPr lang="en-US" sz="1800" smtClean="0"/>
              <a:t>Lack adequate support to governance, security, commerce, financial, education and healthcare</a:t>
            </a:r>
          </a:p>
          <a:p>
            <a:pPr eaLnBrk="1" hangingPunct="1">
              <a:lnSpc>
                <a:spcPct val="80000"/>
              </a:lnSpc>
            </a:pPr>
            <a:r>
              <a:rPr lang="en-US" sz="1800" smtClean="0"/>
              <a:t>Lack adequate cyber security and physical protection</a:t>
            </a:r>
          </a:p>
          <a:p>
            <a:pPr eaLnBrk="1" hangingPunct="1">
              <a:lnSpc>
                <a:spcPct val="80000"/>
              </a:lnSpc>
            </a:pPr>
            <a:r>
              <a:rPr lang="en-US" sz="1800" smtClean="0"/>
              <a:t>Lack CIO and Cyber Security culture</a:t>
            </a:r>
          </a:p>
          <a:p>
            <a:pPr eaLnBrk="1" hangingPunct="1">
              <a:lnSpc>
                <a:spcPct val="80000"/>
              </a:lnSpc>
            </a:pPr>
            <a:r>
              <a:rPr lang="en-US" sz="1800" smtClean="0"/>
              <a:t>Lack nationwide and ministry-wide data strategy and IT services</a:t>
            </a:r>
          </a:p>
          <a:p>
            <a:pPr eaLnBrk="1" hangingPunct="1">
              <a:lnSpc>
                <a:spcPct val="80000"/>
              </a:lnSpc>
            </a:pPr>
            <a:r>
              <a:rPr lang="en-US" sz="1800" smtClean="0"/>
              <a:t>Lack implementation of e-Solutions</a:t>
            </a:r>
          </a:p>
          <a:p>
            <a:pPr eaLnBrk="1" hangingPunct="1">
              <a:lnSpc>
                <a:spcPct val="80000"/>
              </a:lnSpc>
            </a:pPr>
            <a:r>
              <a:rPr lang="en-US" sz="1800" smtClean="0"/>
              <a:t>Thin layer of ICT and IT competence and business operations, marketing, management and technical skills</a:t>
            </a:r>
          </a:p>
          <a:p>
            <a:pPr eaLnBrk="1" hangingPunct="1">
              <a:lnSpc>
                <a:spcPct val="80000"/>
              </a:lnSpc>
            </a:pPr>
            <a:r>
              <a:rPr lang="en-US" sz="1800" smtClean="0"/>
              <a:t>Afghan Telecom not a viable and functional organization</a:t>
            </a:r>
          </a:p>
          <a:p>
            <a:pPr eaLnBrk="1" hangingPunct="1">
              <a:lnSpc>
                <a:spcPct val="80000"/>
              </a:lnSpc>
            </a:pPr>
            <a:r>
              <a:rPr lang="en-US" sz="1800" smtClean="0"/>
              <a:t>Lack reliable power</a:t>
            </a:r>
          </a:p>
          <a:p>
            <a:pPr eaLnBrk="1" hangingPunct="1">
              <a:lnSpc>
                <a:spcPct val="80000"/>
              </a:lnSpc>
            </a:pPr>
            <a:r>
              <a:rPr lang="en-US" sz="1800" smtClean="0"/>
              <a:t>Lack an ICT baseline of activities and gaps and mechanism for collaboration and sharing information among stakeholders and visualizing actions and impacts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p:spPr>
        <p:txBody>
          <a:bodyPr/>
          <a:lstStyle/>
          <a:p>
            <a:fld id="{594DD44D-1990-4FA6-9226-A19E3FC0896C}" type="slidenum">
              <a:rPr lang="en-US" smtClean="0"/>
              <a:pPr/>
              <a:t>17</a:t>
            </a:fld>
            <a:endParaRPr lang="en-US" smtClean="0"/>
          </a:p>
        </p:txBody>
      </p:sp>
      <p:sp>
        <p:nvSpPr>
          <p:cNvPr id="18435" name="Rectangle 2"/>
          <p:cNvSpPr>
            <a:spLocks noGrp="1" noChangeArrowheads="1"/>
          </p:cNvSpPr>
          <p:nvPr>
            <p:ph type="title"/>
          </p:nvPr>
        </p:nvSpPr>
        <p:spPr/>
        <p:txBody>
          <a:bodyPr/>
          <a:lstStyle/>
          <a:p>
            <a:pPr eaLnBrk="1" hangingPunct="1"/>
            <a:r>
              <a:rPr lang="en-US" sz="4000" smtClean="0"/>
              <a:t>Afghanistan ICT Support History</a:t>
            </a:r>
          </a:p>
        </p:txBody>
      </p:sp>
      <p:sp>
        <p:nvSpPr>
          <p:cNvPr id="18436" name="Rectangle 3"/>
          <p:cNvSpPr>
            <a:spLocks noGrp="1" noChangeArrowheads="1"/>
          </p:cNvSpPr>
          <p:nvPr>
            <p:ph type="body" idx="1"/>
          </p:nvPr>
        </p:nvSpPr>
        <p:spPr>
          <a:xfrm>
            <a:off x="457200" y="1371600"/>
            <a:ext cx="8229600" cy="5181600"/>
          </a:xfrm>
        </p:spPr>
        <p:txBody>
          <a:bodyPr/>
          <a:lstStyle/>
          <a:p>
            <a:pPr eaLnBrk="1" hangingPunct="1">
              <a:lnSpc>
                <a:spcPct val="80000"/>
              </a:lnSpc>
            </a:pPr>
            <a:r>
              <a:rPr lang="en-US" sz="1600" smtClean="0"/>
              <a:t>Background:  When the US re-established the US embassy in Kabul a NSC memorandum established the Afghanistan Reconstruction Group (ARG) composed of senior advisors drawn from private industry.  The ARG fostered and coordinated a number of successful initiatives (many that predated the ARG).   That coordination and the creation of new initiatives contributed greatly to the initial progress in Afghanistan.  </a:t>
            </a:r>
          </a:p>
          <a:p>
            <a:pPr lvl="1" eaLnBrk="1" hangingPunct="1">
              <a:lnSpc>
                <a:spcPct val="80000"/>
              </a:lnSpc>
            </a:pPr>
            <a:r>
              <a:rPr lang="en-US" sz="1400" smtClean="0"/>
              <a:t>In September 2005 after the position had been vacant for two years, the ARG’s first senior telecommunications advisor (STA) arrived in Kabul.  He quickly established an ICT Integration Team (ICT I-team) in Afghanistan composed of State, DOD, USAID, the Afghan Ministry of Communications, selected industry members, and others.  Additionally, with the support of ASD NII, he also formed focused government and private sector reachback groups to provide support to Afghanistan and to welcome visiting Afghan officials.  These groups developed and coordinated a portfolio of initiatives (such as the building of the Provincial Governors Communications System, the formation of the National ICT Association of Afghanistan, training for government employees such as spectrum managers, attracting new Telecommunications companies, etc.) which brought a number of dramatic and measurable achievements, such as the doubling of cell phone users in one year, creation of over 20K technical jobs for the local population, and $120M into the government coffers in fees.</a:t>
            </a:r>
          </a:p>
          <a:p>
            <a:pPr lvl="1" eaLnBrk="1" hangingPunct="1">
              <a:lnSpc>
                <a:spcPct val="80000"/>
              </a:lnSpc>
            </a:pPr>
            <a:r>
              <a:rPr lang="en-US" sz="1400" smtClean="0"/>
              <a:t>Perhaps because of these successes, Department of State’s disinterest in technology matters, and the desire to move to “business as usual” </a:t>
            </a:r>
          </a:p>
          <a:p>
            <a:pPr lvl="2" eaLnBrk="1" hangingPunct="1">
              <a:lnSpc>
                <a:spcPct val="80000"/>
              </a:lnSpc>
            </a:pPr>
            <a:r>
              <a:rPr lang="en-US" sz="1200" smtClean="0"/>
              <a:t>US eventually dismantled the ARG, eliminated the STA position and the ICT I-team  </a:t>
            </a:r>
          </a:p>
          <a:p>
            <a:pPr lvl="2" eaLnBrk="1" hangingPunct="1">
              <a:lnSpc>
                <a:spcPct val="80000"/>
              </a:lnSpc>
            </a:pPr>
            <a:r>
              <a:rPr lang="en-US" sz="1200" smtClean="0"/>
              <a:t>Senior Afghan officials and community leaders, feeling abandoned by the US have </a:t>
            </a:r>
          </a:p>
          <a:p>
            <a:pPr lvl="3" eaLnBrk="1" hangingPunct="1">
              <a:lnSpc>
                <a:spcPct val="80000"/>
              </a:lnSpc>
            </a:pPr>
            <a:r>
              <a:rPr lang="en-US" sz="1000" smtClean="0"/>
              <a:t>Begun to look to other nations for support (e.g., Iran, China, India, etc.)</a:t>
            </a:r>
          </a:p>
          <a:p>
            <a:pPr lvl="3" eaLnBrk="1" hangingPunct="1">
              <a:lnSpc>
                <a:spcPct val="80000"/>
              </a:lnSpc>
            </a:pPr>
            <a:r>
              <a:rPr lang="en-US" sz="1000" smtClean="0"/>
              <a:t>Expressed concern to visiting senior USG leaders and teams about apparent US disinterest </a:t>
            </a:r>
          </a:p>
          <a:p>
            <a:pPr lvl="2" eaLnBrk="1" hangingPunct="1">
              <a:lnSpc>
                <a:spcPct val="80000"/>
              </a:lnSpc>
            </a:pPr>
            <a:r>
              <a:rPr lang="en-US" sz="1200" smtClean="0"/>
              <a:t>The progress in ICT modernization and growth has begun to slow</a:t>
            </a:r>
          </a:p>
          <a:p>
            <a:pPr lvl="2" eaLnBrk="1" hangingPunct="1">
              <a:lnSpc>
                <a:spcPct val="80000"/>
              </a:lnSpc>
            </a:pPr>
            <a:r>
              <a:rPr lang="en-US" sz="1200" smtClean="0"/>
              <a:t>US is loosing the opportunity to shape and leverage an expanding national communications backbone.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p:spPr>
        <p:txBody>
          <a:bodyPr/>
          <a:lstStyle/>
          <a:p>
            <a:fld id="{161F3791-5B20-473A-AD18-D3661FA085F0}" type="slidenum">
              <a:rPr lang="en-US" smtClean="0"/>
              <a:pPr/>
              <a:t>18</a:t>
            </a:fld>
            <a:endParaRPr lang="en-US" smtClean="0"/>
          </a:p>
        </p:txBody>
      </p:sp>
      <p:sp>
        <p:nvSpPr>
          <p:cNvPr id="19459" name="Rectangle 2"/>
          <p:cNvSpPr>
            <a:spLocks noGrp="1" noChangeArrowheads="1"/>
          </p:cNvSpPr>
          <p:nvPr>
            <p:ph type="title"/>
          </p:nvPr>
        </p:nvSpPr>
        <p:spPr>
          <a:xfrm>
            <a:off x="457200" y="76200"/>
            <a:ext cx="8229600" cy="1143000"/>
          </a:xfrm>
        </p:spPr>
        <p:txBody>
          <a:bodyPr/>
          <a:lstStyle/>
          <a:p>
            <a:pPr eaLnBrk="1" hangingPunct="1"/>
            <a:r>
              <a:rPr lang="en-US" sz="2800" smtClean="0"/>
              <a:t>Afghanistan Senior Telecom Advisor</a:t>
            </a:r>
            <a:br>
              <a:rPr lang="en-US" sz="2800" smtClean="0"/>
            </a:br>
            <a:r>
              <a:rPr lang="en-US" sz="2800" smtClean="0"/>
              <a:t>Historical ICT Sector Engagement</a:t>
            </a:r>
            <a:endParaRPr lang="en-US" sz="2000" smtClean="0"/>
          </a:p>
        </p:txBody>
      </p:sp>
      <p:sp>
        <p:nvSpPr>
          <p:cNvPr id="19460" name="Rectangle 3"/>
          <p:cNvSpPr>
            <a:spLocks noGrp="1" noChangeArrowheads="1"/>
          </p:cNvSpPr>
          <p:nvPr>
            <p:ph type="body" idx="1"/>
          </p:nvPr>
        </p:nvSpPr>
        <p:spPr>
          <a:xfrm>
            <a:off x="304800" y="1295400"/>
            <a:ext cx="8458200" cy="5257800"/>
          </a:xfrm>
        </p:spPr>
        <p:txBody>
          <a:bodyPr/>
          <a:lstStyle/>
          <a:p>
            <a:pPr eaLnBrk="1" hangingPunct="1">
              <a:lnSpc>
                <a:spcPct val="80000"/>
              </a:lnSpc>
              <a:buFontTx/>
              <a:buNone/>
            </a:pPr>
            <a:endParaRPr lang="en-US" sz="1000" smtClean="0"/>
          </a:p>
          <a:p>
            <a:pPr eaLnBrk="1" hangingPunct="1">
              <a:lnSpc>
                <a:spcPct val="80000"/>
              </a:lnSpc>
            </a:pPr>
            <a:r>
              <a:rPr lang="en-US" sz="1600" smtClean="0"/>
              <a:t>Summary of significant areas of ICT sector engagement, reflecting initiatives of STA position and complementary support provided by ASD NII/ NDU</a:t>
            </a:r>
          </a:p>
          <a:p>
            <a:pPr lvl="1" eaLnBrk="1" hangingPunct="1">
              <a:lnSpc>
                <a:spcPct val="80000"/>
              </a:lnSpc>
            </a:pPr>
            <a:r>
              <a:rPr lang="en-US" sz="1400" smtClean="0"/>
              <a:t>NETWORKS:</a:t>
            </a:r>
          </a:p>
          <a:p>
            <a:pPr lvl="2" eaLnBrk="1" hangingPunct="1">
              <a:lnSpc>
                <a:spcPct val="80000"/>
              </a:lnSpc>
            </a:pPr>
            <a:r>
              <a:rPr lang="en-US" sz="1200" smtClean="0"/>
              <a:t>GCN; advisory and logistical support, coordinated between CFC, ASD NII, NDU and STA.</a:t>
            </a:r>
          </a:p>
          <a:p>
            <a:pPr lvl="2" eaLnBrk="1" hangingPunct="1">
              <a:lnSpc>
                <a:spcPct val="80000"/>
              </a:lnSpc>
            </a:pPr>
            <a:r>
              <a:rPr lang="en-US" sz="1200" smtClean="0"/>
              <a:t>PGCN; created by CFC &amp; NII, coordinated with STA, 2 rounds CERP from CFC, CJTF-82, 19 province sites deployed.</a:t>
            </a:r>
          </a:p>
          <a:p>
            <a:pPr lvl="2" eaLnBrk="1" hangingPunct="1">
              <a:lnSpc>
                <a:spcPct val="80000"/>
              </a:lnSpc>
            </a:pPr>
            <a:r>
              <a:rPr lang="en-US" sz="1200" smtClean="0"/>
              <a:t>DCN; advisory and logistical support, coordinated between US commands, STA, NII.</a:t>
            </a:r>
          </a:p>
          <a:p>
            <a:pPr lvl="2" eaLnBrk="1" hangingPunct="1">
              <a:lnSpc>
                <a:spcPct val="80000"/>
              </a:lnSpc>
            </a:pPr>
            <a:r>
              <a:rPr lang="en-US" sz="1200" smtClean="0"/>
              <a:t>VCN; created by Minister, drawing upon STA’s USG efforts to create ‘Afghan Digital Solar Village’.</a:t>
            </a:r>
          </a:p>
          <a:p>
            <a:pPr lvl="2" eaLnBrk="1" hangingPunct="1">
              <a:lnSpc>
                <a:spcPct val="80000"/>
              </a:lnSpc>
            </a:pPr>
            <a:r>
              <a:rPr lang="en-US" sz="1200" smtClean="0"/>
              <a:t>OFC; ASD NII &amp; STA civil advice provided to 2008, advice re military use 2008-2009 </a:t>
            </a:r>
            <a:endParaRPr lang="en-US" sz="1000" smtClean="0"/>
          </a:p>
          <a:p>
            <a:pPr lvl="1" eaLnBrk="1" hangingPunct="1">
              <a:lnSpc>
                <a:spcPct val="80000"/>
              </a:lnSpc>
            </a:pPr>
            <a:r>
              <a:rPr lang="en-US" sz="1400" smtClean="0"/>
              <a:t>ASSOCIATIONS:</a:t>
            </a:r>
          </a:p>
          <a:p>
            <a:pPr lvl="2" eaLnBrk="1" hangingPunct="1">
              <a:lnSpc>
                <a:spcPct val="80000"/>
              </a:lnSpc>
            </a:pPr>
            <a:r>
              <a:rPr lang="en-US" sz="1200" smtClean="0"/>
              <a:t>AFCEA; Afghan Chapter created by STA, ASD NII, NDU, US commands.</a:t>
            </a:r>
          </a:p>
          <a:p>
            <a:pPr lvl="2" eaLnBrk="1" hangingPunct="1">
              <a:lnSpc>
                <a:spcPct val="80000"/>
              </a:lnSpc>
            </a:pPr>
            <a:r>
              <a:rPr lang="en-US" sz="1200" smtClean="0"/>
              <a:t>NICTAA; National ICT Association of Afghanistan created with Western advisory group including STA, ASD NII.</a:t>
            </a:r>
          </a:p>
          <a:p>
            <a:pPr lvl="1" eaLnBrk="1" hangingPunct="1">
              <a:lnSpc>
                <a:spcPct val="80000"/>
              </a:lnSpc>
            </a:pPr>
            <a:r>
              <a:rPr lang="en-US" sz="1400" smtClean="0"/>
              <a:t>OTHER SOCIAL NETWORKING INITIATIVES:</a:t>
            </a:r>
          </a:p>
          <a:p>
            <a:pPr lvl="2" eaLnBrk="1" hangingPunct="1">
              <a:lnSpc>
                <a:spcPct val="80000"/>
              </a:lnSpc>
            </a:pPr>
            <a:r>
              <a:rPr lang="en-US" sz="1200" smtClean="0"/>
              <a:t>“I-Team” (ICT Integration Team), inter-agency group created by STA, with support from US commands, ASD NII and NDU.</a:t>
            </a:r>
          </a:p>
          <a:p>
            <a:pPr lvl="3" eaLnBrk="1" hangingPunct="1">
              <a:lnSpc>
                <a:spcPct val="80000"/>
              </a:lnSpc>
            </a:pPr>
            <a:r>
              <a:rPr lang="en-US" sz="900" smtClean="0"/>
              <a:t>Included active inter-agency participation from Embassy State, USAID.</a:t>
            </a:r>
          </a:p>
          <a:p>
            <a:pPr lvl="3" eaLnBrk="1" hangingPunct="1">
              <a:lnSpc>
                <a:spcPct val="80000"/>
              </a:lnSpc>
            </a:pPr>
            <a:r>
              <a:rPr lang="en-US" sz="900" smtClean="0"/>
              <a:t>Included sector expert advisors from Bearing Point, GlobeComm Systems, others with ICT sector interest.</a:t>
            </a:r>
            <a:endParaRPr lang="en-US" sz="1200" smtClean="0"/>
          </a:p>
          <a:p>
            <a:pPr lvl="1" eaLnBrk="1" hangingPunct="1">
              <a:lnSpc>
                <a:spcPct val="80000"/>
              </a:lnSpc>
            </a:pPr>
            <a:r>
              <a:rPr lang="en-US" sz="1400" smtClean="0"/>
              <a:t>PROGRAMS/ PROJECTS:</a:t>
            </a:r>
          </a:p>
          <a:p>
            <a:pPr lvl="2" eaLnBrk="1" hangingPunct="1">
              <a:lnSpc>
                <a:spcPct val="80000"/>
              </a:lnSpc>
            </a:pPr>
            <a:r>
              <a:rPr lang="en-US" sz="1200" smtClean="0"/>
              <a:t>National Data Center; development of Center coordinated by STA with Minister of Communications.</a:t>
            </a:r>
          </a:p>
          <a:p>
            <a:pPr lvl="2" eaLnBrk="1" hangingPunct="1">
              <a:lnSpc>
                <a:spcPct val="80000"/>
              </a:lnSpc>
            </a:pPr>
            <a:r>
              <a:rPr lang="en-US" sz="1200" smtClean="0"/>
              <a:t>Commercial Cell Towers &amp; FOBs; STA coordination between US commands, PRTs, Ministry, GSM operators.</a:t>
            </a:r>
          </a:p>
          <a:p>
            <a:pPr lvl="2" eaLnBrk="1" hangingPunct="1">
              <a:lnSpc>
                <a:spcPct val="80000"/>
              </a:lnSpc>
            </a:pPr>
            <a:r>
              <a:rPr lang="en-US" sz="1200" smtClean="0"/>
              <a:t>ICT sector capacity development; ongoing STA efforts with Ministry &amp; Afghan Telecom to improve processes.</a:t>
            </a:r>
          </a:p>
          <a:p>
            <a:pPr lvl="2" eaLnBrk="1" hangingPunct="1">
              <a:lnSpc>
                <a:spcPct val="80000"/>
              </a:lnSpc>
            </a:pPr>
            <a:r>
              <a:rPr lang="en-US" sz="1200" smtClean="0"/>
              <a:t>Advisory role; creation of associations, Afghan approach to privatization of Afghan Telecom.</a:t>
            </a:r>
          </a:p>
          <a:p>
            <a:pPr lvl="2" eaLnBrk="1" hangingPunct="1">
              <a:lnSpc>
                <a:spcPct val="80000"/>
              </a:lnSpc>
            </a:pPr>
            <a:r>
              <a:rPr lang="en-US" sz="1200" smtClean="0"/>
              <a:t>Regional development; coordination with USG, regional governments &amp; ministries on regional ICT development.</a:t>
            </a:r>
          </a:p>
          <a:p>
            <a:pPr lvl="2" eaLnBrk="1" hangingPunct="1">
              <a:lnSpc>
                <a:spcPct val="80000"/>
              </a:lnSpc>
            </a:pPr>
            <a:r>
              <a:rPr lang="en-US" sz="1200" smtClean="0"/>
              <a:t>ADSV (Afghan Digital Solar Village) vision of STA set foundation for Afghan development of VCN.</a:t>
            </a:r>
            <a:endParaRPr lang="en-US" sz="10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1"/>
          </p:nvPr>
        </p:nvSpPr>
        <p:spPr>
          <a:noFill/>
        </p:spPr>
        <p:txBody>
          <a:bodyPr/>
          <a:lstStyle/>
          <a:p>
            <a:fld id="{D3EE45EC-D558-4FB0-9D52-9E5A473E7347}" type="slidenum">
              <a:rPr lang="en-US" smtClean="0"/>
              <a:pPr/>
              <a:t>19</a:t>
            </a:fld>
            <a:endParaRPr lang="en-US" smtClean="0"/>
          </a:p>
        </p:txBody>
      </p:sp>
      <p:sp>
        <p:nvSpPr>
          <p:cNvPr id="20483" name="Oval 2"/>
          <p:cNvSpPr>
            <a:spLocks noChangeArrowheads="1"/>
          </p:cNvSpPr>
          <p:nvPr/>
        </p:nvSpPr>
        <p:spPr bwMode="auto">
          <a:xfrm>
            <a:off x="1371600" y="1066800"/>
            <a:ext cx="838200" cy="5486400"/>
          </a:xfrm>
          <a:prstGeom prst="ellipse">
            <a:avLst/>
          </a:prstGeom>
          <a:solidFill>
            <a:schemeClr val="bg2"/>
          </a:solidFill>
          <a:ln w="28575">
            <a:solidFill>
              <a:schemeClr val="tx1"/>
            </a:solidFill>
            <a:round/>
            <a:headEnd/>
            <a:tailEnd/>
          </a:ln>
        </p:spPr>
        <p:txBody>
          <a:bodyPr wrap="none" anchor="ctr"/>
          <a:lstStyle/>
          <a:p>
            <a:endParaRPr lang="en-US"/>
          </a:p>
        </p:txBody>
      </p:sp>
      <p:sp>
        <p:nvSpPr>
          <p:cNvPr id="20484" name="Text Box 3"/>
          <p:cNvSpPr txBox="1">
            <a:spLocks noChangeArrowheads="1"/>
          </p:cNvSpPr>
          <p:nvPr/>
        </p:nvSpPr>
        <p:spPr bwMode="auto">
          <a:xfrm>
            <a:off x="587375" y="2057400"/>
            <a:ext cx="936625" cy="528638"/>
          </a:xfrm>
          <a:prstGeom prst="rect">
            <a:avLst/>
          </a:prstGeom>
          <a:solidFill>
            <a:srgbClr val="0066FF"/>
          </a:solidFill>
          <a:ln w="9525" algn="ctr">
            <a:solidFill>
              <a:schemeClr val="tx1"/>
            </a:solidFill>
            <a:miter lim="800000"/>
            <a:headEnd/>
            <a:tailEnd/>
          </a:ln>
        </p:spPr>
        <p:txBody>
          <a:bodyPr>
            <a:spAutoFit/>
          </a:bodyPr>
          <a:lstStyle/>
          <a:p>
            <a:pPr algn="ctr"/>
            <a:r>
              <a:rPr lang="en-US" sz="1600" b="1">
                <a:solidFill>
                  <a:schemeClr val="bg1"/>
                </a:solidFill>
                <a:cs typeface="Arial" charset="0"/>
              </a:rPr>
              <a:t>ECON</a:t>
            </a:r>
          </a:p>
          <a:p>
            <a:pPr algn="ctr"/>
            <a:r>
              <a:rPr lang="en-US" sz="1200">
                <a:solidFill>
                  <a:schemeClr val="bg1"/>
                </a:solidFill>
                <a:cs typeface="Arial" charset="0"/>
              </a:rPr>
              <a:t>R Harris</a:t>
            </a:r>
            <a:endParaRPr lang="en-US" sz="900">
              <a:solidFill>
                <a:schemeClr val="bg1"/>
              </a:solidFill>
              <a:cs typeface="Arial" charset="0"/>
            </a:endParaRPr>
          </a:p>
        </p:txBody>
      </p:sp>
      <p:sp>
        <p:nvSpPr>
          <p:cNvPr id="20485" name="Text Box 4" descr="90%"/>
          <p:cNvSpPr txBox="1">
            <a:spLocks noChangeArrowheads="1"/>
          </p:cNvSpPr>
          <p:nvPr/>
        </p:nvSpPr>
        <p:spPr bwMode="auto">
          <a:xfrm>
            <a:off x="1981200" y="2036763"/>
            <a:ext cx="936625" cy="528637"/>
          </a:xfrm>
          <a:prstGeom prst="rect">
            <a:avLst/>
          </a:prstGeom>
          <a:pattFill prst="pct90">
            <a:fgClr>
              <a:srgbClr val="0066FF"/>
            </a:fgClr>
            <a:bgClr>
              <a:schemeClr val="bg1"/>
            </a:bgClr>
          </a:pattFill>
          <a:ln w="9525" algn="ctr">
            <a:solidFill>
              <a:schemeClr val="tx1"/>
            </a:solidFill>
            <a:miter lim="800000"/>
            <a:headEnd/>
            <a:tailEnd/>
          </a:ln>
        </p:spPr>
        <p:txBody>
          <a:bodyPr>
            <a:spAutoFit/>
          </a:bodyPr>
          <a:lstStyle/>
          <a:p>
            <a:pPr algn="ctr"/>
            <a:r>
              <a:rPr lang="en-US" sz="1600" b="1">
                <a:solidFill>
                  <a:schemeClr val="bg1"/>
                </a:solidFill>
                <a:cs typeface="Arial" charset="0"/>
              </a:rPr>
              <a:t>USAID</a:t>
            </a:r>
          </a:p>
          <a:p>
            <a:pPr algn="ctr"/>
            <a:r>
              <a:rPr lang="en-US" sz="1200">
                <a:solidFill>
                  <a:schemeClr val="bg1"/>
                </a:solidFill>
                <a:cs typeface="Arial" charset="0"/>
              </a:rPr>
              <a:t>Lane smith</a:t>
            </a:r>
          </a:p>
        </p:txBody>
      </p:sp>
      <p:sp>
        <p:nvSpPr>
          <p:cNvPr id="20486" name="Oval 5"/>
          <p:cNvSpPr>
            <a:spLocks noChangeArrowheads="1"/>
          </p:cNvSpPr>
          <p:nvPr/>
        </p:nvSpPr>
        <p:spPr bwMode="auto">
          <a:xfrm>
            <a:off x="6248400" y="1066800"/>
            <a:ext cx="1295400" cy="5486400"/>
          </a:xfrm>
          <a:prstGeom prst="ellipse">
            <a:avLst/>
          </a:prstGeom>
          <a:solidFill>
            <a:srgbClr val="FF0000"/>
          </a:solidFill>
          <a:ln w="9525">
            <a:solidFill>
              <a:schemeClr val="tx1"/>
            </a:solidFill>
            <a:round/>
            <a:headEnd/>
            <a:tailEnd/>
          </a:ln>
        </p:spPr>
        <p:txBody>
          <a:bodyPr wrap="none" anchor="ctr"/>
          <a:lstStyle/>
          <a:p>
            <a:endParaRPr lang="en-US"/>
          </a:p>
        </p:txBody>
      </p:sp>
      <p:sp>
        <p:nvSpPr>
          <p:cNvPr id="20487" name="Line 6"/>
          <p:cNvSpPr>
            <a:spLocks noChangeShapeType="1"/>
          </p:cNvSpPr>
          <p:nvPr/>
        </p:nvSpPr>
        <p:spPr bwMode="auto">
          <a:xfrm>
            <a:off x="2590800" y="5257800"/>
            <a:ext cx="1447800" cy="381000"/>
          </a:xfrm>
          <a:prstGeom prst="line">
            <a:avLst/>
          </a:prstGeom>
          <a:noFill/>
          <a:ln w="28575">
            <a:solidFill>
              <a:schemeClr val="accent2"/>
            </a:solidFill>
            <a:prstDash val="dash"/>
            <a:round/>
            <a:headEnd/>
            <a:tailEnd type="triangle" w="med" len="med"/>
          </a:ln>
        </p:spPr>
        <p:txBody>
          <a:bodyPr/>
          <a:lstStyle/>
          <a:p>
            <a:endParaRPr lang="en-US"/>
          </a:p>
        </p:txBody>
      </p:sp>
      <p:sp>
        <p:nvSpPr>
          <p:cNvPr id="20488" name="Rectangle 7"/>
          <p:cNvSpPr>
            <a:spLocks noGrp="1" noChangeArrowheads="1"/>
          </p:cNvSpPr>
          <p:nvPr>
            <p:ph type="title"/>
          </p:nvPr>
        </p:nvSpPr>
        <p:spPr>
          <a:xfrm>
            <a:off x="152400" y="76200"/>
            <a:ext cx="8382000" cy="914400"/>
          </a:xfrm>
        </p:spPr>
        <p:txBody>
          <a:bodyPr/>
          <a:lstStyle/>
          <a:p>
            <a:pPr eaLnBrk="1" hangingPunct="1"/>
            <a:r>
              <a:rPr lang="en-US" sz="3600" smtClean="0">
                <a:solidFill>
                  <a:schemeClr val="tx1"/>
                </a:solidFill>
              </a:rPr>
              <a:t>Afghanistan ICT Coordination Relationships (I-Team): June 2006</a:t>
            </a:r>
          </a:p>
        </p:txBody>
      </p:sp>
      <p:sp>
        <p:nvSpPr>
          <p:cNvPr id="20489" name="Text Box 8"/>
          <p:cNvSpPr txBox="1">
            <a:spLocks noChangeArrowheads="1"/>
          </p:cNvSpPr>
          <p:nvPr/>
        </p:nvSpPr>
        <p:spPr bwMode="auto">
          <a:xfrm>
            <a:off x="803275" y="1398588"/>
            <a:ext cx="2022475" cy="711200"/>
          </a:xfrm>
          <a:prstGeom prst="rect">
            <a:avLst/>
          </a:prstGeom>
          <a:solidFill>
            <a:srgbClr val="0066FF"/>
          </a:solidFill>
          <a:ln w="9525">
            <a:solidFill>
              <a:schemeClr val="tx1"/>
            </a:solidFill>
            <a:miter lim="800000"/>
            <a:headEnd/>
            <a:tailEnd/>
          </a:ln>
        </p:spPr>
        <p:txBody>
          <a:bodyPr wrap="none">
            <a:spAutoFit/>
          </a:bodyPr>
          <a:lstStyle/>
          <a:p>
            <a:pPr algn="ctr"/>
            <a:r>
              <a:rPr lang="en-US" sz="1600" b="1">
                <a:solidFill>
                  <a:schemeClr val="bg1"/>
                </a:solidFill>
                <a:cs typeface="Arial" charset="0"/>
              </a:rPr>
              <a:t>US Embassy</a:t>
            </a:r>
            <a:r>
              <a:rPr lang="en-US" sz="1200">
                <a:solidFill>
                  <a:schemeClr val="bg1"/>
                </a:solidFill>
                <a:cs typeface="Arial" charset="0"/>
              </a:rPr>
              <a:t> </a:t>
            </a:r>
          </a:p>
          <a:p>
            <a:pPr algn="ctr"/>
            <a:r>
              <a:rPr lang="en-US" sz="1200" b="1">
                <a:solidFill>
                  <a:schemeClr val="bg1"/>
                </a:solidFill>
                <a:cs typeface="Arial" charset="0"/>
              </a:rPr>
              <a:t>Senior Telecoms Advisor</a:t>
            </a:r>
          </a:p>
          <a:p>
            <a:pPr algn="ctr"/>
            <a:r>
              <a:rPr lang="en-US" sz="1200">
                <a:solidFill>
                  <a:schemeClr val="bg1"/>
                </a:solidFill>
                <a:cs typeface="Arial" charset="0"/>
              </a:rPr>
              <a:t>Mr Jim Craft</a:t>
            </a:r>
          </a:p>
        </p:txBody>
      </p:sp>
      <p:sp>
        <p:nvSpPr>
          <p:cNvPr id="20490" name="Text Box 9"/>
          <p:cNvSpPr txBox="1">
            <a:spLocks noChangeArrowheads="1"/>
          </p:cNvSpPr>
          <p:nvPr/>
        </p:nvSpPr>
        <p:spPr bwMode="auto">
          <a:xfrm>
            <a:off x="1112838" y="4257675"/>
            <a:ext cx="1401762" cy="1076325"/>
          </a:xfrm>
          <a:prstGeom prst="rect">
            <a:avLst/>
          </a:prstGeom>
          <a:solidFill>
            <a:srgbClr val="669900"/>
          </a:solidFill>
          <a:ln w="9525" algn="ctr">
            <a:solidFill>
              <a:schemeClr val="tx1"/>
            </a:solidFill>
            <a:miter lim="800000"/>
            <a:headEnd/>
            <a:tailEnd/>
          </a:ln>
        </p:spPr>
        <p:txBody>
          <a:bodyPr wrap="none">
            <a:spAutoFit/>
          </a:bodyPr>
          <a:lstStyle/>
          <a:p>
            <a:pPr algn="ctr"/>
            <a:r>
              <a:rPr lang="en-US" sz="1600" b="1">
                <a:solidFill>
                  <a:schemeClr val="bg1"/>
                </a:solidFill>
                <a:cs typeface="Arial" charset="0"/>
              </a:rPr>
              <a:t>CSTC-A CJ6</a:t>
            </a:r>
          </a:p>
          <a:p>
            <a:pPr algn="ctr"/>
            <a:r>
              <a:rPr lang="en-US" sz="1200">
                <a:solidFill>
                  <a:schemeClr val="bg1"/>
                </a:solidFill>
                <a:cs typeface="Arial" charset="0"/>
              </a:rPr>
              <a:t>Chief of Comms</a:t>
            </a:r>
          </a:p>
          <a:p>
            <a:pPr algn="ctr"/>
            <a:r>
              <a:rPr lang="en-US" sz="1200">
                <a:solidFill>
                  <a:schemeClr val="bg1"/>
                </a:solidFill>
                <a:cs typeface="Arial" charset="0"/>
              </a:rPr>
              <a:t>CDR Jack Steiner</a:t>
            </a:r>
          </a:p>
          <a:p>
            <a:pPr algn="ctr"/>
            <a:r>
              <a:rPr lang="en-US" sz="1200">
                <a:solidFill>
                  <a:schemeClr val="bg1"/>
                </a:solidFill>
                <a:cs typeface="Arial" charset="0"/>
              </a:rPr>
              <a:t>MAJ David Lee</a:t>
            </a:r>
          </a:p>
          <a:p>
            <a:pPr algn="ctr"/>
            <a:r>
              <a:rPr lang="en-US" sz="1200">
                <a:solidFill>
                  <a:schemeClr val="bg1"/>
                </a:solidFill>
                <a:cs typeface="Arial" charset="0"/>
              </a:rPr>
              <a:t>LtCdr Bill Howell</a:t>
            </a:r>
          </a:p>
        </p:txBody>
      </p:sp>
      <p:sp>
        <p:nvSpPr>
          <p:cNvPr id="20491" name="Text Box 10"/>
          <p:cNvSpPr txBox="1">
            <a:spLocks noChangeArrowheads="1"/>
          </p:cNvSpPr>
          <p:nvPr/>
        </p:nvSpPr>
        <p:spPr bwMode="auto">
          <a:xfrm>
            <a:off x="5688013" y="1501775"/>
            <a:ext cx="2619375" cy="496888"/>
          </a:xfrm>
          <a:prstGeom prst="rect">
            <a:avLst/>
          </a:prstGeom>
          <a:solidFill>
            <a:srgbClr val="99CCFF"/>
          </a:solidFill>
          <a:ln w="9525">
            <a:solidFill>
              <a:schemeClr val="tx1"/>
            </a:solidFill>
            <a:miter lim="800000"/>
            <a:headEnd/>
            <a:tailEnd/>
          </a:ln>
        </p:spPr>
        <p:txBody>
          <a:bodyPr wrap="none">
            <a:spAutoFit/>
          </a:bodyPr>
          <a:lstStyle/>
          <a:p>
            <a:pPr algn="ctr"/>
            <a:r>
              <a:rPr lang="en-US" sz="1400" b="1">
                <a:cs typeface="Arial" charset="0"/>
              </a:rPr>
              <a:t>Ministry of Communications</a:t>
            </a:r>
            <a:r>
              <a:rPr lang="en-US" sz="1200">
                <a:cs typeface="Arial" charset="0"/>
              </a:rPr>
              <a:t> </a:t>
            </a:r>
          </a:p>
          <a:p>
            <a:pPr algn="ctr"/>
            <a:r>
              <a:rPr lang="en-US" sz="1200">
                <a:cs typeface="Arial" charset="0"/>
              </a:rPr>
              <a:t>Minister Sangin</a:t>
            </a:r>
          </a:p>
        </p:txBody>
      </p:sp>
      <p:sp>
        <p:nvSpPr>
          <p:cNvPr id="20492" name="Text Box 11"/>
          <p:cNvSpPr txBox="1">
            <a:spLocks noChangeArrowheads="1"/>
          </p:cNvSpPr>
          <p:nvPr/>
        </p:nvSpPr>
        <p:spPr bwMode="auto">
          <a:xfrm>
            <a:off x="6046788" y="3394075"/>
            <a:ext cx="1917700" cy="679450"/>
          </a:xfrm>
          <a:prstGeom prst="rect">
            <a:avLst/>
          </a:prstGeom>
          <a:solidFill>
            <a:srgbClr val="99CCFF"/>
          </a:solidFill>
          <a:ln w="9525" algn="ctr">
            <a:solidFill>
              <a:schemeClr val="tx1"/>
            </a:solidFill>
            <a:miter lim="800000"/>
            <a:headEnd/>
            <a:tailEnd/>
          </a:ln>
        </p:spPr>
        <p:txBody>
          <a:bodyPr wrap="none">
            <a:spAutoFit/>
          </a:bodyPr>
          <a:lstStyle/>
          <a:p>
            <a:pPr algn="ctr"/>
            <a:r>
              <a:rPr lang="en-US" sz="1400" b="1">
                <a:cs typeface="Arial" charset="0"/>
              </a:rPr>
              <a:t>Ministry of Defense</a:t>
            </a:r>
          </a:p>
          <a:p>
            <a:pPr algn="ctr"/>
            <a:r>
              <a:rPr lang="en-US" sz="1200">
                <a:cs typeface="Arial" charset="0"/>
              </a:rPr>
              <a:t>Afghan National Army G6</a:t>
            </a:r>
          </a:p>
          <a:p>
            <a:pPr algn="ctr"/>
            <a:r>
              <a:rPr lang="en-US" sz="1200">
                <a:cs typeface="Arial" charset="0"/>
              </a:rPr>
              <a:t>MG Ali</a:t>
            </a:r>
          </a:p>
        </p:txBody>
      </p:sp>
      <p:sp>
        <p:nvSpPr>
          <p:cNvPr id="20493" name="Text Box 12"/>
          <p:cNvSpPr txBox="1">
            <a:spLocks noChangeArrowheads="1"/>
          </p:cNvSpPr>
          <p:nvPr/>
        </p:nvSpPr>
        <p:spPr bwMode="auto">
          <a:xfrm>
            <a:off x="5802313" y="4432300"/>
            <a:ext cx="2398712" cy="679450"/>
          </a:xfrm>
          <a:prstGeom prst="rect">
            <a:avLst/>
          </a:prstGeom>
          <a:solidFill>
            <a:srgbClr val="99CCFF"/>
          </a:solidFill>
          <a:ln w="9525" algn="ctr">
            <a:solidFill>
              <a:schemeClr val="tx1"/>
            </a:solidFill>
            <a:miter lim="800000"/>
            <a:headEnd/>
            <a:tailEnd/>
          </a:ln>
        </p:spPr>
        <p:txBody>
          <a:bodyPr wrap="none">
            <a:spAutoFit/>
          </a:bodyPr>
          <a:lstStyle/>
          <a:p>
            <a:pPr algn="ctr"/>
            <a:r>
              <a:rPr lang="en-US" sz="1400" b="1">
                <a:cs typeface="Arial" charset="0"/>
              </a:rPr>
              <a:t>Ministry of Foreign Affairs</a:t>
            </a:r>
          </a:p>
          <a:p>
            <a:pPr algn="ctr"/>
            <a:r>
              <a:rPr lang="en-US" sz="1200">
                <a:cs typeface="Arial" charset="0"/>
              </a:rPr>
              <a:t>Chief of Comms</a:t>
            </a:r>
          </a:p>
          <a:p>
            <a:pPr algn="ctr"/>
            <a:r>
              <a:rPr lang="en-US" sz="1200">
                <a:cs typeface="Arial" charset="0"/>
              </a:rPr>
              <a:t>Mr Fowad Moslim</a:t>
            </a:r>
          </a:p>
        </p:txBody>
      </p:sp>
      <p:sp>
        <p:nvSpPr>
          <p:cNvPr id="20494" name="Text Box 13"/>
          <p:cNvSpPr txBox="1">
            <a:spLocks noChangeArrowheads="1"/>
          </p:cNvSpPr>
          <p:nvPr/>
        </p:nvSpPr>
        <p:spPr bwMode="auto">
          <a:xfrm>
            <a:off x="5867400" y="5467350"/>
            <a:ext cx="1792288" cy="679450"/>
          </a:xfrm>
          <a:prstGeom prst="rect">
            <a:avLst/>
          </a:prstGeom>
          <a:solidFill>
            <a:srgbClr val="99CCFF"/>
          </a:solidFill>
          <a:ln w="9525" algn="ctr">
            <a:solidFill>
              <a:schemeClr val="tx1"/>
            </a:solidFill>
            <a:miter lim="800000"/>
            <a:headEnd/>
            <a:tailEnd/>
          </a:ln>
        </p:spPr>
        <p:txBody>
          <a:bodyPr wrap="none">
            <a:spAutoFit/>
          </a:bodyPr>
          <a:lstStyle/>
          <a:p>
            <a:pPr algn="ctr"/>
            <a:r>
              <a:rPr lang="en-US" sz="1400" b="1">
                <a:cs typeface="Arial" charset="0"/>
              </a:rPr>
              <a:t>Ministry of Interior</a:t>
            </a:r>
            <a:r>
              <a:rPr lang="en-US" sz="1200">
                <a:cs typeface="Arial" charset="0"/>
              </a:rPr>
              <a:t> </a:t>
            </a:r>
          </a:p>
          <a:p>
            <a:pPr algn="ctr"/>
            <a:r>
              <a:rPr lang="en-US" sz="1200">
                <a:cs typeface="Arial" charset="0"/>
              </a:rPr>
              <a:t>Chief of Comms </a:t>
            </a:r>
          </a:p>
          <a:p>
            <a:pPr algn="ctr"/>
            <a:r>
              <a:rPr lang="en-US" sz="1200">
                <a:cs typeface="Arial" charset="0"/>
              </a:rPr>
              <a:t>BG Hashimi</a:t>
            </a:r>
          </a:p>
        </p:txBody>
      </p:sp>
      <p:sp>
        <p:nvSpPr>
          <p:cNvPr id="20495" name="Text Box 14"/>
          <p:cNvSpPr txBox="1">
            <a:spLocks noChangeArrowheads="1"/>
          </p:cNvSpPr>
          <p:nvPr/>
        </p:nvSpPr>
        <p:spPr bwMode="auto">
          <a:xfrm>
            <a:off x="6172200" y="2355850"/>
            <a:ext cx="1720850" cy="679450"/>
          </a:xfrm>
          <a:prstGeom prst="rect">
            <a:avLst/>
          </a:prstGeom>
          <a:solidFill>
            <a:srgbClr val="99CCFF"/>
          </a:solidFill>
          <a:ln w="9525" algn="ctr">
            <a:solidFill>
              <a:schemeClr val="tx1"/>
            </a:solidFill>
            <a:miter lim="800000"/>
            <a:headEnd/>
            <a:tailEnd/>
          </a:ln>
        </p:spPr>
        <p:txBody>
          <a:bodyPr wrap="none">
            <a:spAutoFit/>
          </a:bodyPr>
          <a:lstStyle/>
          <a:p>
            <a:pPr algn="ctr"/>
            <a:r>
              <a:rPr lang="en-US" sz="1400" b="1">
                <a:cs typeface="Arial" charset="0"/>
              </a:rPr>
              <a:t>Afghan TELECOM</a:t>
            </a:r>
          </a:p>
          <a:p>
            <a:pPr algn="ctr"/>
            <a:r>
              <a:rPr lang="en-US" sz="1200">
                <a:cs typeface="Arial" charset="0"/>
              </a:rPr>
              <a:t>Chief Executive </a:t>
            </a:r>
          </a:p>
          <a:p>
            <a:pPr algn="ctr"/>
            <a:r>
              <a:rPr lang="en-US" sz="1200">
                <a:cs typeface="Arial" charset="0"/>
              </a:rPr>
              <a:t>Mr Noorzai</a:t>
            </a:r>
          </a:p>
        </p:txBody>
      </p:sp>
      <p:sp>
        <p:nvSpPr>
          <p:cNvPr id="20496" name="Text Box 15"/>
          <p:cNvSpPr txBox="1">
            <a:spLocks noChangeArrowheads="1"/>
          </p:cNvSpPr>
          <p:nvPr/>
        </p:nvSpPr>
        <p:spPr bwMode="auto">
          <a:xfrm>
            <a:off x="4114800" y="5470525"/>
            <a:ext cx="1519238" cy="922338"/>
          </a:xfrm>
          <a:prstGeom prst="rect">
            <a:avLst/>
          </a:prstGeom>
          <a:solidFill>
            <a:srgbClr val="FFCC00"/>
          </a:solidFill>
          <a:ln w="9525" algn="ctr">
            <a:solidFill>
              <a:schemeClr val="tx1"/>
            </a:solidFill>
            <a:miter lim="800000"/>
            <a:headEnd/>
            <a:tailEnd/>
          </a:ln>
        </p:spPr>
        <p:txBody>
          <a:bodyPr wrap="none">
            <a:spAutoFit/>
          </a:bodyPr>
          <a:lstStyle/>
          <a:p>
            <a:pPr algn="ctr"/>
            <a:r>
              <a:rPr lang="en-US" sz="1400" b="1">
                <a:cs typeface="Arial" charset="0"/>
              </a:rPr>
              <a:t>German Police </a:t>
            </a:r>
          </a:p>
          <a:p>
            <a:pPr algn="ctr"/>
            <a:r>
              <a:rPr lang="en-US" sz="1400" b="1">
                <a:cs typeface="Arial" charset="0"/>
              </a:rPr>
              <a:t>Project Office </a:t>
            </a:r>
          </a:p>
          <a:p>
            <a:pPr algn="ctr"/>
            <a:r>
              <a:rPr lang="en-US" sz="1400" b="1">
                <a:cs typeface="Arial" charset="0"/>
              </a:rPr>
              <a:t>(GPPO)</a:t>
            </a:r>
          </a:p>
          <a:p>
            <a:pPr algn="ctr"/>
            <a:r>
              <a:rPr lang="en-US" sz="1200">
                <a:cs typeface="Arial" charset="0"/>
              </a:rPr>
              <a:t>Police Capt Pankok</a:t>
            </a:r>
          </a:p>
        </p:txBody>
      </p:sp>
      <p:sp>
        <p:nvSpPr>
          <p:cNvPr id="20497" name="Line 16"/>
          <p:cNvSpPr>
            <a:spLocks noChangeShapeType="1"/>
          </p:cNvSpPr>
          <p:nvPr/>
        </p:nvSpPr>
        <p:spPr bwMode="auto">
          <a:xfrm>
            <a:off x="2971800" y="1600200"/>
            <a:ext cx="2667000" cy="0"/>
          </a:xfrm>
          <a:prstGeom prst="line">
            <a:avLst/>
          </a:prstGeom>
          <a:noFill/>
          <a:ln w="28575">
            <a:solidFill>
              <a:schemeClr val="tx1"/>
            </a:solidFill>
            <a:round/>
            <a:headEnd/>
            <a:tailEnd type="triangle" w="med" len="med"/>
          </a:ln>
        </p:spPr>
        <p:txBody>
          <a:bodyPr/>
          <a:lstStyle/>
          <a:p>
            <a:endParaRPr lang="en-US"/>
          </a:p>
        </p:txBody>
      </p:sp>
      <p:sp>
        <p:nvSpPr>
          <p:cNvPr id="20498" name="Line 17"/>
          <p:cNvSpPr>
            <a:spLocks noChangeShapeType="1"/>
          </p:cNvSpPr>
          <p:nvPr/>
        </p:nvSpPr>
        <p:spPr bwMode="auto">
          <a:xfrm flipV="1">
            <a:off x="2590800" y="1905000"/>
            <a:ext cx="2971800" cy="990600"/>
          </a:xfrm>
          <a:prstGeom prst="line">
            <a:avLst/>
          </a:prstGeom>
          <a:noFill/>
          <a:ln w="28575">
            <a:solidFill>
              <a:schemeClr val="tx1"/>
            </a:solidFill>
            <a:round/>
            <a:headEnd/>
            <a:tailEnd type="triangle" w="med" len="med"/>
          </a:ln>
        </p:spPr>
        <p:txBody>
          <a:bodyPr/>
          <a:lstStyle/>
          <a:p>
            <a:endParaRPr lang="en-US"/>
          </a:p>
        </p:txBody>
      </p:sp>
      <p:sp>
        <p:nvSpPr>
          <p:cNvPr id="20499" name="Line 18"/>
          <p:cNvSpPr>
            <a:spLocks noChangeShapeType="1"/>
          </p:cNvSpPr>
          <p:nvPr/>
        </p:nvSpPr>
        <p:spPr bwMode="auto">
          <a:xfrm>
            <a:off x="6934200" y="1981200"/>
            <a:ext cx="0" cy="381000"/>
          </a:xfrm>
          <a:prstGeom prst="line">
            <a:avLst/>
          </a:prstGeom>
          <a:noFill/>
          <a:ln w="28575">
            <a:solidFill>
              <a:schemeClr val="tx1"/>
            </a:solidFill>
            <a:prstDash val="sysDot"/>
            <a:round/>
            <a:headEnd/>
            <a:tailEnd/>
          </a:ln>
        </p:spPr>
        <p:txBody>
          <a:bodyPr/>
          <a:lstStyle/>
          <a:p>
            <a:endParaRPr lang="en-US"/>
          </a:p>
        </p:txBody>
      </p:sp>
      <p:sp>
        <p:nvSpPr>
          <p:cNvPr id="20500" name="Line 19"/>
          <p:cNvSpPr>
            <a:spLocks noChangeShapeType="1"/>
          </p:cNvSpPr>
          <p:nvPr/>
        </p:nvSpPr>
        <p:spPr bwMode="auto">
          <a:xfrm flipV="1">
            <a:off x="2590800" y="3733800"/>
            <a:ext cx="3352800" cy="762000"/>
          </a:xfrm>
          <a:prstGeom prst="line">
            <a:avLst/>
          </a:prstGeom>
          <a:noFill/>
          <a:ln w="28575">
            <a:solidFill>
              <a:schemeClr val="tx1"/>
            </a:solidFill>
            <a:round/>
            <a:headEnd/>
            <a:tailEnd type="triangle" w="med" len="med"/>
          </a:ln>
        </p:spPr>
        <p:txBody>
          <a:bodyPr/>
          <a:lstStyle/>
          <a:p>
            <a:endParaRPr lang="en-US"/>
          </a:p>
        </p:txBody>
      </p:sp>
      <p:sp>
        <p:nvSpPr>
          <p:cNvPr id="20501" name="Line 20"/>
          <p:cNvSpPr>
            <a:spLocks noChangeShapeType="1"/>
          </p:cNvSpPr>
          <p:nvPr/>
        </p:nvSpPr>
        <p:spPr bwMode="auto">
          <a:xfrm flipV="1">
            <a:off x="5638800" y="5910263"/>
            <a:ext cx="152400" cy="0"/>
          </a:xfrm>
          <a:prstGeom prst="line">
            <a:avLst/>
          </a:prstGeom>
          <a:noFill/>
          <a:ln w="28575">
            <a:solidFill>
              <a:schemeClr val="tx1"/>
            </a:solidFill>
            <a:prstDash val="sysDot"/>
            <a:round/>
            <a:headEnd/>
            <a:tailEnd/>
          </a:ln>
        </p:spPr>
        <p:txBody>
          <a:bodyPr/>
          <a:lstStyle/>
          <a:p>
            <a:endParaRPr lang="en-US"/>
          </a:p>
        </p:txBody>
      </p:sp>
      <p:sp>
        <p:nvSpPr>
          <p:cNvPr id="20502" name="Line 21"/>
          <p:cNvSpPr>
            <a:spLocks noChangeShapeType="1"/>
          </p:cNvSpPr>
          <p:nvPr/>
        </p:nvSpPr>
        <p:spPr bwMode="auto">
          <a:xfrm flipV="1">
            <a:off x="2590800" y="4953000"/>
            <a:ext cx="3124200" cy="0"/>
          </a:xfrm>
          <a:prstGeom prst="line">
            <a:avLst/>
          </a:prstGeom>
          <a:noFill/>
          <a:ln w="28575">
            <a:solidFill>
              <a:schemeClr val="tx1"/>
            </a:solidFill>
            <a:round/>
            <a:headEnd/>
            <a:tailEnd type="triangle" w="med" len="med"/>
          </a:ln>
        </p:spPr>
        <p:txBody>
          <a:bodyPr/>
          <a:lstStyle/>
          <a:p>
            <a:endParaRPr lang="en-US"/>
          </a:p>
        </p:txBody>
      </p:sp>
      <p:sp>
        <p:nvSpPr>
          <p:cNvPr id="20503" name="Line 22"/>
          <p:cNvSpPr>
            <a:spLocks noChangeShapeType="1"/>
          </p:cNvSpPr>
          <p:nvPr/>
        </p:nvSpPr>
        <p:spPr bwMode="auto">
          <a:xfrm>
            <a:off x="1758950" y="2184400"/>
            <a:ext cx="0" cy="304800"/>
          </a:xfrm>
          <a:prstGeom prst="line">
            <a:avLst/>
          </a:prstGeom>
          <a:noFill/>
          <a:ln w="28575">
            <a:solidFill>
              <a:schemeClr val="tx1"/>
            </a:solidFill>
            <a:round/>
            <a:headEnd type="triangle" w="med" len="med"/>
            <a:tailEnd type="triangle" w="med" len="med"/>
          </a:ln>
        </p:spPr>
        <p:txBody>
          <a:bodyPr/>
          <a:lstStyle/>
          <a:p>
            <a:endParaRPr lang="en-US"/>
          </a:p>
        </p:txBody>
      </p:sp>
      <p:sp>
        <p:nvSpPr>
          <p:cNvPr id="20504" name="Line 23"/>
          <p:cNvSpPr>
            <a:spLocks noChangeShapeType="1"/>
          </p:cNvSpPr>
          <p:nvPr/>
        </p:nvSpPr>
        <p:spPr bwMode="auto">
          <a:xfrm flipH="1">
            <a:off x="1752600" y="3467100"/>
            <a:ext cx="0" cy="685800"/>
          </a:xfrm>
          <a:prstGeom prst="line">
            <a:avLst/>
          </a:prstGeom>
          <a:noFill/>
          <a:ln w="28575">
            <a:solidFill>
              <a:schemeClr val="tx1"/>
            </a:solidFill>
            <a:round/>
            <a:headEnd type="triangle" w="med" len="med"/>
            <a:tailEnd type="triangle" w="med" len="med"/>
          </a:ln>
        </p:spPr>
        <p:txBody>
          <a:bodyPr/>
          <a:lstStyle/>
          <a:p>
            <a:endParaRPr lang="en-US"/>
          </a:p>
        </p:txBody>
      </p:sp>
      <p:sp>
        <p:nvSpPr>
          <p:cNvPr id="20505" name="Line 24"/>
          <p:cNvSpPr>
            <a:spLocks noChangeShapeType="1"/>
          </p:cNvSpPr>
          <p:nvPr/>
        </p:nvSpPr>
        <p:spPr bwMode="auto">
          <a:xfrm flipV="1">
            <a:off x="2590800" y="2057400"/>
            <a:ext cx="3048000" cy="2133600"/>
          </a:xfrm>
          <a:prstGeom prst="line">
            <a:avLst/>
          </a:prstGeom>
          <a:noFill/>
          <a:ln w="28575">
            <a:solidFill>
              <a:schemeClr val="tx1"/>
            </a:solidFill>
            <a:round/>
            <a:headEnd/>
            <a:tailEnd type="triangle" w="med" len="med"/>
          </a:ln>
        </p:spPr>
        <p:txBody>
          <a:bodyPr/>
          <a:lstStyle/>
          <a:p>
            <a:endParaRPr lang="en-US"/>
          </a:p>
        </p:txBody>
      </p:sp>
      <p:sp>
        <p:nvSpPr>
          <p:cNvPr id="20506" name="Text Box 25"/>
          <p:cNvSpPr txBox="1">
            <a:spLocks noChangeArrowheads="1"/>
          </p:cNvSpPr>
          <p:nvPr/>
        </p:nvSpPr>
        <p:spPr bwMode="auto">
          <a:xfrm>
            <a:off x="3457575" y="1336675"/>
            <a:ext cx="1485900" cy="304800"/>
          </a:xfrm>
          <a:prstGeom prst="rect">
            <a:avLst/>
          </a:prstGeom>
          <a:noFill/>
          <a:ln w="9525">
            <a:noFill/>
            <a:miter lim="800000"/>
            <a:headEnd/>
            <a:tailEnd/>
          </a:ln>
        </p:spPr>
        <p:txBody>
          <a:bodyPr wrap="none">
            <a:spAutoFit/>
          </a:bodyPr>
          <a:lstStyle/>
          <a:p>
            <a:r>
              <a:rPr lang="en-US" sz="1400">
                <a:cs typeface="Arial" charset="0"/>
              </a:rPr>
              <a:t>Primary Advisor </a:t>
            </a:r>
          </a:p>
        </p:txBody>
      </p:sp>
      <p:sp>
        <p:nvSpPr>
          <p:cNvPr id="20507" name="Text Box 26"/>
          <p:cNvSpPr txBox="1">
            <a:spLocks noChangeArrowheads="1"/>
          </p:cNvSpPr>
          <p:nvPr/>
        </p:nvSpPr>
        <p:spPr bwMode="auto">
          <a:xfrm>
            <a:off x="3048000" y="4676775"/>
            <a:ext cx="1927225" cy="304800"/>
          </a:xfrm>
          <a:prstGeom prst="rect">
            <a:avLst/>
          </a:prstGeom>
          <a:noFill/>
          <a:ln w="9525">
            <a:noFill/>
            <a:miter lim="800000"/>
            <a:headEnd/>
            <a:tailEnd/>
          </a:ln>
        </p:spPr>
        <p:txBody>
          <a:bodyPr wrap="none">
            <a:spAutoFit/>
          </a:bodyPr>
          <a:lstStyle/>
          <a:p>
            <a:r>
              <a:rPr lang="en-US" sz="1400">
                <a:cs typeface="Arial" charset="0"/>
              </a:rPr>
              <a:t>Coordination/Training </a:t>
            </a:r>
          </a:p>
        </p:txBody>
      </p:sp>
      <p:sp>
        <p:nvSpPr>
          <p:cNvPr id="20508" name="Text Box 27"/>
          <p:cNvSpPr txBox="1">
            <a:spLocks noChangeArrowheads="1"/>
          </p:cNvSpPr>
          <p:nvPr/>
        </p:nvSpPr>
        <p:spPr bwMode="auto">
          <a:xfrm rot="-772864">
            <a:off x="3467100" y="3886200"/>
            <a:ext cx="1485900" cy="304800"/>
          </a:xfrm>
          <a:prstGeom prst="rect">
            <a:avLst/>
          </a:prstGeom>
          <a:noFill/>
          <a:ln w="9525">
            <a:noFill/>
            <a:miter lim="800000"/>
            <a:headEnd/>
            <a:tailEnd/>
          </a:ln>
        </p:spPr>
        <p:txBody>
          <a:bodyPr wrap="none">
            <a:spAutoFit/>
          </a:bodyPr>
          <a:lstStyle/>
          <a:p>
            <a:r>
              <a:rPr lang="en-US" sz="1400">
                <a:cs typeface="Arial" charset="0"/>
              </a:rPr>
              <a:t>Primary Advisor </a:t>
            </a:r>
          </a:p>
        </p:txBody>
      </p:sp>
      <p:sp>
        <p:nvSpPr>
          <p:cNvPr id="20509" name="Text Box 28"/>
          <p:cNvSpPr txBox="1">
            <a:spLocks noChangeArrowheads="1"/>
          </p:cNvSpPr>
          <p:nvPr/>
        </p:nvSpPr>
        <p:spPr bwMode="auto">
          <a:xfrm rot="-1103675">
            <a:off x="3200400" y="2165350"/>
            <a:ext cx="1436688" cy="304800"/>
          </a:xfrm>
          <a:prstGeom prst="rect">
            <a:avLst/>
          </a:prstGeom>
          <a:noFill/>
          <a:ln w="9525">
            <a:noFill/>
            <a:miter lim="800000"/>
            <a:headEnd/>
            <a:tailEnd/>
          </a:ln>
        </p:spPr>
        <p:txBody>
          <a:bodyPr wrap="none">
            <a:spAutoFit/>
          </a:bodyPr>
          <a:lstStyle/>
          <a:p>
            <a:r>
              <a:rPr lang="en-US" sz="1400">
                <a:cs typeface="Arial" charset="0"/>
              </a:rPr>
              <a:t>Liaison/Advisor </a:t>
            </a:r>
          </a:p>
        </p:txBody>
      </p:sp>
      <p:sp>
        <p:nvSpPr>
          <p:cNvPr id="20510" name="Text Box 29"/>
          <p:cNvSpPr txBox="1">
            <a:spLocks noChangeArrowheads="1"/>
          </p:cNvSpPr>
          <p:nvPr/>
        </p:nvSpPr>
        <p:spPr bwMode="auto">
          <a:xfrm rot="-2123914">
            <a:off x="3314700" y="2895600"/>
            <a:ext cx="1447800" cy="304800"/>
          </a:xfrm>
          <a:prstGeom prst="rect">
            <a:avLst/>
          </a:prstGeom>
          <a:noFill/>
          <a:ln w="9525">
            <a:noFill/>
            <a:miter lim="800000"/>
            <a:headEnd/>
            <a:tailEnd/>
          </a:ln>
        </p:spPr>
        <p:txBody>
          <a:bodyPr>
            <a:spAutoFit/>
          </a:bodyPr>
          <a:lstStyle/>
          <a:p>
            <a:r>
              <a:rPr lang="en-US" sz="1400">
                <a:cs typeface="Arial" charset="0"/>
              </a:rPr>
              <a:t>Liaison </a:t>
            </a:r>
          </a:p>
        </p:txBody>
      </p:sp>
      <p:sp>
        <p:nvSpPr>
          <p:cNvPr id="20511" name="Text Box 30"/>
          <p:cNvSpPr txBox="1">
            <a:spLocks noChangeArrowheads="1"/>
          </p:cNvSpPr>
          <p:nvPr/>
        </p:nvSpPr>
        <p:spPr bwMode="auto">
          <a:xfrm rot="828483">
            <a:off x="2851150" y="5232400"/>
            <a:ext cx="1238250" cy="304800"/>
          </a:xfrm>
          <a:prstGeom prst="rect">
            <a:avLst/>
          </a:prstGeom>
          <a:noFill/>
          <a:ln w="9525">
            <a:noFill/>
            <a:miter lim="800000"/>
            <a:headEnd/>
            <a:tailEnd/>
          </a:ln>
        </p:spPr>
        <p:txBody>
          <a:bodyPr wrap="none">
            <a:spAutoFit/>
          </a:bodyPr>
          <a:lstStyle/>
          <a:p>
            <a:r>
              <a:rPr lang="en-US" sz="1400">
                <a:cs typeface="Arial" charset="0"/>
              </a:rPr>
              <a:t>Coordination </a:t>
            </a:r>
          </a:p>
        </p:txBody>
      </p:sp>
      <p:sp>
        <p:nvSpPr>
          <p:cNvPr id="20512" name="Text Box 31"/>
          <p:cNvSpPr txBox="1">
            <a:spLocks noChangeArrowheads="1"/>
          </p:cNvSpPr>
          <p:nvPr/>
        </p:nvSpPr>
        <p:spPr bwMode="auto">
          <a:xfrm>
            <a:off x="4419600" y="2844800"/>
            <a:ext cx="1211263" cy="730250"/>
          </a:xfrm>
          <a:prstGeom prst="rect">
            <a:avLst/>
          </a:prstGeom>
          <a:noFill/>
          <a:ln w="9525">
            <a:noFill/>
            <a:miter lim="800000"/>
            <a:headEnd/>
            <a:tailEnd/>
          </a:ln>
        </p:spPr>
        <p:txBody>
          <a:bodyPr wrap="none">
            <a:spAutoFit/>
          </a:bodyPr>
          <a:lstStyle/>
          <a:p>
            <a:pPr algn="ctr"/>
            <a:r>
              <a:rPr lang="en-US" sz="1400">
                <a:cs typeface="Arial" charset="0"/>
              </a:rPr>
              <a:t>US Embassy</a:t>
            </a:r>
          </a:p>
          <a:p>
            <a:pPr algn="ctr"/>
            <a:r>
              <a:rPr lang="en-US" sz="1400">
                <a:cs typeface="Arial" charset="0"/>
              </a:rPr>
              <a:t>USAID</a:t>
            </a:r>
          </a:p>
          <a:p>
            <a:pPr algn="ctr"/>
            <a:r>
              <a:rPr lang="en-US" sz="1400">
                <a:cs typeface="Arial" charset="0"/>
              </a:rPr>
              <a:t>DoD </a:t>
            </a:r>
          </a:p>
        </p:txBody>
      </p:sp>
      <p:sp>
        <p:nvSpPr>
          <p:cNvPr id="20513" name="Text Box 32"/>
          <p:cNvSpPr txBox="1">
            <a:spLocks noChangeArrowheads="1"/>
          </p:cNvSpPr>
          <p:nvPr/>
        </p:nvSpPr>
        <p:spPr bwMode="auto">
          <a:xfrm>
            <a:off x="8321675" y="1473200"/>
            <a:ext cx="746125" cy="517525"/>
          </a:xfrm>
          <a:prstGeom prst="rect">
            <a:avLst/>
          </a:prstGeom>
          <a:noFill/>
          <a:ln w="9525">
            <a:noFill/>
            <a:miter lim="800000"/>
            <a:headEnd/>
            <a:tailEnd/>
          </a:ln>
        </p:spPr>
        <p:txBody>
          <a:bodyPr wrap="none">
            <a:spAutoFit/>
          </a:bodyPr>
          <a:lstStyle/>
          <a:p>
            <a:r>
              <a:rPr lang="en-US" sz="1400">
                <a:cs typeface="Arial" charset="0"/>
              </a:rPr>
              <a:t>Policy </a:t>
            </a:r>
          </a:p>
          <a:p>
            <a:r>
              <a:rPr lang="en-US" sz="1400">
                <a:cs typeface="Arial" charset="0"/>
              </a:rPr>
              <a:t>Branch</a:t>
            </a:r>
          </a:p>
        </p:txBody>
      </p:sp>
      <p:sp>
        <p:nvSpPr>
          <p:cNvPr id="20514" name="Line 33"/>
          <p:cNvSpPr>
            <a:spLocks noChangeShapeType="1"/>
          </p:cNvSpPr>
          <p:nvPr/>
        </p:nvSpPr>
        <p:spPr bwMode="auto">
          <a:xfrm>
            <a:off x="2590800" y="5029200"/>
            <a:ext cx="3352800" cy="381000"/>
          </a:xfrm>
          <a:prstGeom prst="line">
            <a:avLst/>
          </a:prstGeom>
          <a:noFill/>
          <a:ln w="28575">
            <a:solidFill>
              <a:schemeClr val="accent2"/>
            </a:solidFill>
            <a:prstDash val="dash"/>
            <a:round/>
            <a:headEnd/>
            <a:tailEnd type="triangle" w="med" len="med"/>
          </a:ln>
        </p:spPr>
        <p:txBody>
          <a:bodyPr/>
          <a:lstStyle/>
          <a:p>
            <a:endParaRPr lang="en-US"/>
          </a:p>
        </p:txBody>
      </p:sp>
      <p:sp>
        <p:nvSpPr>
          <p:cNvPr id="20515" name="Text Box 34"/>
          <p:cNvSpPr txBox="1">
            <a:spLocks noChangeArrowheads="1"/>
          </p:cNvSpPr>
          <p:nvPr/>
        </p:nvSpPr>
        <p:spPr bwMode="auto">
          <a:xfrm>
            <a:off x="7772400" y="5105400"/>
            <a:ext cx="1219200" cy="1155700"/>
          </a:xfrm>
          <a:prstGeom prst="rect">
            <a:avLst/>
          </a:prstGeom>
          <a:noFill/>
          <a:ln w="9525">
            <a:noFill/>
            <a:miter lim="800000"/>
            <a:headEnd/>
            <a:tailEnd/>
          </a:ln>
        </p:spPr>
        <p:txBody>
          <a:bodyPr wrap="none">
            <a:spAutoFit/>
          </a:bodyPr>
          <a:lstStyle/>
          <a:p>
            <a:r>
              <a:rPr lang="en-US" sz="1400" b="1">
                <a:cs typeface="Times New Roman" pitchFamily="18" charset="0"/>
              </a:rPr>
              <a:t>MoC I-Team</a:t>
            </a:r>
          </a:p>
          <a:p>
            <a:r>
              <a:rPr lang="en-US" sz="1400" b="1">
                <a:cs typeface="Times New Roman" pitchFamily="18" charset="0"/>
              </a:rPr>
              <a:t>created but </a:t>
            </a:r>
          </a:p>
          <a:p>
            <a:r>
              <a:rPr lang="en-US" sz="1400" b="1">
                <a:cs typeface="Times New Roman" pitchFamily="18" charset="0"/>
              </a:rPr>
              <a:t>never really </a:t>
            </a:r>
          </a:p>
          <a:p>
            <a:r>
              <a:rPr lang="en-US" sz="1400" b="1">
                <a:cs typeface="Times New Roman" pitchFamily="18" charset="0"/>
              </a:rPr>
              <a:t>became </a:t>
            </a:r>
          </a:p>
          <a:p>
            <a:r>
              <a:rPr lang="en-US" sz="1400" b="1">
                <a:cs typeface="Times New Roman" pitchFamily="18" charset="0"/>
              </a:rPr>
              <a:t>operational </a:t>
            </a:r>
          </a:p>
        </p:txBody>
      </p:sp>
      <p:sp>
        <p:nvSpPr>
          <p:cNvPr id="20516" name="Line 35"/>
          <p:cNvSpPr>
            <a:spLocks noChangeShapeType="1"/>
          </p:cNvSpPr>
          <p:nvPr/>
        </p:nvSpPr>
        <p:spPr bwMode="auto">
          <a:xfrm flipH="1" flipV="1">
            <a:off x="6934200" y="5257800"/>
            <a:ext cx="838200" cy="0"/>
          </a:xfrm>
          <a:prstGeom prst="line">
            <a:avLst/>
          </a:prstGeom>
          <a:noFill/>
          <a:ln w="28575">
            <a:solidFill>
              <a:schemeClr val="tx1"/>
            </a:solidFill>
            <a:round/>
            <a:headEnd/>
            <a:tailEnd type="triangle" w="med" len="med"/>
          </a:ln>
        </p:spPr>
        <p:txBody>
          <a:bodyPr/>
          <a:lstStyle/>
          <a:p>
            <a:endParaRPr lang="en-US"/>
          </a:p>
        </p:txBody>
      </p:sp>
      <p:sp>
        <p:nvSpPr>
          <p:cNvPr id="20517" name="Text Box 36"/>
          <p:cNvSpPr txBox="1">
            <a:spLocks noChangeArrowheads="1"/>
          </p:cNvSpPr>
          <p:nvPr/>
        </p:nvSpPr>
        <p:spPr bwMode="auto">
          <a:xfrm>
            <a:off x="76200" y="4413250"/>
            <a:ext cx="1069975" cy="822325"/>
          </a:xfrm>
          <a:prstGeom prst="rect">
            <a:avLst/>
          </a:prstGeom>
          <a:noFill/>
          <a:ln w="9525">
            <a:noFill/>
            <a:miter lim="800000"/>
            <a:headEnd/>
            <a:tailEnd/>
          </a:ln>
        </p:spPr>
        <p:txBody>
          <a:bodyPr wrap="none">
            <a:spAutoFit/>
          </a:bodyPr>
          <a:lstStyle/>
          <a:p>
            <a:r>
              <a:rPr lang="en-US" sz="1200" b="1" u="sng">
                <a:cs typeface="Times New Roman" pitchFamily="18" charset="0"/>
              </a:rPr>
              <a:t>US I-Team</a:t>
            </a:r>
          </a:p>
          <a:p>
            <a:r>
              <a:rPr lang="en-US" sz="1200" b="1">
                <a:cs typeface="Times New Roman" pitchFamily="18" charset="0"/>
              </a:rPr>
              <a:t>(met several</a:t>
            </a:r>
          </a:p>
          <a:p>
            <a:r>
              <a:rPr lang="en-US" sz="1200" b="1">
                <a:cs typeface="Times New Roman" pitchFamily="18" charset="0"/>
              </a:rPr>
              <a:t>times a </a:t>
            </a:r>
          </a:p>
          <a:p>
            <a:r>
              <a:rPr lang="en-US" sz="1200" b="1">
                <a:cs typeface="Times New Roman" pitchFamily="18" charset="0"/>
              </a:rPr>
              <a:t>Month)</a:t>
            </a:r>
          </a:p>
        </p:txBody>
      </p:sp>
      <p:sp>
        <p:nvSpPr>
          <p:cNvPr id="20518" name="Line 37"/>
          <p:cNvSpPr>
            <a:spLocks noChangeShapeType="1"/>
          </p:cNvSpPr>
          <p:nvPr/>
        </p:nvSpPr>
        <p:spPr bwMode="auto">
          <a:xfrm flipV="1">
            <a:off x="457200" y="4114800"/>
            <a:ext cx="914400" cy="304800"/>
          </a:xfrm>
          <a:prstGeom prst="line">
            <a:avLst/>
          </a:prstGeom>
          <a:noFill/>
          <a:ln w="28575">
            <a:solidFill>
              <a:schemeClr val="tx1"/>
            </a:solidFill>
            <a:round/>
            <a:headEnd/>
            <a:tailEnd type="triangle" w="med" len="med"/>
          </a:ln>
        </p:spPr>
        <p:txBody>
          <a:bodyPr/>
          <a:lstStyle/>
          <a:p>
            <a:endParaRPr lang="en-US"/>
          </a:p>
        </p:txBody>
      </p:sp>
      <p:sp>
        <p:nvSpPr>
          <p:cNvPr id="20519" name="Rectangle 38"/>
          <p:cNvSpPr>
            <a:spLocks noChangeArrowheads="1"/>
          </p:cNvSpPr>
          <p:nvPr/>
        </p:nvSpPr>
        <p:spPr bwMode="auto">
          <a:xfrm>
            <a:off x="7861300" y="2425700"/>
            <a:ext cx="1282700" cy="517525"/>
          </a:xfrm>
          <a:prstGeom prst="rect">
            <a:avLst/>
          </a:prstGeom>
          <a:noFill/>
          <a:ln w="9525">
            <a:noFill/>
            <a:miter lim="800000"/>
            <a:headEnd/>
            <a:tailEnd/>
          </a:ln>
        </p:spPr>
        <p:txBody>
          <a:bodyPr>
            <a:spAutoFit/>
          </a:bodyPr>
          <a:lstStyle/>
          <a:p>
            <a:r>
              <a:rPr lang="en-US" sz="1400">
                <a:cs typeface="Times New Roman" pitchFamily="18" charset="0"/>
              </a:rPr>
              <a:t>Execution of </a:t>
            </a:r>
          </a:p>
          <a:p>
            <a:r>
              <a:rPr lang="en-US" sz="1400">
                <a:cs typeface="Times New Roman" pitchFamily="18" charset="0"/>
              </a:rPr>
              <a:t>Telecom</a:t>
            </a:r>
          </a:p>
        </p:txBody>
      </p:sp>
      <p:sp>
        <p:nvSpPr>
          <p:cNvPr id="20520" name="Text Box 39"/>
          <p:cNvSpPr txBox="1">
            <a:spLocks noChangeArrowheads="1"/>
          </p:cNvSpPr>
          <p:nvPr/>
        </p:nvSpPr>
        <p:spPr bwMode="auto">
          <a:xfrm>
            <a:off x="2438400" y="5486400"/>
            <a:ext cx="1282700" cy="854075"/>
          </a:xfrm>
          <a:prstGeom prst="rect">
            <a:avLst/>
          </a:prstGeom>
          <a:noFill/>
          <a:ln w="28575">
            <a:solidFill>
              <a:schemeClr val="tx1"/>
            </a:solidFill>
            <a:miter lim="800000"/>
            <a:headEnd/>
            <a:tailEnd/>
          </a:ln>
        </p:spPr>
        <p:txBody>
          <a:bodyPr wrap="none">
            <a:spAutoFit/>
          </a:bodyPr>
          <a:lstStyle/>
          <a:p>
            <a:r>
              <a:rPr lang="en-US" sz="1600" b="1" u="sng">
                <a:cs typeface="Times New Roman" pitchFamily="18" charset="0"/>
              </a:rPr>
              <a:t>Reachback</a:t>
            </a:r>
          </a:p>
          <a:p>
            <a:pPr>
              <a:buFontTx/>
              <a:buChar char="•"/>
            </a:pPr>
            <a:r>
              <a:rPr lang="en-US" sz="1600" b="1">
                <a:cs typeface="Times New Roman" pitchFamily="18" charset="0"/>
              </a:rPr>
              <a:t>USG</a:t>
            </a:r>
          </a:p>
          <a:p>
            <a:pPr>
              <a:buFontTx/>
              <a:buChar char="•"/>
            </a:pPr>
            <a:r>
              <a:rPr lang="en-US" sz="1600" b="1">
                <a:cs typeface="Times New Roman" pitchFamily="18" charset="0"/>
              </a:rPr>
              <a:t>Industry</a:t>
            </a:r>
          </a:p>
        </p:txBody>
      </p:sp>
      <p:sp>
        <p:nvSpPr>
          <p:cNvPr id="20521" name="Line 40"/>
          <p:cNvSpPr>
            <a:spLocks noChangeShapeType="1"/>
          </p:cNvSpPr>
          <p:nvPr/>
        </p:nvSpPr>
        <p:spPr bwMode="auto">
          <a:xfrm>
            <a:off x="2057400" y="5791200"/>
            <a:ext cx="381000" cy="381000"/>
          </a:xfrm>
          <a:prstGeom prst="line">
            <a:avLst/>
          </a:prstGeom>
          <a:noFill/>
          <a:ln w="28575">
            <a:solidFill>
              <a:schemeClr val="tx1"/>
            </a:solidFill>
            <a:round/>
            <a:headEnd/>
            <a:tailEnd/>
          </a:ln>
        </p:spPr>
        <p:txBody>
          <a:bodyPr/>
          <a:lstStyle/>
          <a:p>
            <a:endParaRPr lang="en-US"/>
          </a:p>
        </p:txBody>
      </p:sp>
      <p:sp>
        <p:nvSpPr>
          <p:cNvPr id="20522" name="Line 41"/>
          <p:cNvSpPr>
            <a:spLocks noChangeShapeType="1"/>
          </p:cNvSpPr>
          <p:nvPr/>
        </p:nvSpPr>
        <p:spPr bwMode="auto">
          <a:xfrm flipV="1">
            <a:off x="2919413" y="1752600"/>
            <a:ext cx="2743200" cy="533400"/>
          </a:xfrm>
          <a:prstGeom prst="line">
            <a:avLst/>
          </a:prstGeom>
          <a:noFill/>
          <a:ln w="28575">
            <a:solidFill>
              <a:schemeClr val="tx1"/>
            </a:solidFill>
            <a:round/>
            <a:headEnd/>
            <a:tailEnd type="triangle" w="med" len="med"/>
          </a:ln>
        </p:spPr>
        <p:txBody>
          <a:bodyPr/>
          <a:lstStyle/>
          <a:p>
            <a:endParaRPr lang="en-US"/>
          </a:p>
        </p:txBody>
      </p:sp>
      <p:sp>
        <p:nvSpPr>
          <p:cNvPr id="20523" name="Text Box 42"/>
          <p:cNvSpPr txBox="1">
            <a:spLocks noChangeArrowheads="1"/>
          </p:cNvSpPr>
          <p:nvPr/>
        </p:nvSpPr>
        <p:spPr bwMode="auto">
          <a:xfrm rot="-669827">
            <a:off x="3200400" y="1787525"/>
            <a:ext cx="1436688" cy="304800"/>
          </a:xfrm>
          <a:prstGeom prst="rect">
            <a:avLst/>
          </a:prstGeom>
          <a:noFill/>
          <a:ln w="9525">
            <a:noFill/>
            <a:miter lim="800000"/>
            <a:headEnd/>
            <a:tailEnd/>
          </a:ln>
        </p:spPr>
        <p:txBody>
          <a:bodyPr wrap="none">
            <a:spAutoFit/>
          </a:bodyPr>
          <a:lstStyle/>
          <a:p>
            <a:r>
              <a:rPr lang="en-US" sz="1400">
                <a:cs typeface="Arial" charset="0"/>
              </a:rPr>
              <a:t>Liaison/Advisor </a:t>
            </a:r>
          </a:p>
        </p:txBody>
      </p:sp>
      <p:sp>
        <p:nvSpPr>
          <p:cNvPr id="20524" name="AutoShape 43"/>
          <p:cNvSpPr>
            <a:spLocks/>
          </p:cNvSpPr>
          <p:nvPr/>
        </p:nvSpPr>
        <p:spPr bwMode="auto">
          <a:xfrm>
            <a:off x="5562600" y="2743200"/>
            <a:ext cx="152400" cy="914400"/>
          </a:xfrm>
          <a:prstGeom prst="rightBrace">
            <a:avLst>
              <a:gd name="adj1" fmla="val 50000"/>
              <a:gd name="adj2" fmla="val 50000"/>
            </a:avLst>
          </a:prstGeom>
          <a:noFill/>
          <a:ln w="19050">
            <a:solidFill>
              <a:schemeClr val="tx1"/>
            </a:solidFill>
            <a:round/>
            <a:headEnd/>
            <a:tailEnd/>
          </a:ln>
        </p:spPr>
        <p:txBody>
          <a:bodyPr wrap="none" anchor="ctr"/>
          <a:lstStyle/>
          <a:p>
            <a:endParaRPr lang="en-US"/>
          </a:p>
        </p:txBody>
      </p:sp>
      <p:sp>
        <p:nvSpPr>
          <p:cNvPr id="20525" name="Line 44"/>
          <p:cNvSpPr>
            <a:spLocks noChangeShapeType="1"/>
          </p:cNvSpPr>
          <p:nvPr/>
        </p:nvSpPr>
        <p:spPr bwMode="auto">
          <a:xfrm flipV="1">
            <a:off x="5715000" y="2743200"/>
            <a:ext cx="457200" cy="457200"/>
          </a:xfrm>
          <a:prstGeom prst="line">
            <a:avLst/>
          </a:prstGeom>
          <a:noFill/>
          <a:ln w="28575">
            <a:solidFill>
              <a:schemeClr val="tx1"/>
            </a:solidFill>
            <a:round/>
            <a:headEnd/>
            <a:tailEnd type="triangle" w="med" len="med"/>
          </a:ln>
        </p:spPr>
        <p:txBody>
          <a:bodyPr/>
          <a:lstStyle/>
          <a:p>
            <a:endParaRPr lang="en-US"/>
          </a:p>
        </p:txBody>
      </p:sp>
      <p:sp>
        <p:nvSpPr>
          <p:cNvPr id="20526" name="Text Box 45"/>
          <p:cNvSpPr txBox="1">
            <a:spLocks noChangeArrowheads="1"/>
          </p:cNvSpPr>
          <p:nvPr/>
        </p:nvSpPr>
        <p:spPr bwMode="auto">
          <a:xfrm>
            <a:off x="304800" y="3394075"/>
            <a:ext cx="1241425" cy="679450"/>
          </a:xfrm>
          <a:prstGeom prst="rect">
            <a:avLst/>
          </a:prstGeom>
          <a:solidFill>
            <a:srgbClr val="FF9900"/>
          </a:solidFill>
          <a:ln w="9525" algn="ctr">
            <a:solidFill>
              <a:schemeClr val="tx1"/>
            </a:solidFill>
            <a:miter lim="800000"/>
            <a:headEnd/>
            <a:tailEnd/>
          </a:ln>
        </p:spPr>
        <p:txBody>
          <a:bodyPr>
            <a:spAutoFit/>
          </a:bodyPr>
          <a:lstStyle/>
          <a:p>
            <a:pPr algn="ctr"/>
            <a:r>
              <a:rPr lang="en-US" sz="1000" b="1">
                <a:cs typeface="Arial" charset="0"/>
              </a:rPr>
              <a:t>BearingPoint</a:t>
            </a:r>
          </a:p>
          <a:p>
            <a:pPr algn="ctr"/>
            <a:r>
              <a:rPr lang="en-US" sz="900">
                <a:cs typeface="Arial" charset="0"/>
              </a:rPr>
              <a:t>Oliver Dziggel</a:t>
            </a:r>
          </a:p>
          <a:p>
            <a:pPr algn="ctr"/>
            <a:r>
              <a:rPr lang="en-US" sz="1000" b="1"/>
              <a:t>GSI</a:t>
            </a:r>
            <a:endParaRPr lang="en-US" sz="1000">
              <a:cs typeface="Arial" charset="0"/>
            </a:endParaRPr>
          </a:p>
          <a:p>
            <a:pPr algn="ctr"/>
            <a:r>
              <a:rPr lang="en-US" sz="900">
                <a:cs typeface="Arial" charset="0"/>
              </a:rPr>
              <a:t>Tom O’Neil</a:t>
            </a:r>
          </a:p>
        </p:txBody>
      </p:sp>
      <p:sp>
        <p:nvSpPr>
          <p:cNvPr id="20527" name="Text Box 46"/>
          <p:cNvSpPr txBox="1">
            <a:spLocks noChangeArrowheads="1"/>
          </p:cNvSpPr>
          <p:nvPr/>
        </p:nvSpPr>
        <p:spPr bwMode="auto">
          <a:xfrm>
            <a:off x="84138" y="5883275"/>
            <a:ext cx="1277937" cy="577850"/>
          </a:xfrm>
          <a:prstGeom prst="rect">
            <a:avLst/>
          </a:prstGeom>
          <a:noFill/>
          <a:ln w="28575">
            <a:solidFill>
              <a:schemeClr val="tx1"/>
            </a:solidFill>
            <a:miter lim="800000"/>
            <a:headEnd/>
            <a:tailEnd/>
          </a:ln>
        </p:spPr>
        <p:txBody>
          <a:bodyPr wrap="none">
            <a:spAutoFit/>
          </a:bodyPr>
          <a:lstStyle/>
          <a:p>
            <a:pPr algn="ctr"/>
            <a:r>
              <a:rPr lang="en-US" sz="1000" b="1">
                <a:cs typeface="Times New Roman" pitchFamily="18" charset="0"/>
              </a:rPr>
              <a:t>DoD Afghanistan </a:t>
            </a:r>
          </a:p>
          <a:p>
            <a:pPr algn="ctr"/>
            <a:r>
              <a:rPr lang="en-US" sz="1000" b="1">
                <a:cs typeface="Times New Roman" pitchFamily="18" charset="0"/>
              </a:rPr>
              <a:t>Reachback </a:t>
            </a:r>
          </a:p>
          <a:p>
            <a:pPr algn="ctr"/>
            <a:r>
              <a:rPr lang="en-US" sz="1000" b="1">
                <a:cs typeface="Times New Roman" pitchFamily="18" charset="0"/>
              </a:rPr>
              <a:t>Office</a:t>
            </a:r>
          </a:p>
        </p:txBody>
      </p:sp>
      <p:sp>
        <p:nvSpPr>
          <p:cNvPr id="20528" name="Line 47"/>
          <p:cNvSpPr>
            <a:spLocks noChangeShapeType="1"/>
          </p:cNvSpPr>
          <p:nvPr/>
        </p:nvSpPr>
        <p:spPr bwMode="auto">
          <a:xfrm flipH="1">
            <a:off x="762000" y="5562600"/>
            <a:ext cx="685800" cy="304800"/>
          </a:xfrm>
          <a:prstGeom prst="line">
            <a:avLst/>
          </a:prstGeom>
          <a:noFill/>
          <a:ln w="28575">
            <a:solidFill>
              <a:schemeClr val="tx1"/>
            </a:solidFill>
            <a:round/>
            <a:headEnd/>
            <a:tailEnd/>
          </a:ln>
        </p:spPr>
        <p:txBody>
          <a:bodyPr/>
          <a:lstStyle/>
          <a:p>
            <a:endParaRPr lang="en-US"/>
          </a:p>
        </p:txBody>
      </p:sp>
      <p:sp>
        <p:nvSpPr>
          <p:cNvPr id="20529" name="Text Box 48"/>
          <p:cNvSpPr txBox="1">
            <a:spLocks noChangeArrowheads="1"/>
          </p:cNvSpPr>
          <p:nvPr/>
        </p:nvSpPr>
        <p:spPr bwMode="auto">
          <a:xfrm>
            <a:off x="1828800" y="3314700"/>
            <a:ext cx="1143000" cy="466725"/>
          </a:xfrm>
          <a:prstGeom prst="rect">
            <a:avLst/>
          </a:prstGeom>
          <a:solidFill>
            <a:srgbClr val="669900"/>
          </a:solidFill>
          <a:ln w="9525" algn="ctr">
            <a:solidFill>
              <a:schemeClr val="tx1"/>
            </a:solidFill>
            <a:miter lim="800000"/>
            <a:headEnd/>
            <a:tailEnd/>
          </a:ln>
        </p:spPr>
        <p:txBody>
          <a:bodyPr>
            <a:spAutoFit/>
          </a:bodyPr>
          <a:lstStyle/>
          <a:p>
            <a:pPr algn="ctr"/>
            <a:r>
              <a:rPr lang="en-US" sz="1400" b="1">
                <a:solidFill>
                  <a:schemeClr val="bg1"/>
                </a:solidFill>
                <a:cs typeface="Arial" charset="0"/>
              </a:rPr>
              <a:t>CFC-A CJ9</a:t>
            </a:r>
          </a:p>
          <a:p>
            <a:pPr algn="ctr"/>
            <a:r>
              <a:rPr lang="en-US" sz="1000">
                <a:solidFill>
                  <a:schemeClr val="bg1"/>
                </a:solidFill>
                <a:cs typeface="Arial" charset="0"/>
              </a:rPr>
              <a:t>Capt </a:t>
            </a:r>
            <a:r>
              <a:rPr lang="en-US" sz="1000">
                <a:solidFill>
                  <a:schemeClr val="bg1"/>
                </a:solidFill>
                <a:cs typeface="Times New Roman" pitchFamily="18" charset="0"/>
              </a:rPr>
              <a:t>Verastegui</a:t>
            </a:r>
          </a:p>
        </p:txBody>
      </p:sp>
      <p:sp>
        <p:nvSpPr>
          <p:cNvPr id="20530" name="Text Box 49"/>
          <p:cNvSpPr txBox="1">
            <a:spLocks noChangeArrowheads="1"/>
          </p:cNvSpPr>
          <p:nvPr/>
        </p:nvSpPr>
        <p:spPr bwMode="auto">
          <a:xfrm>
            <a:off x="1042988" y="2617788"/>
            <a:ext cx="1544637" cy="711200"/>
          </a:xfrm>
          <a:prstGeom prst="rect">
            <a:avLst/>
          </a:prstGeom>
          <a:solidFill>
            <a:srgbClr val="669900"/>
          </a:solidFill>
          <a:ln w="9525" algn="ctr">
            <a:solidFill>
              <a:schemeClr val="tx1"/>
            </a:solidFill>
            <a:miter lim="800000"/>
            <a:headEnd/>
            <a:tailEnd/>
          </a:ln>
        </p:spPr>
        <p:txBody>
          <a:bodyPr wrap="none">
            <a:spAutoFit/>
          </a:bodyPr>
          <a:lstStyle/>
          <a:p>
            <a:pPr algn="ctr"/>
            <a:r>
              <a:rPr lang="en-US" sz="1600" b="1">
                <a:solidFill>
                  <a:schemeClr val="bg1"/>
                </a:solidFill>
                <a:cs typeface="Arial" charset="0"/>
              </a:rPr>
              <a:t>CFC-A CJ6</a:t>
            </a:r>
          </a:p>
          <a:p>
            <a:pPr algn="ctr"/>
            <a:r>
              <a:rPr lang="en-US" sz="1200">
                <a:solidFill>
                  <a:schemeClr val="bg1"/>
                </a:solidFill>
                <a:cs typeface="Arial" charset="0"/>
              </a:rPr>
              <a:t>MoC Liaison Officer</a:t>
            </a:r>
          </a:p>
          <a:p>
            <a:pPr algn="ctr"/>
            <a:r>
              <a:rPr lang="en-US" sz="1200">
                <a:solidFill>
                  <a:schemeClr val="bg1"/>
                </a:solidFill>
                <a:cs typeface="Arial" charset="0"/>
              </a:rPr>
              <a:t>LTC Aaron Johnson</a:t>
            </a:r>
          </a:p>
        </p:txBody>
      </p:sp>
      <p:sp>
        <p:nvSpPr>
          <p:cNvPr id="20531" name="Line 50"/>
          <p:cNvSpPr>
            <a:spLocks noChangeShapeType="1"/>
          </p:cNvSpPr>
          <p:nvPr/>
        </p:nvSpPr>
        <p:spPr bwMode="auto">
          <a:xfrm flipV="1">
            <a:off x="2971800" y="1981200"/>
            <a:ext cx="2590800" cy="1524000"/>
          </a:xfrm>
          <a:prstGeom prst="line">
            <a:avLst/>
          </a:prstGeom>
          <a:noFill/>
          <a:ln w="28575">
            <a:solidFill>
              <a:schemeClr val="tx1"/>
            </a:solidFill>
            <a:round/>
            <a:headEnd/>
            <a:tailEnd type="triangle" w="med" len="med"/>
          </a:ln>
        </p:spPr>
        <p:txBody>
          <a:bodyPr/>
          <a:lstStyle/>
          <a:p>
            <a:endParaRPr lang="en-US"/>
          </a:p>
        </p:txBody>
      </p:sp>
      <p:sp>
        <p:nvSpPr>
          <p:cNvPr id="20532" name="Text Box 51"/>
          <p:cNvSpPr txBox="1">
            <a:spLocks noChangeArrowheads="1"/>
          </p:cNvSpPr>
          <p:nvPr/>
        </p:nvSpPr>
        <p:spPr bwMode="auto">
          <a:xfrm rot="-1828664">
            <a:off x="3352800" y="2532063"/>
            <a:ext cx="1436688" cy="304800"/>
          </a:xfrm>
          <a:prstGeom prst="rect">
            <a:avLst/>
          </a:prstGeom>
          <a:noFill/>
          <a:ln w="9525">
            <a:noFill/>
            <a:miter lim="800000"/>
            <a:headEnd/>
            <a:tailEnd/>
          </a:ln>
        </p:spPr>
        <p:txBody>
          <a:bodyPr wrap="none">
            <a:spAutoFit/>
          </a:bodyPr>
          <a:lstStyle/>
          <a:p>
            <a:r>
              <a:rPr lang="en-US" sz="1400">
                <a:cs typeface="Arial" charset="0"/>
              </a:rPr>
              <a:t>Liaison/Advisor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1"/>
          </p:nvPr>
        </p:nvSpPr>
        <p:spPr>
          <a:noFill/>
        </p:spPr>
        <p:txBody>
          <a:bodyPr/>
          <a:lstStyle/>
          <a:p>
            <a:fld id="{81A5C9F8-219C-45EC-8537-E2B37FE0BB26}" type="slidenum">
              <a:rPr lang="en-US" smtClean="0"/>
              <a:pPr/>
              <a:t>2</a:t>
            </a:fld>
            <a:endParaRPr lang="en-US" smtClean="0"/>
          </a:p>
        </p:txBody>
      </p:sp>
      <p:sp>
        <p:nvSpPr>
          <p:cNvPr id="3075" name="Rectangle 2"/>
          <p:cNvSpPr>
            <a:spLocks noGrp="1" noChangeArrowheads="1"/>
          </p:cNvSpPr>
          <p:nvPr>
            <p:ph type="title"/>
          </p:nvPr>
        </p:nvSpPr>
        <p:spPr>
          <a:xfrm>
            <a:off x="457200" y="0"/>
            <a:ext cx="8229600" cy="914400"/>
          </a:xfrm>
        </p:spPr>
        <p:txBody>
          <a:bodyPr/>
          <a:lstStyle/>
          <a:p>
            <a:pPr eaLnBrk="1" hangingPunct="1"/>
            <a:r>
              <a:rPr lang="en-US" smtClean="0"/>
              <a:t>Purpose</a:t>
            </a:r>
          </a:p>
        </p:txBody>
      </p:sp>
      <p:sp>
        <p:nvSpPr>
          <p:cNvPr id="3076" name="Rectangle 3"/>
          <p:cNvSpPr>
            <a:spLocks noGrp="1" noChangeArrowheads="1"/>
          </p:cNvSpPr>
          <p:nvPr>
            <p:ph type="body" idx="1"/>
          </p:nvPr>
        </p:nvSpPr>
        <p:spPr>
          <a:xfrm>
            <a:off x="457200" y="1143000"/>
            <a:ext cx="8229600" cy="4876800"/>
          </a:xfrm>
        </p:spPr>
        <p:txBody>
          <a:bodyPr/>
          <a:lstStyle/>
          <a:p>
            <a:pPr eaLnBrk="1" hangingPunct="1"/>
            <a:r>
              <a:rPr lang="en-US" smtClean="0"/>
              <a:t>Highlight the importance of the Afghan ICT sector to US and Afghan strategic interests for security, stabilization and economic development</a:t>
            </a:r>
          </a:p>
          <a:p>
            <a:pPr eaLnBrk="1" hangingPunct="1"/>
            <a:r>
              <a:rPr lang="en-US" smtClean="0"/>
              <a:t>Reestablish US ICT train, advise and assist functions in Afghanistan</a:t>
            </a:r>
          </a:p>
          <a:p>
            <a:pPr eaLnBrk="1" hangingPunct="1"/>
            <a:r>
              <a:rPr lang="en-US" smtClean="0"/>
              <a:t>Recommend key strategic changes in the US engagement of the Afghan ICT sector based on experience and results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p:spPr>
        <p:txBody>
          <a:bodyPr/>
          <a:lstStyle/>
          <a:p>
            <a:fld id="{470EC98C-402F-4537-806B-9693576AA7F7}" type="slidenum">
              <a:rPr lang="en-US" smtClean="0"/>
              <a:pPr/>
              <a:t>20</a:t>
            </a:fld>
            <a:endParaRPr lang="en-US" smtClean="0"/>
          </a:p>
        </p:txBody>
      </p:sp>
      <p:sp>
        <p:nvSpPr>
          <p:cNvPr id="21507" name="Rectangle 2"/>
          <p:cNvSpPr>
            <a:spLocks noGrp="1" noChangeArrowheads="1"/>
          </p:cNvSpPr>
          <p:nvPr>
            <p:ph type="title"/>
          </p:nvPr>
        </p:nvSpPr>
        <p:spPr>
          <a:xfrm>
            <a:off x="457200" y="46038"/>
            <a:ext cx="8229600" cy="715962"/>
          </a:xfrm>
        </p:spPr>
        <p:txBody>
          <a:bodyPr/>
          <a:lstStyle/>
          <a:p>
            <a:pPr eaLnBrk="1" hangingPunct="1"/>
            <a:r>
              <a:rPr lang="en-US" sz="3600" smtClean="0"/>
              <a:t>Near Term ICT Actions (3-6 months)</a:t>
            </a:r>
          </a:p>
        </p:txBody>
      </p:sp>
      <p:sp>
        <p:nvSpPr>
          <p:cNvPr id="21508" name="Rectangle 3"/>
          <p:cNvSpPr>
            <a:spLocks noGrp="1" noChangeArrowheads="1"/>
          </p:cNvSpPr>
          <p:nvPr>
            <p:ph type="body" idx="1"/>
          </p:nvPr>
        </p:nvSpPr>
        <p:spPr>
          <a:xfrm>
            <a:off x="457200" y="1066800"/>
            <a:ext cx="8229600" cy="5257800"/>
          </a:xfrm>
        </p:spPr>
        <p:txBody>
          <a:bodyPr/>
          <a:lstStyle/>
          <a:p>
            <a:pPr eaLnBrk="1" hangingPunct="1">
              <a:lnSpc>
                <a:spcPct val="80000"/>
              </a:lnSpc>
            </a:pPr>
            <a:endParaRPr lang="en-US" sz="1600" smtClean="0"/>
          </a:p>
          <a:p>
            <a:pPr eaLnBrk="1" hangingPunct="1">
              <a:lnSpc>
                <a:spcPct val="80000"/>
              </a:lnSpc>
            </a:pPr>
            <a:r>
              <a:rPr lang="en-US" sz="1600" smtClean="0"/>
              <a:t>Start to develop an ICT baseline of activities and gaps and implement mechanism for collaboration and sharing information among stakeholders and visualizing and tracking actions and impacts</a:t>
            </a:r>
          </a:p>
          <a:p>
            <a:pPr eaLnBrk="1" hangingPunct="1">
              <a:lnSpc>
                <a:spcPct val="80000"/>
              </a:lnSpc>
            </a:pPr>
            <a:r>
              <a:rPr lang="en-US" sz="1600" smtClean="0"/>
              <a:t>Support USFOR-A C4ISR</a:t>
            </a:r>
          </a:p>
          <a:p>
            <a:pPr lvl="1" eaLnBrk="1" hangingPunct="1">
              <a:lnSpc>
                <a:spcPct val="80000"/>
              </a:lnSpc>
            </a:pPr>
            <a:r>
              <a:rPr lang="en-US" sz="1400" smtClean="0"/>
              <a:t>Terrestrial connectivity</a:t>
            </a:r>
          </a:p>
          <a:p>
            <a:pPr lvl="2" eaLnBrk="1" hangingPunct="1">
              <a:lnSpc>
                <a:spcPct val="80000"/>
              </a:lnSpc>
            </a:pPr>
            <a:r>
              <a:rPr lang="en-US" sz="1200" smtClean="0"/>
              <a:t>Fiber</a:t>
            </a:r>
          </a:p>
          <a:p>
            <a:pPr lvl="2" eaLnBrk="1" hangingPunct="1">
              <a:lnSpc>
                <a:spcPct val="80000"/>
              </a:lnSpc>
            </a:pPr>
            <a:r>
              <a:rPr lang="en-US" sz="1200" smtClean="0"/>
              <a:t>International access</a:t>
            </a:r>
          </a:p>
          <a:p>
            <a:pPr lvl="1" eaLnBrk="1" hangingPunct="1">
              <a:lnSpc>
                <a:spcPct val="80000"/>
              </a:lnSpc>
            </a:pPr>
            <a:r>
              <a:rPr lang="en-US" sz="1400" smtClean="0"/>
              <a:t>Cellular network services</a:t>
            </a:r>
          </a:p>
          <a:p>
            <a:pPr lvl="2" eaLnBrk="1" hangingPunct="1">
              <a:lnSpc>
                <a:spcPct val="80000"/>
              </a:lnSpc>
            </a:pPr>
            <a:r>
              <a:rPr lang="en-US" sz="1200" smtClean="0"/>
              <a:t>Emergency communications</a:t>
            </a:r>
          </a:p>
          <a:p>
            <a:pPr eaLnBrk="1" hangingPunct="1">
              <a:lnSpc>
                <a:spcPct val="80000"/>
              </a:lnSpc>
            </a:pPr>
            <a:r>
              <a:rPr lang="en-US" sz="1600" smtClean="0"/>
              <a:t>Rural area ICT</a:t>
            </a:r>
          </a:p>
          <a:p>
            <a:pPr lvl="1" eaLnBrk="1" hangingPunct="1">
              <a:lnSpc>
                <a:spcPct val="80000"/>
              </a:lnSpc>
            </a:pPr>
            <a:r>
              <a:rPr lang="en-US" sz="1400" smtClean="0"/>
              <a:t>Scaled down DCN nodes for VCN, ADSV-like solutions, Jbad Synergy Net model, STAR-TIDES solution sets, ITU village phone model, ..</a:t>
            </a:r>
          </a:p>
          <a:p>
            <a:pPr lvl="1" eaLnBrk="1" hangingPunct="1">
              <a:lnSpc>
                <a:spcPct val="80000"/>
              </a:lnSpc>
            </a:pPr>
            <a:r>
              <a:rPr lang="en-US" sz="1400" smtClean="0"/>
              <a:t>Community towers, towers on FoBs</a:t>
            </a:r>
          </a:p>
          <a:p>
            <a:pPr lvl="1" eaLnBrk="1" hangingPunct="1">
              <a:lnSpc>
                <a:spcPct val="80000"/>
              </a:lnSpc>
            </a:pPr>
            <a:r>
              <a:rPr lang="en-US" sz="1400" smtClean="0"/>
              <a:t>Incentives for private sector expansion or other providers</a:t>
            </a:r>
          </a:p>
          <a:p>
            <a:pPr eaLnBrk="1" hangingPunct="1">
              <a:lnSpc>
                <a:spcPct val="80000"/>
              </a:lnSpc>
            </a:pPr>
            <a:r>
              <a:rPr lang="en-US" sz="1600" smtClean="0"/>
              <a:t>Governance, security, commerce, education and healthcare ICT</a:t>
            </a:r>
          </a:p>
          <a:p>
            <a:pPr lvl="1" eaLnBrk="1" hangingPunct="1">
              <a:lnSpc>
                <a:spcPct val="80000"/>
              </a:lnSpc>
            </a:pPr>
            <a:r>
              <a:rPr lang="en-US" sz="1400" smtClean="0"/>
              <a:t>Scaled down DCN nodes, Jbad Synergy Net model, …</a:t>
            </a:r>
          </a:p>
          <a:p>
            <a:pPr lvl="1" eaLnBrk="1" hangingPunct="1">
              <a:lnSpc>
                <a:spcPct val="80000"/>
              </a:lnSpc>
            </a:pPr>
            <a:r>
              <a:rPr lang="en-US" sz="1400" smtClean="0"/>
              <a:t>Extension of GCN and DCN service access</a:t>
            </a:r>
          </a:p>
          <a:p>
            <a:pPr lvl="1" eaLnBrk="1" hangingPunct="1">
              <a:lnSpc>
                <a:spcPct val="80000"/>
              </a:lnSpc>
            </a:pPr>
            <a:r>
              <a:rPr lang="en-US" sz="1400" smtClean="0"/>
              <a:t>Use of cellular network for nationwide telehealth network</a:t>
            </a:r>
          </a:p>
          <a:p>
            <a:pPr lvl="2" eaLnBrk="1" hangingPunct="1">
              <a:lnSpc>
                <a:spcPct val="80000"/>
              </a:lnSpc>
            </a:pPr>
            <a:r>
              <a:rPr lang="en-US" sz="1200" smtClean="0"/>
              <a:t>US Army Medical Research and Materiel Command proposal</a:t>
            </a:r>
          </a:p>
          <a:p>
            <a:pPr lvl="1" eaLnBrk="1" hangingPunct="1">
              <a:lnSpc>
                <a:spcPct val="80000"/>
              </a:lnSpc>
            </a:pPr>
            <a:r>
              <a:rPr lang="en-US" sz="1400" smtClean="0"/>
              <a:t>Private sector provider options</a:t>
            </a:r>
          </a:p>
          <a:p>
            <a:pPr eaLnBrk="1" hangingPunct="1">
              <a:lnSpc>
                <a:spcPct val="80000"/>
              </a:lnSpc>
            </a:pPr>
            <a:r>
              <a:rPr lang="en-US" sz="1600" smtClean="0"/>
              <a:t>Explore means to improve viability of Afghan Telecom</a:t>
            </a:r>
          </a:p>
          <a:p>
            <a:pPr eaLnBrk="1" hangingPunct="1">
              <a:lnSpc>
                <a:spcPct val="80000"/>
              </a:lnSpc>
            </a:pPr>
            <a:r>
              <a:rPr lang="en-US" sz="1600" smtClean="0"/>
              <a:t>Strategy and plan to support MCIT 5-year plan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1"/>
          </p:nvPr>
        </p:nvSpPr>
        <p:spPr>
          <a:noFill/>
        </p:spPr>
        <p:txBody>
          <a:bodyPr/>
          <a:lstStyle/>
          <a:p>
            <a:fld id="{ED86D580-FF9A-4F50-A80E-729C2BDC7C39}" type="slidenum">
              <a:rPr lang="en-US" smtClean="0"/>
              <a:pPr/>
              <a:t>21</a:t>
            </a:fld>
            <a:endParaRPr lang="en-US" smtClean="0"/>
          </a:p>
        </p:txBody>
      </p:sp>
      <p:sp>
        <p:nvSpPr>
          <p:cNvPr id="22531" name="Rectangle 2"/>
          <p:cNvSpPr>
            <a:spLocks noGrp="1" noChangeArrowheads="1"/>
          </p:cNvSpPr>
          <p:nvPr>
            <p:ph type="title"/>
          </p:nvPr>
        </p:nvSpPr>
        <p:spPr/>
        <p:txBody>
          <a:bodyPr/>
          <a:lstStyle/>
          <a:p>
            <a:pPr eaLnBrk="1" hangingPunct="1"/>
            <a:r>
              <a:rPr lang="en-US" smtClean="0"/>
              <a:t>Mid-Term Actions (1-2 years)</a:t>
            </a:r>
          </a:p>
        </p:txBody>
      </p:sp>
      <p:sp>
        <p:nvSpPr>
          <p:cNvPr id="22532" name="Rectangle 3"/>
          <p:cNvSpPr>
            <a:spLocks noGrp="1" noChangeArrowheads="1"/>
          </p:cNvSpPr>
          <p:nvPr>
            <p:ph type="body" idx="1"/>
          </p:nvPr>
        </p:nvSpPr>
        <p:spPr>
          <a:xfrm>
            <a:off x="457200" y="1371600"/>
            <a:ext cx="8229600" cy="4953000"/>
          </a:xfrm>
        </p:spPr>
        <p:txBody>
          <a:bodyPr/>
          <a:lstStyle/>
          <a:p>
            <a:pPr eaLnBrk="1" hangingPunct="1">
              <a:lnSpc>
                <a:spcPct val="80000"/>
              </a:lnSpc>
            </a:pPr>
            <a:r>
              <a:rPr lang="en-US" sz="1600" smtClean="0"/>
              <a:t>Support USFOR-A C4ISR and counterinsurgency</a:t>
            </a:r>
          </a:p>
          <a:p>
            <a:pPr lvl="1" eaLnBrk="1" hangingPunct="1">
              <a:lnSpc>
                <a:spcPct val="80000"/>
              </a:lnSpc>
            </a:pPr>
            <a:r>
              <a:rPr lang="en-US" sz="1400" smtClean="0"/>
              <a:t>Terrestrial connectivity</a:t>
            </a:r>
          </a:p>
          <a:p>
            <a:pPr lvl="2" eaLnBrk="1" hangingPunct="1">
              <a:lnSpc>
                <a:spcPct val="80000"/>
              </a:lnSpc>
            </a:pPr>
            <a:r>
              <a:rPr lang="en-US" sz="1200" smtClean="0"/>
              <a:t>Fiber</a:t>
            </a:r>
          </a:p>
          <a:p>
            <a:pPr lvl="2" eaLnBrk="1" hangingPunct="1">
              <a:lnSpc>
                <a:spcPct val="80000"/>
              </a:lnSpc>
            </a:pPr>
            <a:r>
              <a:rPr lang="en-US" sz="1200" smtClean="0"/>
              <a:t>International access</a:t>
            </a:r>
          </a:p>
          <a:p>
            <a:pPr lvl="1" eaLnBrk="1" hangingPunct="1">
              <a:lnSpc>
                <a:spcPct val="80000"/>
              </a:lnSpc>
            </a:pPr>
            <a:r>
              <a:rPr lang="en-US" sz="1400" smtClean="0"/>
              <a:t>BCTs and PRTs use of ICT as part of initiative packages</a:t>
            </a:r>
          </a:p>
          <a:p>
            <a:pPr eaLnBrk="1" hangingPunct="1">
              <a:lnSpc>
                <a:spcPct val="80000"/>
              </a:lnSpc>
            </a:pPr>
            <a:r>
              <a:rPr lang="en-US" sz="1600" smtClean="0"/>
              <a:t>National ICT backbone and international access</a:t>
            </a:r>
          </a:p>
          <a:p>
            <a:pPr eaLnBrk="1" hangingPunct="1">
              <a:lnSpc>
                <a:spcPct val="80000"/>
              </a:lnSpc>
            </a:pPr>
            <a:r>
              <a:rPr lang="en-US" sz="1600" smtClean="0"/>
              <a:t>Rural area ICT support and services</a:t>
            </a:r>
          </a:p>
          <a:p>
            <a:pPr eaLnBrk="1" hangingPunct="1">
              <a:lnSpc>
                <a:spcPct val="80000"/>
              </a:lnSpc>
            </a:pPr>
            <a:r>
              <a:rPr lang="en-US" sz="1600" smtClean="0"/>
              <a:t>Strategy and plan to improve nationwide data services and ministry-wide use of e-Solutions</a:t>
            </a:r>
          </a:p>
          <a:p>
            <a:pPr eaLnBrk="1" hangingPunct="1">
              <a:lnSpc>
                <a:spcPct val="80000"/>
              </a:lnSpc>
            </a:pPr>
            <a:r>
              <a:rPr lang="en-US" sz="1600" smtClean="0"/>
              <a:t>Ministry CIO training</a:t>
            </a:r>
          </a:p>
          <a:p>
            <a:pPr lvl="1" eaLnBrk="1" hangingPunct="1">
              <a:lnSpc>
                <a:spcPct val="80000"/>
              </a:lnSpc>
            </a:pPr>
            <a:r>
              <a:rPr lang="en-US" sz="1400" smtClean="0"/>
              <a:t>Engage NDU IRMC to train Afghan Ministry CIOs </a:t>
            </a:r>
          </a:p>
          <a:p>
            <a:pPr eaLnBrk="1" hangingPunct="1">
              <a:lnSpc>
                <a:spcPct val="80000"/>
              </a:lnSpc>
            </a:pPr>
            <a:r>
              <a:rPr lang="en-US" sz="1600" smtClean="0"/>
              <a:t>Expanded use of cellular functionality, e.g., financial transactions (MPESA pilot), healthcare services, crisis response services, strategic communications, … and use of Internet for e-Banking and other sector service needs</a:t>
            </a:r>
          </a:p>
          <a:p>
            <a:pPr eaLnBrk="1" hangingPunct="1">
              <a:lnSpc>
                <a:spcPct val="80000"/>
              </a:lnSpc>
            </a:pPr>
            <a:r>
              <a:rPr lang="en-US" sz="1600" smtClean="0"/>
              <a:t>Privatization of Afghan Telecom</a:t>
            </a:r>
          </a:p>
          <a:p>
            <a:pPr eaLnBrk="1" hangingPunct="1">
              <a:lnSpc>
                <a:spcPct val="80000"/>
              </a:lnSpc>
            </a:pPr>
            <a:r>
              <a:rPr lang="en-US" sz="1600" smtClean="0"/>
              <a:t>Cyber Security and Critical Infrastructure Protection strategy and plan</a:t>
            </a:r>
          </a:p>
          <a:p>
            <a:pPr eaLnBrk="1" hangingPunct="1">
              <a:lnSpc>
                <a:spcPct val="80000"/>
              </a:lnSpc>
            </a:pPr>
            <a:r>
              <a:rPr lang="en-US" sz="1600" smtClean="0"/>
              <a:t>Explore the use of STAR-TIDES as a means to identify and test ICT solutions for extension of ICT to rural areas and enabling other sectors </a:t>
            </a:r>
          </a:p>
          <a:p>
            <a:pPr eaLnBrk="1" hangingPunct="1">
              <a:lnSpc>
                <a:spcPct val="80000"/>
              </a:lnSpc>
            </a:pPr>
            <a:r>
              <a:rPr lang="en-US" sz="1600" smtClean="0"/>
              <a:t>Explore e-Solutions for governance, education, and healthcare </a:t>
            </a:r>
          </a:p>
          <a:p>
            <a:pPr eaLnBrk="1" hangingPunct="1">
              <a:lnSpc>
                <a:spcPct val="80000"/>
              </a:lnSpc>
            </a:pPr>
            <a:r>
              <a:rPr lang="en-US" sz="1600" smtClean="0"/>
              <a:t>Develop specific support to MCIT 5-year plan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1"/>
          </p:nvPr>
        </p:nvSpPr>
        <p:spPr>
          <a:noFill/>
        </p:spPr>
        <p:txBody>
          <a:bodyPr/>
          <a:lstStyle/>
          <a:p>
            <a:fld id="{304A5FED-D192-4B53-B99E-45A430057652}" type="slidenum">
              <a:rPr lang="en-US" smtClean="0"/>
              <a:pPr/>
              <a:t>22</a:t>
            </a:fld>
            <a:endParaRPr lang="en-US" smtClean="0"/>
          </a:p>
        </p:txBody>
      </p:sp>
      <p:sp>
        <p:nvSpPr>
          <p:cNvPr id="23555" name="Rectangle 2"/>
          <p:cNvSpPr>
            <a:spLocks noGrp="1" noChangeArrowheads="1"/>
          </p:cNvSpPr>
          <p:nvPr>
            <p:ph type="title"/>
          </p:nvPr>
        </p:nvSpPr>
        <p:spPr>
          <a:xfrm>
            <a:off x="381000" y="76200"/>
            <a:ext cx="8458200" cy="1143000"/>
          </a:xfrm>
        </p:spPr>
        <p:txBody>
          <a:bodyPr/>
          <a:lstStyle/>
          <a:p>
            <a:pPr eaLnBrk="1" hangingPunct="1"/>
            <a:r>
              <a:rPr lang="en-US" sz="4000" smtClean="0"/>
              <a:t>Long Term Actions (beyond 2 years)</a:t>
            </a:r>
          </a:p>
        </p:txBody>
      </p:sp>
      <p:sp>
        <p:nvSpPr>
          <p:cNvPr id="23556" name="Rectangle 3"/>
          <p:cNvSpPr>
            <a:spLocks noGrp="1" noChangeArrowheads="1"/>
          </p:cNvSpPr>
          <p:nvPr>
            <p:ph type="body" idx="1"/>
          </p:nvPr>
        </p:nvSpPr>
        <p:spPr>
          <a:xfrm>
            <a:off x="457200" y="1600200"/>
            <a:ext cx="8229600" cy="4876800"/>
          </a:xfrm>
        </p:spPr>
        <p:txBody>
          <a:bodyPr/>
          <a:lstStyle/>
          <a:p>
            <a:pPr eaLnBrk="1" hangingPunct="1">
              <a:lnSpc>
                <a:spcPct val="80000"/>
              </a:lnSpc>
            </a:pPr>
            <a:r>
              <a:rPr lang="en-US" sz="2400" smtClean="0"/>
              <a:t>National ICT backbone and international access</a:t>
            </a:r>
          </a:p>
          <a:p>
            <a:pPr lvl="1" eaLnBrk="1" hangingPunct="1">
              <a:lnSpc>
                <a:spcPct val="80000"/>
              </a:lnSpc>
            </a:pPr>
            <a:r>
              <a:rPr lang="en-US" sz="2000" smtClean="0"/>
              <a:t>Fiber ring, digital microwave, WiMax, other</a:t>
            </a:r>
          </a:p>
          <a:p>
            <a:pPr lvl="1" eaLnBrk="1" hangingPunct="1">
              <a:lnSpc>
                <a:spcPct val="80000"/>
              </a:lnSpc>
            </a:pPr>
            <a:r>
              <a:rPr lang="en-US" sz="2000" smtClean="0"/>
              <a:t>Provisioning and network management</a:t>
            </a:r>
          </a:p>
          <a:p>
            <a:pPr lvl="1" eaLnBrk="1" hangingPunct="1">
              <a:lnSpc>
                <a:spcPct val="80000"/>
              </a:lnSpc>
            </a:pPr>
            <a:r>
              <a:rPr lang="en-US" sz="2000" smtClean="0"/>
              <a:t>International broadband access</a:t>
            </a:r>
          </a:p>
          <a:p>
            <a:pPr lvl="2" eaLnBrk="1" hangingPunct="1">
              <a:lnSpc>
                <a:spcPct val="80000"/>
              </a:lnSpc>
            </a:pPr>
            <a:r>
              <a:rPr lang="en-US" sz="1800" smtClean="0"/>
              <a:t>Fiber</a:t>
            </a:r>
          </a:p>
          <a:p>
            <a:pPr eaLnBrk="1" hangingPunct="1">
              <a:lnSpc>
                <a:spcPct val="80000"/>
              </a:lnSpc>
            </a:pPr>
            <a:r>
              <a:rPr lang="en-US" sz="2400" smtClean="0"/>
              <a:t>Cyber Security and Critical Infrastructure Protection</a:t>
            </a:r>
          </a:p>
          <a:p>
            <a:pPr eaLnBrk="1" hangingPunct="1">
              <a:lnSpc>
                <a:spcPct val="80000"/>
              </a:lnSpc>
            </a:pPr>
            <a:r>
              <a:rPr lang="en-US" sz="2400" smtClean="0"/>
              <a:t>Improved nationwide data services and ministry-wide use of e-Solutions</a:t>
            </a:r>
          </a:p>
          <a:p>
            <a:pPr eaLnBrk="1" hangingPunct="1">
              <a:lnSpc>
                <a:spcPct val="80000"/>
              </a:lnSpc>
            </a:pPr>
            <a:r>
              <a:rPr lang="en-US" sz="2400" smtClean="0"/>
              <a:t>Expanded use of cellular functionality, e.g., financial transactions, healthcare services, crisis response services, strategic communications, … and use of Internet functionality and services</a:t>
            </a:r>
          </a:p>
          <a:p>
            <a:pPr eaLnBrk="1" hangingPunct="1">
              <a:lnSpc>
                <a:spcPct val="80000"/>
              </a:lnSpc>
            </a:pPr>
            <a:r>
              <a:rPr lang="en-US" sz="2400" smtClean="0"/>
              <a:t>CIO and Cyber Security culture</a:t>
            </a:r>
          </a:p>
          <a:p>
            <a:pPr eaLnBrk="1" hangingPunct="1">
              <a:lnSpc>
                <a:spcPct val="80000"/>
              </a:lnSpc>
            </a:pPr>
            <a:r>
              <a:rPr lang="en-US" sz="2400" smtClean="0"/>
              <a:t>National data center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1"/>
          </p:nvPr>
        </p:nvSpPr>
        <p:spPr>
          <a:noFill/>
        </p:spPr>
        <p:txBody>
          <a:bodyPr/>
          <a:lstStyle/>
          <a:p>
            <a:fld id="{6FDB62FA-8872-473B-8C40-EF84B396F3C7}" type="slidenum">
              <a:rPr lang="en-US" smtClean="0"/>
              <a:pPr/>
              <a:t>3</a:t>
            </a:fld>
            <a:endParaRPr lang="en-US" smtClean="0"/>
          </a:p>
        </p:txBody>
      </p:sp>
      <p:sp>
        <p:nvSpPr>
          <p:cNvPr id="4099" name="Rectangle 2"/>
          <p:cNvSpPr>
            <a:spLocks noGrp="1" noChangeArrowheads="1"/>
          </p:cNvSpPr>
          <p:nvPr>
            <p:ph type="title"/>
          </p:nvPr>
        </p:nvSpPr>
        <p:spPr>
          <a:xfrm>
            <a:off x="457200" y="152400"/>
            <a:ext cx="8229600" cy="1143000"/>
          </a:xfrm>
        </p:spPr>
        <p:txBody>
          <a:bodyPr/>
          <a:lstStyle/>
          <a:p>
            <a:pPr eaLnBrk="1" hangingPunct="1"/>
            <a:r>
              <a:rPr lang="en-US" smtClean="0"/>
              <a:t>Key Recommendations</a:t>
            </a:r>
          </a:p>
        </p:txBody>
      </p:sp>
      <p:sp>
        <p:nvSpPr>
          <p:cNvPr id="4100" name="Rectangle 3"/>
          <p:cNvSpPr>
            <a:spLocks noGrp="1" noChangeArrowheads="1"/>
          </p:cNvSpPr>
          <p:nvPr>
            <p:ph type="body" idx="1"/>
          </p:nvPr>
        </p:nvSpPr>
        <p:spPr>
          <a:xfrm>
            <a:off x="457200" y="1173163"/>
            <a:ext cx="8229600" cy="4830762"/>
          </a:xfrm>
        </p:spPr>
        <p:txBody>
          <a:bodyPr/>
          <a:lstStyle/>
          <a:p>
            <a:pPr eaLnBrk="1" hangingPunct="1">
              <a:lnSpc>
                <a:spcPct val="80000"/>
              </a:lnSpc>
            </a:pPr>
            <a:r>
              <a:rPr lang="en-US" sz="1800" smtClean="0"/>
              <a:t>View and treat Afghan ICT as an “essential service”</a:t>
            </a:r>
          </a:p>
          <a:p>
            <a:pPr lvl="1" eaLnBrk="1" hangingPunct="1">
              <a:lnSpc>
                <a:spcPct val="80000"/>
              </a:lnSpc>
            </a:pPr>
            <a:r>
              <a:rPr lang="en-US" sz="1600" smtClean="0"/>
              <a:t>Support Afghan security and national unity</a:t>
            </a:r>
          </a:p>
          <a:p>
            <a:pPr lvl="1" eaLnBrk="1" hangingPunct="1">
              <a:lnSpc>
                <a:spcPct val="80000"/>
              </a:lnSpc>
            </a:pPr>
            <a:r>
              <a:rPr lang="en-US" sz="1600" smtClean="0"/>
              <a:t>Engine for Afghan social and economic development </a:t>
            </a:r>
          </a:p>
          <a:p>
            <a:pPr lvl="1" eaLnBrk="1" hangingPunct="1">
              <a:lnSpc>
                <a:spcPct val="80000"/>
              </a:lnSpc>
            </a:pPr>
            <a:r>
              <a:rPr lang="en-US" sz="1600" smtClean="0"/>
              <a:t>Support C4ISR needs </a:t>
            </a:r>
          </a:p>
          <a:p>
            <a:pPr eaLnBrk="1" hangingPunct="1">
              <a:lnSpc>
                <a:spcPct val="80000"/>
              </a:lnSpc>
            </a:pPr>
            <a:r>
              <a:rPr lang="en-US" sz="1800" smtClean="0"/>
              <a:t>Reestablish US leadership in support of Afghan ICT</a:t>
            </a:r>
          </a:p>
          <a:p>
            <a:pPr lvl="1" eaLnBrk="1" hangingPunct="1">
              <a:lnSpc>
                <a:spcPct val="80000"/>
              </a:lnSpc>
            </a:pPr>
            <a:r>
              <a:rPr lang="en-US" sz="1600" smtClean="0"/>
              <a:t>Employ a senior ICT spokesperson with ICT and USG experience to </a:t>
            </a:r>
          </a:p>
          <a:p>
            <a:pPr lvl="2" eaLnBrk="1" hangingPunct="1">
              <a:lnSpc>
                <a:spcPct val="80000"/>
              </a:lnSpc>
            </a:pPr>
            <a:r>
              <a:rPr lang="en-US" sz="1400" smtClean="0"/>
              <a:t>Lead the USG ICT effort in Kabul </a:t>
            </a:r>
          </a:p>
          <a:p>
            <a:pPr lvl="2" eaLnBrk="1" hangingPunct="1">
              <a:lnSpc>
                <a:spcPct val="80000"/>
              </a:lnSpc>
            </a:pPr>
            <a:r>
              <a:rPr lang="en-US" sz="1400" smtClean="0"/>
              <a:t>Advise USG civil-military elements</a:t>
            </a:r>
          </a:p>
          <a:p>
            <a:pPr lvl="2" eaLnBrk="1" hangingPunct="1">
              <a:lnSpc>
                <a:spcPct val="80000"/>
              </a:lnSpc>
            </a:pPr>
            <a:r>
              <a:rPr lang="en-US" sz="1400" smtClean="0"/>
              <a:t>Deal with Afghan ICT counterparts</a:t>
            </a:r>
          </a:p>
          <a:p>
            <a:pPr lvl="1" eaLnBrk="1" hangingPunct="1">
              <a:lnSpc>
                <a:spcPct val="80000"/>
              </a:lnSpc>
            </a:pPr>
            <a:r>
              <a:rPr lang="en-US" sz="1600" smtClean="0"/>
              <a:t>Establish commercial ICT planning and consultation capability</a:t>
            </a:r>
          </a:p>
          <a:p>
            <a:pPr lvl="2" eaLnBrk="1" hangingPunct="1">
              <a:lnSpc>
                <a:spcPct val="80000"/>
              </a:lnSpc>
            </a:pPr>
            <a:r>
              <a:rPr lang="en-US" sz="1400" smtClean="0"/>
              <a:t>US Embassy and USAID</a:t>
            </a:r>
          </a:p>
          <a:p>
            <a:pPr lvl="2" eaLnBrk="1" hangingPunct="1">
              <a:lnSpc>
                <a:spcPct val="80000"/>
              </a:lnSpc>
            </a:pPr>
            <a:r>
              <a:rPr lang="en-US" sz="1400" smtClean="0"/>
              <a:t>USFOR-A (in Headquarters and in the field Civil Affairs Operations)</a:t>
            </a:r>
          </a:p>
          <a:p>
            <a:pPr lvl="2" eaLnBrk="1" hangingPunct="1">
              <a:lnSpc>
                <a:spcPct val="80000"/>
              </a:lnSpc>
            </a:pPr>
            <a:r>
              <a:rPr lang="en-US" sz="1400" smtClean="0"/>
              <a:t>ICT expertise at PRTs as appropriate</a:t>
            </a:r>
          </a:p>
          <a:p>
            <a:pPr lvl="1" eaLnBrk="1" hangingPunct="1">
              <a:lnSpc>
                <a:spcPct val="80000"/>
              </a:lnSpc>
            </a:pPr>
            <a:r>
              <a:rPr lang="en-US" sz="1600" smtClean="0"/>
              <a:t>Establish a US reach back capability to focus government and private sector support of the US Strategy to support Afghan ICT sector</a:t>
            </a:r>
          </a:p>
          <a:p>
            <a:pPr eaLnBrk="1" hangingPunct="1">
              <a:lnSpc>
                <a:spcPct val="80000"/>
              </a:lnSpc>
            </a:pPr>
            <a:r>
              <a:rPr lang="en-US" sz="1800" smtClean="0"/>
              <a:t>Develop and implement a US Strategy and plan to support Afghan ICT</a:t>
            </a:r>
          </a:p>
          <a:p>
            <a:pPr lvl="1" eaLnBrk="1" hangingPunct="1">
              <a:lnSpc>
                <a:spcPct val="80000"/>
              </a:lnSpc>
            </a:pPr>
            <a:r>
              <a:rPr lang="en-US" sz="1600" smtClean="0"/>
              <a:t>Clearly articulated goals and measures, roles and responsibilities </a:t>
            </a:r>
          </a:p>
          <a:p>
            <a:pPr lvl="1" eaLnBrk="1" hangingPunct="1">
              <a:lnSpc>
                <a:spcPct val="80000"/>
              </a:lnSpc>
            </a:pPr>
            <a:r>
              <a:rPr lang="en-US" sz="1600" smtClean="0"/>
              <a:t>Review current and past efforts in the ICT sector to develop lessons learned</a:t>
            </a:r>
          </a:p>
          <a:p>
            <a:pPr lvl="1" eaLnBrk="1" hangingPunct="1">
              <a:lnSpc>
                <a:spcPct val="80000"/>
              </a:lnSpc>
            </a:pPr>
            <a:r>
              <a:rPr lang="en-US" sz="1600" smtClean="0"/>
              <a:t>Specific near, mid and long term actions with a portfolio of potential investments </a:t>
            </a:r>
          </a:p>
          <a:p>
            <a:pPr lvl="1" eaLnBrk="1" hangingPunct="1">
              <a:lnSpc>
                <a:spcPct val="80000"/>
              </a:lnSpc>
            </a:pPr>
            <a:r>
              <a:rPr lang="en-US" sz="1600" smtClean="0"/>
              <a:t>Leverage existing market forces and desire of the Afghan people for more ICT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1"/>
          </p:nvPr>
        </p:nvSpPr>
        <p:spPr>
          <a:noFill/>
        </p:spPr>
        <p:txBody>
          <a:bodyPr/>
          <a:lstStyle/>
          <a:p>
            <a:fld id="{96806E1F-11F8-41B9-BDDA-3A6F1520BA61}" type="slidenum">
              <a:rPr lang="en-US" smtClean="0"/>
              <a:pPr/>
              <a:t>4</a:t>
            </a:fld>
            <a:endParaRPr lang="en-US" smtClean="0"/>
          </a:p>
        </p:txBody>
      </p:sp>
      <p:sp>
        <p:nvSpPr>
          <p:cNvPr id="5123" name="Rectangle 2"/>
          <p:cNvSpPr>
            <a:spLocks noGrp="1" noChangeArrowheads="1"/>
          </p:cNvSpPr>
          <p:nvPr>
            <p:ph type="title"/>
          </p:nvPr>
        </p:nvSpPr>
        <p:spPr>
          <a:xfrm>
            <a:off x="457200" y="228600"/>
            <a:ext cx="8229600" cy="868363"/>
          </a:xfrm>
        </p:spPr>
        <p:txBody>
          <a:bodyPr/>
          <a:lstStyle/>
          <a:p>
            <a:pPr eaLnBrk="1" hangingPunct="1"/>
            <a:r>
              <a:rPr lang="en-US" smtClean="0"/>
              <a:t>What is ICT?</a:t>
            </a:r>
          </a:p>
        </p:txBody>
      </p:sp>
      <p:sp>
        <p:nvSpPr>
          <p:cNvPr id="5124" name="Rectangle 3"/>
          <p:cNvSpPr>
            <a:spLocks noGrp="1" noChangeArrowheads="1"/>
          </p:cNvSpPr>
          <p:nvPr>
            <p:ph type="body" idx="1"/>
          </p:nvPr>
        </p:nvSpPr>
        <p:spPr>
          <a:xfrm>
            <a:off x="4191000" y="1066800"/>
            <a:ext cx="4800600" cy="5410200"/>
          </a:xfrm>
        </p:spPr>
        <p:txBody>
          <a:bodyPr/>
          <a:lstStyle/>
          <a:p>
            <a:pPr eaLnBrk="1" hangingPunct="1">
              <a:lnSpc>
                <a:spcPct val="80000"/>
              </a:lnSpc>
            </a:pPr>
            <a:r>
              <a:rPr lang="en-US" sz="2000" smtClean="0"/>
              <a:t>Information Communications Technology (ICT) is the convergence of Telecommunications and traditional Information Technology.</a:t>
            </a:r>
          </a:p>
          <a:p>
            <a:pPr lvl="1" eaLnBrk="1" hangingPunct="1">
              <a:lnSpc>
                <a:spcPct val="80000"/>
              </a:lnSpc>
            </a:pPr>
            <a:r>
              <a:rPr lang="en-US" sz="1800" smtClean="0"/>
              <a:t>“the catch-all phrase used to describe a range of technologies for gathering, storing, retrieving, processing, analyzing and transmitting information.</a:t>
            </a:r>
          </a:p>
          <a:p>
            <a:pPr lvl="1" eaLnBrk="1" hangingPunct="1">
              <a:lnSpc>
                <a:spcPct val="80000"/>
              </a:lnSpc>
            </a:pPr>
            <a:r>
              <a:rPr lang="en-US" sz="1800" smtClean="0"/>
              <a:t>Includes the national communications infrastructure</a:t>
            </a:r>
          </a:p>
          <a:p>
            <a:pPr eaLnBrk="1" hangingPunct="1">
              <a:lnSpc>
                <a:spcPct val="80000"/>
              </a:lnSpc>
            </a:pPr>
            <a:r>
              <a:rPr lang="en-US" sz="2000" smtClean="0"/>
              <a:t>Advances in ICT have progressively reduced the costs of managing information, enabling individuals and organizations to undertake information-related tasks much more efficiently, and to introduce innovations in products, processes and organizational structures.” – Government of Australia, Smart State Strategy.</a:t>
            </a:r>
          </a:p>
          <a:p>
            <a:pPr eaLnBrk="1" hangingPunct="1">
              <a:lnSpc>
                <a:spcPct val="80000"/>
              </a:lnSpc>
              <a:buFontTx/>
              <a:buNone/>
            </a:pPr>
            <a:endParaRPr lang="en-US" sz="2000" smtClean="0"/>
          </a:p>
        </p:txBody>
      </p:sp>
      <p:pic>
        <p:nvPicPr>
          <p:cNvPr id="59396" name="Picture 4" descr="ICT Mechanisms"/>
          <p:cNvPicPr>
            <a:picLocks noChangeAspect="1" noChangeArrowheads="1"/>
          </p:cNvPicPr>
          <p:nvPr/>
        </p:nvPicPr>
        <p:blipFill>
          <a:blip r:embed="rId2" cstate="print"/>
          <a:srcRect/>
          <a:stretch>
            <a:fillRect/>
          </a:stretch>
        </p:blipFill>
        <p:spPr bwMode="auto">
          <a:xfrm>
            <a:off x="381000" y="1752600"/>
            <a:ext cx="3616325" cy="4267200"/>
          </a:xfrm>
          <a:prstGeom prst="rect">
            <a:avLst/>
          </a:prstGeom>
          <a:noFill/>
          <a:ln w="38100">
            <a:solidFill>
              <a:schemeClr val="tx1"/>
            </a:solidFill>
            <a:miter lim="800000"/>
            <a:headEnd/>
            <a:tailEnd/>
          </a:ln>
          <a:effectLst>
            <a:outerShdw dist="107763" dir="2700000" algn="ctr" rotWithShape="0">
              <a:srgbClr val="808080">
                <a:alpha val="50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1"/>
          </p:nvPr>
        </p:nvSpPr>
        <p:spPr>
          <a:noFill/>
        </p:spPr>
        <p:txBody>
          <a:bodyPr/>
          <a:lstStyle/>
          <a:p>
            <a:fld id="{1A7847A1-9FA3-4B81-8768-7F60AFD60BEA}" type="slidenum">
              <a:rPr lang="en-US" smtClean="0"/>
              <a:pPr/>
              <a:t>5</a:t>
            </a:fld>
            <a:endParaRPr lang="en-US" smtClean="0"/>
          </a:p>
        </p:txBody>
      </p:sp>
      <p:sp>
        <p:nvSpPr>
          <p:cNvPr id="6147" name="Rectangle 2"/>
          <p:cNvSpPr>
            <a:spLocks noGrp="1" noChangeArrowheads="1"/>
          </p:cNvSpPr>
          <p:nvPr>
            <p:ph type="title"/>
          </p:nvPr>
        </p:nvSpPr>
        <p:spPr>
          <a:xfrm>
            <a:off x="457200" y="76200"/>
            <a:ext cx="8229600" cy="792163"/>
          </a:xfrm>
        </p:spPr>
        <p:txBody>
          <a:bodyPr/>
          <a:lstStyle/>
          <a:p>
            <a:pPr eaLnBrk="1" hangingPunct="1"/>
            <a:r>
              <a:rPr lang="en-US" sz="4000" smtClean="0"/>
              <a:t>Why focus on ICT in Afghanistan?</a:t>
            </a:r>
          </a:p>
        </p:txBody>
      </p:sp>
      <p:sp>
        <p:nvSpPr>
          <p:cNvPr id="6148" name="Rectangle 3"/>
          <p:cNvSpPr>
            <a:spLocks noGrp="1" noChangeArrowheads="1"/>
          </p:cNvSpPr>
          <p:nvPr>
            <p:ph type="body" idx="1"/>
          </p:nvPr>
        </p:nvSpPr>
        <p:spPr>
          <a:xfrm>
            <a:off x="457200" y="1066800"/>
            <a:ext cx="8229600" cy="5410200"/>
          </a:xfrm>
        </p:spPr>
        <p:txBody>
          <a:bodyPr/>
          <a:lstStyle/>
          <a:p>
            <a:pPr eaLnBrk="1" hangingPunct="1">
              <a:lnSpc>
                <a:spcPct val="80000"/>
              </a:lnSpc>
            </a:pPr>
            <a:r>
              <a:rPr lang="en-US" sz="2400" smtClean="0"/>
              <a:t>Can empower/accelerate success in all reconstruction efforts (e.g., security, governance, education and distance learning, healthcare, agriculture, and finance).  </a:t>
            </a:r>
          </a:p>
          <a:p>
            <a:pPr eaLnBrk="1" hangingPunct="1">
              <a:lnSpc>
                <a:spcPct val="80000"/>
              </a:lnSpc>
            </a:pPr>
            <a:r>
              <a:rPr lang="en-US" sz="2400" smtClean="0"/>
              <a:t>Gives situational awareness that can save lives.</a:t>
            </a:r>
          </a:p>
          <a:p>
            <a:pPr eaLnBrk="1" hangingPunct="1">
              <a:lnSpc>
                <a:spcPct val="80000"/>
              </a:lnSpc>
            </a:pPr>
            <a:r>
              <a:rPr lang="en-US" sz="2400" smtClean="0"/>
              <a:t>Has demonstrated that it is one of the best generators of jobs and revenues</a:t>
            </a:r>
          </a:p>
          <a:p>
            <a:pPr eaLnBrk="1" hangingPunct="1">
              <a:lnSpc>
                <a:spcPct val="80000"/>
              </a:lnSpc>
            </a:pPr>
            <a:r>
              <a:rPr lang="en-US" sz="2400" smtClean="0"/>
              <a:t>Provides transparency to help reduce corruption and enhance government legitimacy </a:t>
            </a:r>
          </a:p>
          <a:p>
            <a:pPr eaLnBrk="1" hangingPunct="1">
              <a:lnSpc>
                <a:spcPct val="80000"/>
              </a:lnSpc>
            </a:pPr>
            <a:r>
              <a:rPr lang="en-US" sz="2400" smtClean="0"/>
              <a:t>ICT allows us to positively influence attitudes of the Afghan leaders and general population to help transform Afghanistan from a collection of tribes into a nation</a:t>
            </a:r>
          </a:p>
          <a:p>
            <a:pPr eaLnBrk="1" hangingPunct="1">
              <a:lnSpc>
                <a:spcPct val="80000"/>
              </a:lnSpc>
            </a:pPr>
            <a:r>
              <a:rPr lang="en-US" sz="2400" smtClean="0"/>
              <a:t>ICT is a strength for the US; we can and should demonstrate leadership </a:t>
            </a:r>
          </a:p>
          <a:p>
            <a:pPr eaLnBrk="1" hangingPunct="1">
              <a:lnSpc>
                <a:spcPct val="80000"/>
              </a:lnSpc>
            </a:pPr>
            <a:r>
              <a:rPr lang="en-US" sz="2400" smtClean="0"/>
              <a:t>Peer international ICT competitors to US interests and influence (e.g., China, India and Iran) are filling gaps left by US lack of attention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p:spPr>
        <p:txBody>
          <a:bodyPr/>
          <a:lstStyle/>
          <a:p>
            <a:fld id="{4AD12768-DC01-406D-BD54-A2EE5A408894}" type="slidenum">
              <a:rPr lang="en-US" smtClean="0"/>
              <a:pPr/>
              <a:t>6</a:t>
            </a:fld>
            <a:endParaRPr lang="en-US" smtClean="0"/>
          </a:p>
        </p:txBody>
      </p:sp>
      <p:sp>
        <p:nvSpPr>
          <p:cNvPr id="7171" name="Rectangle 2"/>
          <p:cNvSpPr>
            <a:spLocks noGrp="1" noChangeArrowheads="1"/>
          </p:cNvSpPr>
          <p:nvPr>
            <p:ph type="title"/>
          </p:nvPr>
        </p:nvSpPr>
        <p:spPr>
          <a:xfrm>
            <a:off x="457200" y="152400"/>
            <a:ext cx="8229600" cy="715963"/>
          </a:xfrm>
        </p:spPr>
        <p:txBody>
          <a:bodyPr/>
          <a:lstStyle/>
          <a:p>
            <a:pPr eaLnBrk="1" hangingPunct="1"/>
            <a:r>
              <a:rPr lang="en-US" sz="4000" smtClean="0">
                <a:solidFill>
                  <a:schemeClr val="tx1"/>
                </a:solidFill>
              </a:rPr>
              <a:t>ICT as Sector Enabler</a:t>
            </a:r>
          </a:p>
        </p:txBody>
      </p:sp>
      <p:pic>
        <p:nvPicPr>
          <p:cNvPr id="7172" name="Picture 3" descr="Emerging ICT"/>
          <p:cNvPicPr>
            <a:picLocks noChangeAspect="1" noChangeArrowheads="1"/>
          </p:cNvPicPr>
          <p:nvPr/>
        </p:nvPicPr>
        <p:blipFill>
          <a:blip r:embed="rId2" cstate="print"/>
          <a:srcRect/>
          <a:stretch>
            <a:fillRect/>
          </a:stretch>
        </p:blipFill>
        <p:spPr bwMode="auto">
          <a:xfrm>
            <a:off x="609600" y="914400"/>
            <a:ext cx="7467600" cy="525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1"/>
          </p:nvPr>
        </p:nvSpPr>
        <p:spPr>
          <a:noFill/>
        </p:spPr>
        <p:txBody>
          <a:bodyPr/>
          <a:lstStyle/>
          <a:p>
            <a:fld id="{AA27ED2E-94D9-4B0E-8878-81E47BF1FE15}" type="slidenum">
              <a:rPr lang="en-US" smtClean="0"/>
              <a:pPr/>
              <a:t>7</a:t>
            </a:fld>
            <a:endParaRPr lang="en-US" smtClean="0"/>
          </a:p>
        </p:txBody>
      </p:sp>
      <p:sp>
        <p:nvSpPr>
          <p:cNvPr id="8195" name="Rectangle 2"/>
          <p:cNvSpPr>
            <a:spLocks noGrp="1" noChangeArrowheads="1"/>
          </p:cNvSpPr>
          <p:nvPr>
            <p:ph type="title"/>
          </p:nvPr>
        </p:nvSpPr>
        <p:spPr>
          <a:xfrm>
            <a:off x="228600" y="76200"/>
            <a:ext cx="8686800" cy="1143000"/>
          </a:xfrm>
        </p:spPr>
        <p:txBody>
          <a:bodyPr/>
          <a:lstStyle/>
          <a:p>
            <a:pPr eaLnBrk="1" hangingPunct="1"/>
            <a:r>
              <a:rPr lang="en-US" smtClean="0"/>
              <a:t>Current ICT-Related Stakeholders</a:t>
            </a:r>
          </a:p>
        </p:txBody>
      </p:sp>
      <p:sp>
        <p:nvSpPr>
          <p:cNvPr id="8196" name="Rectangle 3" descr="Brown marble"/>
          <p:cNvSpPr>
            <a:spLocks noChangeArrowheads="1"/>
          </p:cNvSpPr>
          <p:nvPr/>
        </p:nvSpPr>
        <p:spPr bwMode="auto">
          <a:xfrm>
            <a:off x="6096000" y="1352550"/>
            <a:ext cx="2406650" cy="1570038"/>
          </a:xfrm>
          <a:prstGeom prst="rect">
            <a:avLst/>
          </a:prstGeom>
          <a:blipFill dpi="0" rotWithShape="0">
            <a:blip r:embed="rId2" cstate="print"/>
            <a:srcRect/>
            <a:tile tx="0" ty="0" sx="100000" sy="100000" flip="none" algn="tl"/>
          </a:blipFill>
          <a:ln w="38100">
            <a:solidFill>
              <a:schemeClr val="tx1"/>
            </a:solidFill>
            <a:miter lim="800000"/>
            <a:headEnd/>
            <a:tailEnd/>
          </a:ln>
        </p:spPr>
        <p:txBody>
          <a:bodyPr wrap="none" anchor="ctr"/>
          <a:lstStyle/>
          <a:p>
            <a:pPr algn="ctr"/>
            <a:r>
              <a:rPr lang="en-US" sz="1200" b="1">
                <a:solidFill>
                  <a:schemeClr val="bg1"/>
                </a:solidFill>
              </a:rPr>
              <a:t>MCIT/ATRA</a:t>
            </a:r>
          </a:p>
          <a:p>
            <a:pPr algn="ctr"/>
            <a:r>
              <a:rPr lang="en-US" sz="1200" b="1">
                <a:solidFill>
                  <a:schemeClr val="bg1"/>
                </a:solidFill>
              </a:rPr>
              <a:t>Afghan Telecom</a:t>
            </a:r>
          </a:p>
          <a:p>
            <a:pPr algn="ctr"/>
            <a:r>
              <a:rPr lang="en-US" sz="1200" b="1">
                <a:solidFill>
                  <a:schemeClr val="bg1"/>
                </a:solidFill>
              </a:rPr>
              <a:t>(ZTE-Fiber, WLL providers)</a:t>
            </a:r>
          </a:p>
          <a:p>
            <a:pPr algn="ctr"/>
            <a:r>
              <a:rPr lang="en-US" sz="1200" b="1">
                <a:solidFill>
                  <a:schemeClr val="bg1"/>
                </a:solidFill>
              </a:rPr>
              <a:t>4-GSM providers</a:t>
            </a:r>
          </a:p>
          <a:p>
            <a:pPr algn="ctr"/>
            <a:r>
              <a:rPr lang="en-US" sz="1200" b="1">
                <a:solidFill>
                  <a:schemeClr val="bg1"/>
                </a:solidFill>
              </a:rPr>
              <a:t>ISPs</a:t>
            </a:r>
          </a:p>
          <a:p>
            <a:pPr algn="ctr"/>
            <a:r>
              <a:rPr lang="en-US" sz="1200" b="1">
                <a:solidFill>
                  <a:schemeClr val="bg1"/>
                </a:solidFill>
              </a:rPr>
              <a:t>Ministries</a:t>
            </a:r>
          </a:p>
          <a:p>
            <a:pPr algn="ctr"/>
            <a:r>
              <a:rPr lang="en-US" sz="1200" b="1">
                <a:solidFill>
                  <a:schemeClr val="bg1"/>
                </a:solidFill>
              </a:rPr>
              <a:t>Other Public and Private Sector</a:t>
            </a:r>
          </a:p>
          <a:p>
            <a:pPr algn="ctr"/>
            <a:r>
              <a:rPr lang="en-US" sz="1200" b="1">
                <a:solidFill>
                  <a:schemeClr val="bg1"/>
                </a:solidFill>
              </a:rPr>
              <a:t>Afghan Public</a:t>
            </a:r>
          </a:p>
        </p:txBody>
      </p:sp>
      <p:sp>
        <p:nvSpPr>
          <p:cNvPr id="8197" name="Rectangle 4"/>
          <p:cNvSpPr>
            <a:spLocks noChangeArrowheads="1"/>
          </p:cNvSpPr>
          <p:nvPr/>
        </p:nvSpPr>
        <p:spPr bwMode="auto">
          <a:xfrm>
            <a:off x="762000" y="1249363"/>
            <a:ext cx="1828800" cy="1143000"/>
          </a:xfrm>
          <a:prstGeom prst="rect">
            <a:avLst/>
          </a:prstGeom>
          <a:solidFill>
            <a:srgbClr val="0033CC"/>
          </a:solidFill>
          <a:ln w="9525">
            <a:solidFill>
              <a:schemeClr val="tx1"/>
            </a:solidFill>
            <a:miter lim="800000"/>
            <a:headEnd/>
            <a:tailEnd/>
          </a:ln>
        </p:spPr>
        <p:txBody>
          <a:bodyPr wrap="none" anchor="ctr"/>
          <a:lstStyle/>
          <a:p>
            <a:pPr algn="ctr"/>
            <a:r>
              <a:rPr lang="en-US" sz="1400" b="1" u="sng">
                <a:solidFill>
                  <a:schemeClr val="bg1"/>
                </a:solidFill>
              </a:rPr>
              <a:t>US Embassy</a:t>
            </a:r>
          </a:p>
          <a:p>
            <a:pPr algn="ctr"/>
            <a:r>
              <a:rPr lang="en-US" sz="1400" b="1">
                <a:solidFill>
                  <a:schemeClr val="bg1"/>
                </a:solidFill>
              </a:rPr>
              <a:t>ECON/EWG</a:t>
            </a:r>
          </a:p>
          <a:p>
            <a:pPr algn="ctr"/>
            <a:r>
              <a:rPr lang="en-US" sz="1400" b="1">
                <a:solidFill>
                  <a:schemeClr val="bg1"/>
                </a:solidFill>
              </a:rPr>
              <a:t>ICMAG (S/CRS)</a:t>
            </a:r>
          </a:p>
          <a:p>
            <a:pPr algn="ctr"/>
            <a:r>
              <a:rPr lang="en-US" sz="1400" b="1">
                <a:solidFill>
                  <a:schemeClr val="bg1"/>
                </a:solidFill>
              </a:rPr>
              <a:t>PRT Cell</a:t>
            </a:r>
          </a:p>
          <a:p>
            <a:pPr algn="ctr"/>
            <a:r>
              <a:rPr lang="en-US" sz="1400" b="1">
                <a:solidFill>
                  <a:schemeClr val="bg1"/>
                </a:solidFill>
              </a:rPr>
              <a:t>USAID</a:t>
            </a:r>
          </a:p>
        </p:txBody>
      </p:sp>
      <p:sp>
        <p:nvSpPr>
          <p:cNvPr id="8198" name="Rectangle 5"/>
          <p:cNvSpPr>
            <a:spLocks noChangeArrowheads="1"/>
          </p:cNvSpPr>
          <p:nvPr/>
        </p:nvSpPr>
        <p:spPr bwMode="auto">
          <a:xfrm>
            <a:off x="2835275" y="1295400"/>
            <a:ext cx="1828800" cy="1143000"/>
          </a:xfrm>
          <a:prstGeom prst="rect">
            <a:avLst/>
          </a:prstGeom>
          <a:solidFill>
            <a:srgbClr val="669900"/>
          </a:solidFill>
          <a:ln w="9525">
            <a:solidFill>
              <a:schemeClr val="tx1"/>
            </a:solidFill>
            <a:miter lim="800000"/>
            <a:headEnd/>
            <a:tailEnd/>
          </a:ln>
        </p:spPr>
        <p:txBody>
          <a:bodyPr wrap="none" anchor="ctr"/>
          <a:lstStyle/>
          <a:p>
            <a:pPr algn="ctr"/>
            <a:r>
              <a:rPr lang="en-US" sz="1400" b="1" u="sng">
                <a:solidFill>
                  <a:schemeClr val="bg1"/>
                </a:solidFill>
              </a:rPr>
              <a:t>US Military Elements</a:t>
            </a:r>
          </a:p>
          <a:p>
            <a:pPr algn="ctr"/>
            <a:r>
              <a:rPr lang="en-US" sz="1400" b="1">
                <a:solidFill>
                  <a:schemeClr val="bg1"/>
                </a:solidFill>
              </a:rPr>
              <a:t>ISAF</a:t>
            </a:r>
          </a:p>
          <a:p>
            <a:pPr algn="ctr"/>
            <a:r>
              <a:rPr lang="en-US" sz="1400" b="1">
                <a:solidFill>
                  <a:schemeClr val="bg1"/>
                </a:solidFill>
              </a:rPr>
              <a:t>USFOR-A</a:t>
            </a:r>
          </a:p>
          <a:p>
            <a:pPr algn="ctr"/>
            <a:r>
              <a:rPr lang="en-US" sz="1400" b="1">
                <a:solidFill>
                  <a:schemeClr val="bg1"/>
                </a:solidFill>
              </a:rPr>
              <a:t>CJTF-101/CSTC-A</a:t>
            </a:r>
          </a:p>
          <a:p>
            <a:pPr algn="ctr"/>
            <a:r>
              <a:rPr lang="en-US" sz="1400" b="1">
                <a:solidFill>
                  <a:schemeClr val="bg1"/>
                </a:solidFill>
              </a:rPr>
              <a:t>USACE</a:t>
            </a:r>
          </a:p>
        </p:txBody>
      </p:sp>
      <p:sp>
        <p:nvSpPr>
          <p:cNvPr id="8199" name="Rectangle 6"/>
          <p:cNvSpPr>
            <a:spLocks noChangeArrowheads="1"/>
          </p:cNvSpPr>
          <p:nvPr/>
        </p:nvSpPr>
        <p:spPr bwMode="auto">
          <a:xfrm>
            <a:off x="4876800" y="1676400"/>
            <a:ext cx="914400" cy="381000"/>
          </a:xfrm>
          <a:prstGeom prst="rect">
            <a:avLst/>
          </a:prstGeom>
          <a:solidFill>
            <a:srgbClr val="CC9900"/>
          </a:solidFill>
          <a:ln w="9525">
            <a:solidFill>
              <a:schemeClr val="tx1"/>
            </a:solidFill>
            <a:prstDash val="dash"/>
            <a:miter lim="800000"/>
            <a:headEnd/>
            <a:tailEnd/>
          </a:ln>
        </p:spPr>
        <p:txBody>
          <a:bodyPr wrap="none" anchor="ctr"/>
          <a:lstStyle/>
          <a:p>
            <a:pPr algn="ctr"/>
            <a:r>
              <a:rPr lang="en-US" sz="1400" b="1"/>
              <a:t>DSE-A</a:t>
            </a:r>
          </a:p>
        </p:txBody>
      </p:sp>
      <p:sp>
        <p:nvSpPr>
          <p:cNvPr id="8200" name="Rectangle 7"/>
          <p:cNvSpPr>
            <a:spLocks noChangeArrowheads="1"/>
          </p:cNvSpPr>
          <p:nvPr/>
        </p:nvSpPr>
        <p:spPr bwMode="auto">
          <a:xfrm>
            <a:off x="4876800" y="2209800"/>
            <a:ext cx="914400" cy="381000"/>
          </a:xfrm>
          <a:prstGeom prst="rect">
            <a:avLst/>
          </a:prstGeom>
          <a:solidFill>
            <a:srgbClr val="FFCC00"/>
          </a:solidFill>
          <a:ln w="9525">
            <a:solidFill>
              <a:schemeClr val="tx1"/>
            </a:solidFill>
            <a:miter lim="800000"/>
            <a:headEnd/>
            <a:tailEnd/>
          </a:ln>
        </p:spPr>
        <p:txBody>
          <a:bodyPr wrap="none" anchor="ctr"/>
          <a:lstStyle/>
          <a:p>
            <a:pPr algn="ctr"/>
            <a:r>
              <a:rPr lang="en-US" sz="1400" b="1"/>
              <a:t>PRTs</a:t>
            </a:r>
          </a:p>
        </p:txBody>
      </p:sp>
      <p:sp>
        <p:nvSpPr>
          <p:cNvPr id="8201" name="Rectangle 8"/>
          <p:cNvSpPr>
            <a:spLocks noChangeArrowheads="1"/>
          </p:cNvSpPr>
          <p:nvPr/>
        </p:nvSpPr>
        <p:spPr bwMode="auto">
          <a:xfrm>
            <a:off x="4876800" y="1295400"/>
            <a:ext cx="990600" cy="334963"/>
          </a:xfrm>
          <a:prstGeom prst="rect">
            <a:avLst/>
          </a:prstGeom>
          <a:solidFill>
            <a:srgbClr val="669900"/>
          </a:solidFill>
          <a:ln w="9525">
            <a:solidFill>
              <a:schemeClr val="tx1"/>
            </a:solidFill>
            <a:miter lim="800000"/>
            <a:headEnd/>
            <a:tailEnd/>
          </a:ln>
        </p:spPr>
        <p:txBody>
          <a:bodyPr wrap="none" anchor="ctr"/>
          <a:lstStyle/>
          <a:p>
            <a:pPr algn="ctr"/>
            <a:r>
              <a:rPr lang="en-US" sz="1200" b="1">
                <a:solidFill>
                  <a:schemeClr val="bg1"/>
                </a:solidFill>
              </a:rPr>
              <a:t>BCTs (COIN)</a:t>
            </a:r>
          </a:p>
        </p:txBody>
      </p:sp>
      <p:sp>
        <p:nvSpPr>
          <p:cNvPr id="8202" name="Rectangle 9"/>
          <p:cNvSpPr>
            <a:spLocks noChangeArrowheads="1"/>
          </p:cNvSpPr>
          <p:nvPr/>
        </p:nvSpPr>
        <p:spPr bwMode="auto">
          <a:xfrm>
            <a:off x="5334000" y="3505200"/>
            <a:ext cx="1600200" cy="685800"/>
          </a:xfrm>
          <a:prstGeom prst="rect">
            <a:avLst/>
          </a:prstGeom>
          <a:solidFill>
            <a:srgbClr val="0066FF"/>
          </a:solidFill>
          <a:ln w="9525">
            <a:solidFill>
              <a:schemeClr val="tx1"/>
            </a:solidFill>
            <a:miter lim="800000"/>
            <a:headEnd/>
            <a:tailEnd/>
          </a:ln>
        </p:spPr>
        <p:txBody>
          <a:bodyPr wrap="none" anchor="ctr"/>
          <a:lstStyle/>
          <a:p>
            <a:pPr algn="ctr"/>
            <a:r>
              <a:rPr lang="en-US" sz="1400" b="1">
                <a:solidFill>
                  <a:schemeClr val="bg1"/>
                </a:solidFill>
              </a:rPr>
              <a:t>NSC: Afghan </a:t>
            </a:r>
          </a:p>
          <a:p>
            <a:pPr algn="ctr"/>
            <a:r>
              <a:rPr lang="en-US" sz="1400" b="1">
                <a:solidFill>
                  <a:schemeClr val="bg1"/>
                </a:solidFill>
              </a:rPr>
              <a:t>Steering Group</a:t>
            </a:r>
          </a:p>
        </p:txBody>
      </p:sp>
      <p:sp>
        <p:nvSpPr>
          <p:cNvPr id="8203" name="Rectangle 10"/>
          <p:cNvSpPr>
            <a:spLocks noChangeArrowheads="1"/>
          </p:cNvSpPr>
          <p:nvPr/>
        </p:nvSpPr>
        <p:spPr bwMode="auto">
          <a:xfrm>
            <a:off x="533400" y="3429000"/>
            <a:ext cx="1828800" cy="1981200"/>
          </a:xfrm>
          <a:prstGeom prst="rect">
            <a:avLst/>
          </a:prstGeom>
          <a:solidFill>
            <a:schemeClr val="bg2"/>
          </a:solidFill>
          <a:ln w="9525">
            <a:solidFill>
              <a:schemeClr val="tx1"/>
            </a:solidFill>
            <a:miter lim="800000"/>
            <a:headEnd/>
            <a:tailEnd/>
          </a:ln>
        </p:spPr>
        <p:txBody>
          <a:bodyPr wrap="none" anchor="ctr"/>
          <a:lstStyle/>
          <a:p>
            <a:pPr algn="ctr"/>
            <a:r>
              <a:rPr lang="en-US" sz="1400" b="1" u="sng">
                <a:solidFill>
                  <a:schemeClr val="bg1"/>
                </a:solidFill>
              </a:rPr>
              <a:t>DoS</a:t>
            </a:r>
          </a:p>
          <a:p>
            <a:pPr algn="ctr"/>
            <a:r>
              <a:rPr lang="en-US" sz="1400" b="1">
                <a:solidFill>
                  <a:schemeClr val="bg1"/>
                </a:solidFill>
              </a:rPr>
              <a:t>Afghan Desk</a:t>
            </a:r>
          </a:p>
          <a:p>
            <a:pPr algn="ctr"/>
            <a:r>
              <a:rPr lang="en-US" sz="1400" b="1">
                <a:solidFill>
                  <a:schemeClr val="bg1"/>
                </a:solidFill>
              </a:rPr>
              <a:t>HIU</a:t>
            </a:r>
          </a:p>
          <a:p>
            <a:pPr algn="ctr"/>
            <a:r>
              <a:rPr lang="en-US" sz="1400" b="1">
                <a:solidFill>
                  <a:schemeClr val="bg1"/>
                </a:solidFill>
              </a:rPr>
              <a:t>S/CRS: </a:t>
            </a:r>
            <a:r>
              <a:rPr lang="en-US" sz="1200" b="1">
                <a:solidFill>
                  <a:schemeClr val="bg1"/>
                </a:solidFill>
              </a:rPr>
              <a:t>Afghan </a:t>
            </a:r>
          </a:p>
          <a:p>
            <a:pPr algn="ctr"/>
            <a:r>
              <a:rPr lang="en-US" sz="1200" b="1">
                <a:solidFill>
                  <a:schemeClr val="bg1"/>
                </a:solidFill>
              </a:rPr>
              <a:t>Engagement Group</a:t>
            </a:r>
          </a:p>
          <a:p>
            <a:pPr algn="ctr"/>
            <a:r>
              <a:rPr lang="en-US" sz="1400" b="1">
                <a:solidFill>
                  <a:schemeClr val="bg1"/>
                </a:solidFill>
              </a:rPr>
              <a:t>USAID: Afghan </a:t>
            </a:r>
            <a:r>
              <a:rPr lang="en-US" sz="1200" b="1">
                <a:solidFill>
                  <a:schemeClr val="bg1"/>
                </a:solidFill>
              </a:rPr>
              <a:t>Desk,</a:t>
            </a:r>
          </a:p>
          <a:p>
            <a:pPr algn="ctr"/>
            <a:r>
              <a:rPr lang="en-US" sz="1200" b="1">
                <a:solidFill>
                  <a:schemeClr val="bg1"/>
                </a:solidFill>
              </a:rPr>
              <a:t>EGAT/ICT, and</a:t>
            </a:r>
          </a:p>
          <a:p>
            <a:pPr algn="ctr"/>
            <a:r>
              <a:rPr lang="en-US" sz="1400" b="1">
                <a:solidFill>
                  <a:schemeClr val="bg1"/>
                </a:solidFill>
              </a:rPr>
              <a:t>OMA: </a:t>
            </a:r>
            <a:r>
              <a:rPr lang="en-US" sz="1200" b="1">
                <a:solidFill>
                  <a:schemeClr val="bg1"/>
                </a:solidFill>
              </a:rPr>
              <a:t>CENTCOM</a:t>
            </a:r>
          </a:p>
          <a:p>
            <a:pPr algn="ctr"/>
            <a:r>
              <a:rPr lang="en-US" sz="1200" b="1">
                <a:solidFill>
                  <a:schemeClr val="bg1"/>
                </a:solidFill>
              </a:rPr>
              <a:t>Liaison</a:t>
            </a:r>
          </a:p>
        </p:txBody>
      </p:sp>
      <p:sp>
        <p:nvSpPr>
          <p:cNvPr id="8204" name="Rectangle 11"/>
          <p:cNvSpPr>
            <a:spLocks noChangeArrowheads="1"/>
          </p:cNvSpPr>
          <p:nvPr/>
        </p:nvSpPr>
        <p:spPr bwMode="auto">
          <a:xfrm>
            <a:off x="5486400" y="4267200"/>
            <a:ext cx="1295400" cy="1143000"/>
          </a:xfrm>
          <a:prstGeom prst="rect">
            <a:avLst/>
          </a:prstGeom>
          <a:solidFill>
            <a:srgbClr val="CC3300"/>
          </a:solidFill>
          <a:ln w="9525">
            <a:solidFill>
              <a:schemeClr val="tx1"/>
            </a:solidFill>
            <a:miter lim="800000"/>
            <a:headEnd/>
            <a:tailEnd/>
          </a:ln>
        </p:spPr>
        <p:txBody>
          <a:bodyPr wrap="none" anchor="ctr"/>
          <a:lstStyle/>
          <a:p>
            <a:pPr algn="ctr"/>
            <a:r>
              <a:rPr lang="en-US" sz="1400" b="1" u="sng">
                <a:solidFill>
                  <a:schemeClr val="bg1"/>
                </a:solidFill>
              </a:rPr>
              <a:t>NDU</a:t>
            </a:r>
          </a:p>
          <a:p>
            <a:pPr algn="ctr"/>
            <a:r>
              <a:rPr lang="en-US" sz="1400" b="1">
                <a:solidFill>
                  <a:schemeClr val="bg1"/>
                </a:solidFill>
              </a:rPr>
              <a:t>CTNSP</a:t>
            </a:r>
          </a:p>
          <a:p>
            <a:pPr algn="ctr"/>
            <a:r>
              <a:rPr lang="en-US" sz="1400" b="1">
                <a:solidFill>
                  <a:schemeClr val="bg1"/>
                </a:solidFill>
              </a:rPr>
              <a:t>INSS</a:t>
            </a:r>
          </a:p>
          <a:p>
            <a:pPr algn="ctr"/>
            <a:r>
              <a:rPr lang="en-US" sz="1400" b="1">
                <a:solidFill>
                  <a:schemeClr val="bg1"/>
                </a:solidFill>
              </a:rPr>
              <a:t>NESA</a:t>
            </a:r>
          </a:p>
          <a:p>
            <a:pPr algn="ctr"/>
            <a:r>
              <a:rPr lang="en-US" sz="1400" b="1">
                <a:solidFill>
                  <a:schemeClr val="bg1"/>
                </a:solidFill>
              </a:rPr>
              <a:t>IRMC</a:t>
            </a:r>
          </a:p>
        </p:txBody>
      </p:sp>
      <p:sp>
        <p:nvSpPr>
          <p:cNvPr id="8205" name="Rectangle 12"/>
          <p:cNvSpPr>
            <a:spLocks noChangeArrowheads="1"/>
          </p:cNvSpPr>
          <p:nvPr/>
        </p:nvSpPr>
        <p:spPr bwMode="auto">
          <a:xfrm>
            <a:off x="2514600" y="3429000"/>
            <a:ext cx="2667000" cy="2057400"/>
          </a:xfrm>
          <a:prstGeom prst="rect">
            <a:avLst/>
          </a:prstGeom>
          <a:solidFill>
            <a:srgbClr val="CC9900"/>
          </a:solidFill>
          <a:ln w="9525">
            <a:solidFill>
              <a:schemeClr val="tx1"/>
            </a:solidFill>
            <a:miter lim="800000"/>
            <a:headEnd/>
            <a:tailEnd/>
          </a:ln>
        </p:spPr>
        <p:txBody>
          <a:bodyPr wrap="none" anchor="ctr"/>
          <a:lstStyle/>
          <a:p>
            <a:pPr algn="ctr"/>
            <a:r>
              <a:rPr lang="en-US" sz="1600" b="1" u="sng"/>
              <a:t>DoD</a:t>
            </a:r>
            <a:endParaRPr lang="en-US" sz="1600" b="1"/>
          </a:p>
          <a:p>
            <a:pPr algn="ctr"/>
            <a:r>
              <a:rPr lang="en-US" sz="1600" b="1"/>
              <a:t>ASD NNI IIS: Afghan AO</a:t>
            </a:r>
          </a:p>
          <a:p>
            <a:pPr algn="ctr"/>
            <a:r>
              <a:rPr lang="en-US" sz="1600" b="1"/>
              <a:t>Joint Staff: Afghan Desk</a:t>
            </a:r>
          </a:p>
          <a:p>
            <a:pPr algn="ctr"/>
            <a:r>
              <a:rPr lang="en-US" sz="1600" b="1"/>
              <a:t>CENTCOM: Afghan </a:t>
            </a:r>
          </a:p>
          <a:p>
            <a:pPr algn="ctr"/>
            <a:r>
              <a:rPr lang="en-US" sz="1600" b="1"/>
              <a:t>Desk, DISA-CENT, </a:t>
            </a:r>
          </a:p>
          <a:p>
            <a:pPr algn="ctr"/>
            <a:r>
              <a:rPr lang="en-US" sz="1600" b="1"/>
              <a:t>USAID LNO</a:t>
            </a:r>
          </a:p>
          <a:p>
            <a:pPr algn="ctr"/>
            <a:r>
              <a:rPr lang="en-US" sz="1600" b="1"/>
              <a:t>DISA: Contingency Ops</a:t>
            </a:r>
          </a:p>
          <a:p>
            <a:pPr algn="ctr"/>
            <a:r>
              <a:rPr lang="en-US" sz="1600" b="1"/>
              <a:t>USACE, Services</a:t>
            </a:r>
          </a:p>
        </p:txBody>
      </p:sp>
      <p:sp>
        <p:nvSpPr>
          <p:cNvPr id="8206" name="Line 13"/>
          <p:cNvSpPr>
            <a:spLocks noChangeShapeType="1"/>
          </p:cNvSpPr>
          <p:nvPr/>
        </p:nvSpPr>
        <p:spPr bwMode="auto">
          <a:xfrm>
            <a:off x="533400" y="3087688"/>
            <a:ext cx="8153400" cy="0"/>
          </a:xfrm>
          <a:prstGeom prst="line">
            <a:avLst/>
          </a:prstGeom>
          <a:noFill/>
          <a:ln w="38100">
            <a:solidFill>
              <a:schemeClr val="tx1"/>
            </a:solidFill>
            <a:prstDash val="dash"/>
            <a:round/>
            <a:headEnd/>
            <a:tailEnd/>
          </a:ln>
        </p:spPr>
        <p:txBody>
          <a:bodyPr/>
          <a:lstStyle/>
          <a:p>
            <a:endParaRPr lang="en-US"/>
          </a:p>
        </p:txBody>
      </p:sp>
      <p:sp>
        <p:nvSpPr>
          <p:cNvPr id="8207" name="Text Box 14"/>
          <p:cNvSpPr txBox="1">
            <a:spLocks noChangeArrowheads="1"/>
          </p:cNvSpPr>
          <p:nvPr/>
        </p:nvSpPr>
        <p:spPr bwMode="auto">
          <a:xfrm>
            <a:off x="898525" y="2590800"/>
            <a:ext cx="1390650" cy="366713"/>
          </a:xfrm>
          <a:prstGeom prst="rect">
            <a:avLst/>
          </a:prstGeom>
          <a:noFill/>
          <a:ln w="9525">
            <a:noFill/>
            <a:miter lim="800000"/>
            <a:headEnd/>
            <a:tailEnd/>
          </a:ln>
        </p:spPr>
        <p:txBody>
          <a:bodyPr wrap="none">
            <a:spAutoFit/>
          </a:bodyPr>
          <a:lstStyle/>
          <a:p>
            <a:r>
              <a:rPr lang="en-US"/>
              <a:t>Afghanistan</a:t>
            </a:r>
          </a:p>
        </p:txBody>
      </p:sp>
      <p:sp>
        <p:nvSpPr>
          <p:cNvPr id="8208" name="Text Box 15"/>
          <p:cNvSpPr txBox="1">
            <a:spLocks noChangeArrowheads="1"/>
          </p:cNvSpPr>
          <p:nvPr/>
        </p:nvSpPr>
        <p:spPr bwMode="auto">
          <a:xfrm>
            <a:off x="7696200" y="3048000"/>
            <a:ext cx="1009650" cy="366713"/>
          </a:xfrm>
          <a:prstGeom prst="rect">
            <a:avLst/>
          </a:prstGeom>
          <a:noFill/>
          <a:ln w="9525">
            <a:noFill/>
            <a:miter lim="800000"/>
            <a:headEnd/>
            <a:tailEnd/>
          </a:ln>
        </p:spPr>
        <p:txBody>
          <a:bodyPr wrap="none">
            <a:spAutoFit/>
          </a:bodyPr>
          <a:lstStyle/>
          <a:p>
            <a:r>
              <a:rPr lang="en-US"/>
              <a:t>CONUS</a:t>
            </a:r>
          </a:p>
        </p:txBody>
      </p:sp>
      <p:sp>
        <p:nvSpPr>
          <p:cNvPr id="8209" name="Text Box 17"/>
          <p:cNvSpPr txBox="1">
            <a:spLocks noChangeArrowheads="1"/>
          </p:cNvSpPr>
          <p:nvPr/>
        </p:nvSpPr>
        <p:spPr bwMode="auto">
          <a:xfrm>
            <a:off x="6357938" y="1066800"/>
            <a:ext cx="1955800" cy="304800"/>
          </a:xfrm>
          <a:prstGeom prst="rect">
            <a:avLst/>
          </a:prstGeom>
          <a:noFill/>
          <a:ln w="9525">
            <a:noFill/>
            <a:miter lim="800000"/>
            <a:headEnd/>
            <a:tailEnd/>
          </a:ln>
        </p:spPr>
        <p:txBody>
          <a:bodyPr wrap="none">
            <a:spAutoFit/>
          </a:bodyPr>
          <a:lstStyle/>
          <a:p>
            <a:r>
              <a:rPr lang="en-US" sz="1400" b="1"/>
              <a:t>Afghan Stakeholders</a:t>
            </a:r>
          </a:p>
        </p:txBody>
      </p:sp>
      <p:sp>
        <p:nvSpPr>
          <p:cNvPr id="8210" name="Text Box 19"/>
          <p:cNvSpPr txBox="1">
            <a:spLocks noChangeArrowheads="1"/>
          </p:cNvSpPr>
          <p:nvPr/>
        </p:nvSpPr>
        <p:spPr bwMode="auto">
          <a:xfrm>
            <a:off x="7239000" y="3505200"/>
            <a:ext cx="1524000" cy="654050"/>
          </a:xfrm>
          <a:prstGeom prst="rect">
            <a:avLst/>
          </a:prstGeom>
          <a:solidFill>
            <a:schemeClr val="folHlink"/>
          </a:solidFill>
          <a:ln w="12700">
            <a:solidFill>
              <a:schemeClr val="tx1"/>
            </a:solidFill>
            <a:miter lim="800000"/>
            <a:headEnd/>
            <a:tailEnd/>
          </a:ln>
        </p:spPr>
        <p:txBody>
          <a:bodyPr>
            <a:spAutoFit/>
          </a:bodyPr>
          <a:lstStyle/>
          <a:p>
            <a:pPr algn="ctr"/>
            <a:r>
              <a:rPr lang="en-US"/>
              <a:t>US Industry and NGOs</a:t>
            </a:r>
          </a:p>
        </p:txBody>
      </p:sp>
      <p:sp>
        <p:nvSpPr>
          <p:cNvPr id="8211" name="Text Box 20"/>
          <p:cNvSpPr txBox="1">
            <a:spLocks noChangeArrowheads="1"/>
          </p:cNvSpPr>
          <p:nvPr/>
        </p:nvSpPr>
        <p:spPr bwMode="auto">
          <a:xfrm>
            <a:off x="7239000" y="4405313"/>
            <a:ext cx="1524000" cy="928687"/>
          </a:xfrm>
          <a:prstGeom prst="rect">
            <a:avLst/>
          </a:prstGeom>
          <a:solidFill>
            <a:schemeClr val="folHlink"/>
          </a:solidFill>
          <a:ln w="12700">
            <a:solidFill>
              <a:schemeClr val="tx1"/>
            </a:solidFill>
            <a:miter lim="800000"/>
            <a:headEnd/>
            <a:tailEnd/>
          </a:ln>
        </p:spPr>
        <p:txBody>
          <a:bodyPr>
            <a:spAutoFit/>
          </a:bodyPr>
          <a:lstStyle/>
          <a:p>
            <a:pPr algn="ctr"/>
            <a:r>
              <a:rPr lang="en-US"/>
              <a:t>Afghan-American Community</a:t>
            </a:r>
          </a:p>
        </p:txBody>
      </p:sp>
      <p:sp>
        <p:nvSpPr>
          <p:cNvPr id="8212" name="Text Box 21"/>
          <p:cNvSpPr txBox="1">
            <a:spLocks noChangeArrowheads="1"/>
          </p:cNvSpPr>
          <p:nvPr/>
        </p:nvSpPr>
        <p:spPr bwMode="auto">
          <a:xfrm>
            <a:off x="685800" y="5675313"/>
            <a:ext cx="8083550" cy="442912"/>
          </a:xfrm>
          <a:prstGeom prst="rect">
            <a:avLst/>
          </a:prstGeom>
          <a:solidFill>
            <a:srgbClr val="F1EC31"/>
          </a:solidFill>
          <a:ln w="76200" cmpd="tri">
            <a:solidFill>
              <a:srgbClr val="FF0000"/>
            </a:solidFill>
            <a:miter lim="800000"/>
            <a:headEnd/>
            <a:tailEnd/>
          </a:ln>
        </p:spPr>
        <p:txBody>
          <a:bodyPr wrap="none">
            <a:spAutoFit/>
          </a:bodyPr>
          <a:lstStyle/>
          <a:p>
            <a:r>
              <a:rPr lang="en-US" b="1">
                <a:solidFill>
                  <a:srgbClr val="CC3300"/>
                </a:solidFill>
              </a:rPr>
              <a:t>The Key to Success is Relationships between People and Organizations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1"/>
          </p:nvPr>
        </p:nvSpPr>
        <p:spPr>
          <a:noFill/>
        </p:spPr>
        <p:txBody>
          <a:bodyPr/>
          <a:lstStyle/>
          <a:p>
            <a:fld id="{E97DB7C2-33F5-44CC-965B-F57AAE569063}" type="slidenum">
              <a:rPr lang="en-US" smtClean="0"/>
              <a:pPr/>
              <a:t>8</a:t>
            </a:fld>
            <a:endParaRPr lang="en-US" smtClean="0"/>
          </a:p>
        </p:txBody>
      </p:sp>
      <p:pic>
        <p:nvPicPr>
          <p:cNvPr id="9219" name="Picture 2" descr="afghan rug"/>
          <p:cNvPicPr>
            <a:picLocks noChangeAspect="1" noChangeArrowheads="1"/>
          </p:cNvPicPr>
          <p:nvPr/>
        </p:nvPicPr>
        <p:blipFill>
          <a:blip r:embed="rId2" cstate="print"/>
          <a:srcRect l="4762" r="1587"/>
          <a:stretch>
            <a:fillRect/>
          </a:stretch>
        </p:blipFill>
        <p:spPr bwMode="auto">
          <a:xfrm>
            <a:off x="838200" y="-76200"/>
            <a:ext cx="6858000" cy="5492750"/>
          </a:xfrm>
          <a:prstGeom prst="rect">
            <a:avLst/>
          </a:prstGeom>
          <a:noFill/>
          <a:ln w="9525">
            <a:noFill/>
            <a:miter lim="800000"/>
            <a:headEnd/>
            <a:tailEnd/>
          </a:ln>
        </p:spPr>
      </p:pic>
      <p:sp>
        <p:nvSpPr>
          <p:cNvPr id="9220" name="AutoShape 3"/>
          <p:cNvSpPr>
            <a:spLocks noChangeArrowheads="1"/>
          </p:cNvSpPr>
          <p:nvPr/>
        </p:nvSpPr>
        <p:spPr bwMode="auto">
          <a:xfrm>
            <a:off x="1905000" y="3124200"/>
            <a:ext cx="914400" cy="9144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tx1"/>
            </a:solidFill>
            <a:miter lim="800000"/>
            <a:headEnd/>
            <a:tailEnd/>
          </a:ln>
        </p:spPr>
        <p:txBody>
          <a:bodyPr wrap="none" anchor="ctr"/>
          <a:lstStyle/>
          <a:p>
            <a:endParaRPr lang="en-US"/>
          </a:p>
        </p:txBody>
      </p:sp>
      <p:sp>
        <p:nvSpPr>
          <p:cNvPr id="9221" name="Text Box 4"/>
          <p:cNvSpPr txBox="1">
            <a:spLocks noChangeArrowheads="1"/>
          </p:cNvSpPr>
          <p:nvPr/>
        </p:nvSpPr>
        <p:spPr bwMode="auto">
          <a:xfrm>
            <a:off x="1111250" y="5395913"/>
            <a:ext cx="7740650" cy="915987"/>
          </a:xfrm>
          <a:prstGeom prst="rect">
            <a:avLst/>
          </a:prstGeom>
          <a:noFill/>
          <a:ln w="9525">
            <a:noFill/>
            <a:miter lim="800000"/>
            <a:headEnd/>
            <a:tailEnd/>
          </a:ln>
        </p:spPr>
        <p:txBody>
          <a:bodyPr wrap="none">
            <a:spAutoFit/>
          </a:bodyPr>
          <a:lstStyle/>
          <a:p>
            <a:r>
              <a:rPr lang="en-US" b="1"/>
              <a:t>Lack a USG and International ICT strategy and plan for enabling </a:t>
            </a:r>
          </a:p>
          <a:p>
            <a:r>
              <a:rPr lang="en-US" b="1"/>
              <a:t>affected nation and agreed mechanisms for enabling </a:t>
            </a:r>
          </a:p>
          <a:p>
            <a:r>
              <a:rPr lang="en-US" b="1"/>
              <a:t>collaboration and information sharing. No senior USG ICT leadership.</a:t>
            </a:r>
          </a:p>
        </p:txBody>
      </p:sp>
      <p:sp>
        <p:nvSpPr>
          <p:cNvPr id="9222" name="AutoShape 5"/>
          <p:cNvSpPr>
            <a:spLocks noChangeArrowheads="1"/>
          </p:cNvSpPr>
          <p:nvPr/>
        </p:nvSpPr>
        <p:spPr bwMode="auto">
          <a:xfrm rot="263823" flipV="1">
            <a:off x="200025" y="2898775"/>
            <a:ext cx="973138" cy="3246438"/>
          </a:xfrm>
          <a:prstGeom prst="curvedRightArrow">
            <a:avLst>
              <a:gd name="adj1" fmla="val 79818"/>
              <a:gd name="adj2" fmla="val 159636"/>
              <a:gd name="adj3" fmla="val 33333"/>
            </a:avLst>
          </a:prstGeom>
          <a:solidFill>
            <a:srgbClr val="FF0000"/>
          </a:solidFill>
          <a:ln w="9525">
            <a:solidFill>
              <a:schemeClr val="tx1"/>
            </a:solidFill>
            <a:miter lim="800000"/>
            <a:headEnd/>
            <a:tailEnd/>
          </a:ln>
        </p:spPr>
        <p:txBody>
          <a:bodyPr wrap="none" anchor="ctr"/>
          <a:lstStyle/>
          <a:p>
            <a:endParaRPr lang="en-US"/>
          </a:p>
        </p:txBody>
      </p:sp>
      <p:sp>
        <p:nvSpPr>
          <p:cNvPr id="9223" name="Text Box 6"/>
          <p:cNvSpPr txBox="1">
            <a:spLocks noChangeArrowheads="1"/>
          </p:cNvSpPr>
          <p:nvPr/>
        </p:nvSpPr>
        <p:spPr bwMode="auto">
          <a:xfrm>
            <a:off x="6080125" y="1608138"/>
            <a:ext cx="763588" cy="244475"/>
          </a:xfrm>
          <a:prstGeom prst="rect">
            <a:avLst/>
          </a:prstGeom>
          <a:noFill/>
          <a:ln w="9525">
            <a:noFill/>
            <a:miter lim="800000"/>
            <a:headEnd/>
            <a:tailEnd/>
          </a:ln>
        </p:spPr>
        <p:txBody>
          <a:bodyPr wrap="none">
            <a:spAutoFit/>
          </a:bodyPr>
          <a:lstStyle/>
          <a:p>
            <a:r>
              <a:rPr lang="en-US" sz="1000" b="1"/>
              <a:t>USFOR-A</a:t>
            </a:r>
          </a:p>
        </p:txBody>
      </p:sp>
      <p:sp>
        <p:nvSpPr>
          <p:cNvPr id="9224" name="Text Box 7"/>
          <p:cNvSpPr txBox="1">
            <a:spLocks noChangeArrowheads="1"/>
          </p:cNvSpPr>
          <p:nvPr/>
        </p:nvSpPr>
        <p:spPr bwMode="auto">
          <a:xfrm>
            <a:off x="6710363" y="1665288"/>
            <a:ext cx="657225" cy="274637"/>
          </a:xfrm>
          <a:prstGeom prst="rect">
            <a:avLst/>
          </a:prstGeom>
          <a:noFill/>
          <a:ln w="9525">
            <a:noFill/>
            <a:miter lim="800000"/>
            <a:headEnd/>
            <a:tailEnd/>
          </a:ln>
        </p:spPr>
        <p:txBody>
          <a:bodyPr wrap="none">
            <a:spAutoFit/>
          </a:bodyPr>
          <a:lstStyle/>
          <a:p>
            <a:r>
              <a:rPr lang="en-US" sz="1200" b="1"/>
              <a:t>USAID</a:t>
            </a:r>
          </a:p>
        </p:txBody>
      </p:sp>
      <p:sp>
        <p:nvSpPr>
          <p:cNvPr id="9225" name="Text Box 8"/>
          <p:cNvSpPr txBox="1">
            <a:spLocks noChangeArrowheads="1"/>
          </p:cNvSpPr>
          <p:nvPr/>
        </p:nvSpPr>
        <p:spPr bwMode="auto">
          <a:xfrm>
            <a:off x="6815138" y="1912938"/>
            <a:ext cx="488950" cy="274637"/>
          </a:xfrm>
          <a:prstGeom prst="rect">
            <a:avLst/>
          </a:prstGeom>
          <a:noFill/>
          <a:ln w="9525">
            <a:noFill/>
            <a:miter lim="800000"/>
            <a:headEnd/>
            <a:tailEnd/>
          </a:ln>
        </p:spPr>
        <p:txBody>
          <a:bodyPr wrap="none">
            <a:spAutoFit/>
          </a:bodyPr>
          <a:lstStyle/>
          <a:p>
            <a:r>
              <a:rPr lang="en-US" sz="1200" b="1"/>
              <a:t>DoS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1"/>
          </p:nvPr>
        </p:nvSpPr>
        <p:spPr>
          <a:noFill/>
        </p:spPr>
        <p:txBody>
          <a:bodyPr/>
          <a:lstStyle/>
          <a:p>
            <a:fld id="{393D2842-8DA1-430C-94E1-39ACADFC4CAB}" type="slidenum">
              <a:rPr lang="en-US" smtClean="0"/>
              <a:pPr/>
              <a:t>9</a:t>
            </a:fld>
            <a:endParaRPr lang="en-US" smtClean="0"/>
          </a:p>
        </p:txBody>
      </p:sp>
      <p:sp>
        <p:nvSpPr>
          <p:cNvPr id="10243" name="Rectangle 2"/>
          <p:cNvSpPr>
            <a:spLocks noGrp="1" noChangeArrowheads="1"/>
          </p:cNvSpPr>
          <p:nvPr>
            <p:ph type="title"/>
          </p:nvPr>
        </p:nvSpPr>
        <p:spPr>
          <a:xfrm>
            <a:off x="457200" y="76200"/>
            <a:ext cx="8229600" cy="1143000"/>
          </a:xfrm>
        </p:spPr>
        <p:txBody>
          <a:bodyPr/>
          <a:lstStyle/>
          <a:p>
            <a:r>
              <a:rPr lang="en-US" smtClean="0"/>
              <a:t>Providing US ICT Leadership</a:t>
            </a:r>
          </a:p>
        </p:txBody>
      </p:sp>
      <p:sp>
        <p:nvSpPr>
          <p:cNvPr id="10244" name="Rectangle 3" descr="Brown marble"/>
          <p:cNvSpPr>
            <a:spLocks noChangeArrowheads="1"/>
          </p:cNvSpPr>
          <p:nvPr/>
        </p:nvSpPr>
        <p:spPr bwMode="auto">
          <a:xfrm>
            <a:off x="6324600" y="1249363"/>
            <a:ext cx="2406650" cy="1570037"/>
          </a:xfrm>
          <a:prstGeom prst="rect">
            <a:avLst/>
          </a:prstGeom>
          <a:blipFill dpi="0" rotWithShape="0">
            <a:blip r:embed="rId2" cstate="print"/>
            <a:srcRect/>
            <a:tile tx="0" ty="0" sx="100000" sy="100000" flip="none" algn="tl"/>
          </a:blipFill>
          <a:ln w="38100">
            <a:solidFill>
              <a:schemeClr val="tx1"/>
            </a:solidFill>
            <a:miter lim="800000"/>
            <a:headEnd/>
            <a:tailEnd/>
          </a:ln>
        </p:spPr>
        <p:txBody>
          <a:bodyPr wrap="none" anchor="ctr"/>
          <a:lstStyle/>
          <a:p>
            <a:pPr algn="ctr"/>
            <a:r>
              <a:rPr lang="en-US" sz="1200" b="1">
                <a:solidFill>
                  <a:schemeClr val="bg1"/>
                </a:solidFill>
              </a:rPr>
              <a:t>MCIT/ATRA</a:t>
            </a:r>
          </a:p>
          <a:p>
            <a:pPr algn="ctr"/>
            <a:r>
              <a:rPr lang="en-US" sz="1200" b="1">
                <a:solidFill>
                  <a:schemeClr val="bg1"/>
                </a:solidFill>
              </a:rPr>
              <a:t>Afghan Telecom</a:t>
            </a:r>
          </a:p>
          <a:p>
            <a:pPr algn="ctr"/>
            <a:r>
              <a:rPr lang="en-US" sz="1200" b="1">
                <a:solidFill>
                  <a:schemeClr val="bg1"/>
                </a:solidFill>
              </a:rPr>
              <a:t>(ZTE-Fiber, WLL providers)</a:t>
            </a:r>
          </a:p>
          <a:p>
            <a:pPr algn="ctr"/>
            <a:r>
              <a:rPr lang="en-US" sz="1200" b="1">
                <a:solidFill>
                  <a:schemeClr val="bg1"/>
                </a:solidFill>
              </a:rPr>
              <a:t>4-GSM providers</a:t>
            </a:r>
          </a:p>
          <a:p>
            <a:pPr algn="ctr"/>
            <a:r>
              <a:rPr lang="en-US" sz="1200" b="1">
                <a:solidFill>
                  <a:schemeClr val="bg1"/>
                </a:solidFill>
              </a:rPr>
              <a:t>ISPs</a:t>
            </a:r>
          </a:p>
          <a:p>
            <a:pPr algn="ctr"/>
            <a:r>
              <a:rPr lang="en-US" sz="1200" b="1">
                <a:solidFill>
                  <a:schemeClr val="bg1"/>
                </a:solidFill>
              </a:rPr>
              <a:t>Ministries</a:t>
            </a:r>
          </a:p>
          <a:p>
            <a:pPr algn="ctr"/>
            <a:r>
              <a:rPr lang="en-US" sz="1200" b="1">
                <a:solidFill>
                  <a:schemeClr val="bg1"/>
                </a:solidFill>
              </a:rPr>
              <a:t>Other Public and Private Sector</a:t>
            </a:r>
          </a:p>
          <a:p>
            <a:pPr algn="ctr"/>
            <a:r>
              <a:rPr lang="en-US" sz="1200" b="1">
                <a:solidFill>
                  <a:schemeClr val="bg1"/>
                </a:solidFill>
              </a:rPr>
              <a:t>Afghan Public</a:t>
            </a:r>
          </a:p>
        </p:txBody>
      </p:sp>
      <p:sp>
        <p:nvSpPr>
          <p:cNvPr id="10245" name="Rectangle 4"/>
          <p:cNvSpPr>
            <a:spLocks noChangeArrowheads="1"/>
          </p:cNvSpPr>
          <p:nvPr/>
        </p:nvSpPr>
        <p:spPr bwMode="auto">
          <a:xfrm>
            <a:off x="609600" y="1235075"/>
            <a:ext cx="1828800" cy="1143000"/>
          </a:xfrm>
          <a:prstGeom prst="rect">
            <a:avLst/>
          </a:prstGeom>
          <a:solidFill>
            <a:srgbClr val="0033CC"/>
          </a:solidFill>
          <a:ln w="9525">
            <a:solidFill>
              <a:schemeClr val="tx1"/>
            </a:solidFill>
            <a:miter lim="800000"/>
            <a:headEnd/>
            <a:tailEnd/>
          </a:ln>
        </p:spPr>
        <p:txBody>
          <a:bodyPr wrap="none" anchor="ctr"/>
          <a:lstStyle/>
          <a:p>
            <a:pPr algn="ctr"/>
            <a:r>
              <a:rPr lang="en-US" sz="1400" b="1" u="sng">
                <a:solidFill>
                  <a:schemeClr val="bg1"/>
                </a:solidFill>
              </a:rPr>
              <a:t>US Embassy</a:t>
            </a:r>
          </a:p>
          <a:p>
            <a:pPr algn="ctr"/>
            <a:r>
              <a:rPr lang="en-US" sz="1400" b="1">
                <a:solidFill>
                  <a:schemeClr val="bg1"/>
                </a:solidFill>
              </a:rPr>
              <a:t>ECON/EWG</a:t>
            </a:r>
          </a:p>
          <a:p>
            <a:pPr algn="ctr"/>
            <a:r>
              <a:rPr lang="en-US" sz="1400" b="1">
                <a:solidFill>
                  <a:schemeClr val="bg1"/>
                </a:solidFill>
              </a:rPr>
              <a:t>ICMAG (S/CRS)</a:t>
            </a:r>
          </a:p>
          <a:p>
            <a:pPr algn="ctr"/>
            <a:r>
              <a:rPr lang="en-US" sz="1400" b="1">
                <a:solidFill>
                  <a:schemeClr val="bg1"/>
                </a:solidFill>
              </a:rPr>
              <a:t>PRT Cell</a:t>
            </a:r>
          </a:p>
          <a:p>
            <a:pPr algn="ctr"/>
            <a:r>
              <a:rPr lang="en-US" sz="1400" b="1">
                <a:solidFill>
                  <a:schemeClr val="bg1"/>
                </a:solidFill>
              </a:rPr>
              <a:t>USAID</a:t>
            </a:r>
          </a:p>
        </p:txBody>
      </p:sp>
      <p:sp>
        <p:nvSpPr>
          <p:cNvPr id="10246" name="Rectangle 5"/>
          <p:cNvSpPr>
            <a:spLocks noChangeArrowheads="1"/>
          </p:cNvSpPr>
          <p:nvPr/>
        </p:nvSpPr>
        <p:spPr bwMode="auto">
          <a:xfrm>
            <a:off x="2514600" y="1233488"/>
            <a:ext cx="1828800" cy="1143000"/>
          </a:xfrm>
          <a:prstGeom prst="rect">
            <a:avLst/>
          </a:prstGeom>
          <a:solidFill>
            <a:srgbClr val="669900"/>
          </a:solidFill>
          <a:ln w="9525">
            <a:solidFill>
              <a:schemeClr val="tx1"/>
            </a:solidFill>
            <a:miter lim="800000"/>
            <a:headEnd/>
            <a:tailEnd/>
          </a:ln>
        </p:spPr>
        <p:txBody>
          <a:bodyPr wrap="none" anchor="ctr"/>
          <a:lstStyle/>
          <a:p>
            <a:pPr algn="ctr"/>
            <a:r>
              <a:rPr lang="en-US" sz="1400" b="1" u="sng">
                <a:solidFill>
                  <a:schemeClr val="bg1"/>
                </a:solidFill>
              </a:rPr>
              <a:t>US Military Elements</a:t>
            </a:r>
          </a:p>
          <a:p>
            <a:pPr algn="ctr"/>
            <a:r>
              <a:rPr lang="en-US" sz="1400" b="1">
                <a:solidFill>
                  <a:schemeClr val="bg1"/>
                </a:solidFill>
              </a:rPr>
              <a:t>ISAF</a:t>
            </a:r>
          </a:p>
          <a:p>
            <a:pPr algn="ctr"/>
            <a:r>
              <a:rPr lang="en-US" sz="1400" b="1">
                <a:solidFill>
                  <a:schemeClr val="bg1"/>
                </a:solidFill>
              </a:rPr>
              <a:t>USFOR-A</a:t>
            </a:r>
          </a:p>
          <a:p>
            <a:pPr algn="ctr"/>
            <a:r>
              <a:rPr lang="en-US" sz="1400" b="1">
                <a:solidFill>
                  <a:schemeClr val="bg1"/>
                </a:solidFill>
              </a:rPr>
              <a:t>CJTF-101/CSTC-A</a:t>
            </a:r>
          </a:p>
          <a:p>
            <a:pPr algn="ctr"/>
            <a:r>
              <a:rPr lang="en-US" sz="1400" b="1">
                <a:solidFill>
                  <a:schemeClr val="bg1"/>
                </a:solidFill>
              </a:rPr>
              <a:t>USACE</a:t>
            </a:r>
          </a:p>
        </p:txBody>
      </p:sp>
      <p:sp>
        <p:nvSpPr>
          <p:cNvPr id="10247" name="Rectangle 6"/>
          <p:cNvSpPr>
            <a:spLocks noChangeArrowheads="1"/>
          </p:cNvSpPr>
          <p:nvPr/>
        </p:nvSpPr>
        <p:spPr bwMode="auto">
          <a:xfrm>
            <a:off x="5295900" y="1600200"/>
            <a:ext cx="914400" cy="381000"/>
          </a:xfrm>
          <a:prstGeom prst="rect">
            <a:avLst/>
          </a:prstGeom>
          <a:solidFill>
            <a:srgbClr val="CC9900"/>
          </a:solidFill>
          <a:ln w="9525">
            <a:solidFill>
              <a:schemeClr val="tx1"/>
            </a:solidFill>
            <a:prstDash val="dash"/>
            <a:miter lim="800000"/>
            <a:headEnd/>
            <a:tailEnd/>
          </a:ln>
        </p:spPr>
        <p:txBody>
          <a:bodyPr wrap="none" anchor="ctr"/>
          <a:lstStyle/>
          <a:p>
            <a:pPr algn="ctr"/>
            <a:r>
              <a:rPr lang="en-US" sz="1400" b="1"/>
              <a:t>DSE-A</a:t>
            </a:r>
          </a:p>
        </p:txBody>
      </p:sp>
      <p:sp>
        <p:nvSpPr>
          <p:cNvPr id="10248" name="Rectangle 7"/>
          <p:cNvSpPr>
            <a:spLocks noChangeArrowheads="1"/>
          </p:cNvSpPr>
          <p:nvPr/>
        </p:nvSpPr>
        <p:spPr bwMode="auto">
          <a:xfrm>
            <a:off x="5295900" y="2057400"/>
            <a:ext cx="914400" cy="381000"/>
          </a:xfrm>
          <a:prstGeom prst="rect">
            <a:avLst/>
          </a:prstGeom>
          <a:solidFill>
            <a:srgbClr val="FFCC00"/>
          </a:solidFill>
          <a:ln w="9525">
            <a:solidFill>
              <a:schemeClr val="tx1"/>
            </a:solidFill>
            <a:miter lim="800000"/>
            <a:headEnd/>
            <a:tailEnd/>
          </a:ln>
        </p:spPr>
        <p:txBody>
          <a:bodyPr wrap="none" anchor="ctr"/>
          <a:lstStyle/>
          <a:p>
            <a:pPr algn="ctr"/>
            <a:r>
              <a:rPr lang="en-US" sz="1400" b="1"/>
              <a:t>PRTs</a:t>
            </a:r>
          </a:p>
        </p:txBody>
      </p:sp>
      <p:sp>
        <p:nvSpPr>
          <p:cNvPr id="10249" name="Rectangle 8"/>
          <p:cNvSpPr>
            <a:spLocks noChangeArrowheads="1"/>
          </p:cNvSpPr>
          <p:nvPr/>
        </p:nvSpPr>
        <p:spPr bwMode="auto">
          <a:xfrm>
            <a:off x="5257800" y="1219200"/>
            <a:ext cx="990600" cy="334963"/>
          </a:xfrm>
          <a:prstGeom prst="rect">
            <a:avLst/>
          </a:prstGeom>
          <a:solidFill>
            <a:srgbClr val="669900"/>
          </a:solidFill>
          <a:ln w="9525">
            <a:solidFill>
              <a:schemeClr val="tx1"/>
            </a:solidFill>
            <a:miter lim="800000"/>
            <a:headEnd/>
            <a:tailEnd/>
          </a:ln>
        </p:spPr>
        <p:txBody>
          <a:bodyPr wrap="none" anchor="ctr"/>
          <a:lstStyle/>
          <a:p>
            <a:pPr algn="ctr"/>
            <a:r>
              <a:rPr lang="en-US" sz="1200" b="1">
                <a:solidFill>
                  <a:schemeClr val="bg1"/>
                </a:solidFill>
              </a:rPr>
              <a:t>BCTs (COIN)</a:t>
            </a:r>
          </a:p>
        </p:txBody>
      </p:sp>
      <p:sp>
        <p:nvSpPr>
          <p:cNvPr id="10250" name="Rectangle 9"/>
          <p:cNvSpPr>
            <a:spLocks noChangeArrowheads="1"/>
          </p:cNvSpPr>
          <p:nvPr/>
        </p:nvSpPr>
        <p:spPr bwMode="auto">
          <a:xfrm>
            <a:off x="5334000" y="3505200"/>
            <a:ext cx="1600200" cy="685800"/>
          </a:xfrm>
          <a:prstGeom prst="rect">
            <a:avLst/>
          </a:prstGeom>
          <a:solidFill>
            <a:srgbClr val="0066FF"/>
          </a:solidFill>
          <a:ln w="9525">
            <a:solidFill>
              <a:schemeClr val="tx1"/>
            </a:solidFill>
            <a:miter lim="800000"/>
            <a:headEnd/>
            <a:tailEnd/>
          </a:ln>
        </p:spPr>
        <p:txBody>
          <a:bodyPr wrap="none" anchor="ctr"/>
          <a:lstStyle/>
          <a:p>
            <a:pPr algn="ctr"/>
            <a:r>
              <a:rPr lang="en-US" sz="1400" b="1">
                <a:solidFill>
                  <a:schemeClr val="bg1"/>
                </a:solidFill>
              </a:rPr>
              <a:t>NSC: Afghan </a:t>
            </a:r>
          </a:p>
          <a:p>
            <a:pPr algn="ctr"/>
            <a:r>
              <a:rPr lang="en-US" sz="1400" b="1">
                <a:solidFill>
                  <a:schemeClr val="bg1"/>
                </a:solidFill>
              </a:rPr>
              <a:t>Steering Group</a:t>
            </a:r>
          </a:p>
        </p:txBody>
      </p:sp>
      <p:sp>
        <p:nvSpPr>
          <p:cNvPr id="10251" name="Rectangle 10"/>
          <p:cNvSpPr>
            <a:spLocks noChangeArrowheads="1"/>
          </p:cNvSpPr>
          <p:nvPr/>
        </p:nvSpPr>
        <p:spPr bwMode="auto">
          <a:xfrm>
            <a:off x="533400" y="3429000"/>
            <a:ext cx="1828800" cy="1981200"/>
          </a:xfrm>
          <a:prstGeom prst="rect">
            <a:avLst/>
          </a:prstGeom>
          <a:solidFill>
            <a:schemeClr val="bg2"/>
          </a:solidFill>
          <a:ln w="9525">
            <a:solidFill>
              <a:schemeClr val="tx1"/>
            </a:solidFill>
            <a:miter lim="800000"/>
            <a:headEnd/>
            <a:tailEnd/>
          </a:ln>
        </p:spPr>
        <p:txBody>
          <a:bodyPr wrap="none" anchor="ctr"/>
          <a:lstStyle/>
          <a:p>
            <a:pPr algn="ctr"/>
            <a:r>
              <a:rPr lang="en-US" sz="1400" b="1" u="sng">
                <a:solidFill>
                  <a:schemeClr val="bg1"/>
                </a:solidFill>
              </a:rPr>
              <a:t>DoS</a:t>
            </a:r>
          </a:p>
          <a:p>
            <a:pPr algn="ctr"/>
            <a:r>
              <a:rPr lang="en-US" sz="1400" b="1">
                <a:solidFill>
                  <a:schemeClr val="bg1"/>
                </a:solidFill>
              </a:rPr>
              <a:t>Afghan Desk</a:t>
            </a:r>
          </a:p>
          <a:p>
            <a:pPr algn="ctr"/>
            <a:r>
              <a:rPr lang="en-US" sz="1400" b="1">
                <a:solidFill>
                  <a:schemeClr val="bg1"/>
                </a:solidFill>
              </a:rPr>
              <a:t>HIU</a:t>
            </a:r>
          </a:p>
          <a:p>
            <a:pPr algn="ctr"/>
            <a:r>
              <a:rPr lang="en-US" sz="1400" b="1">
                <a:solidFill>
                  <a:schemeClr val="bg1"/>
                </a:solidFill>
              </a:rPr>
              <a:t>S/CRS: </a:t>
            </a:r>
            <a:r>
              <a:rPr lang="en-US" sz="1200" b="1">
                <a:solidFill>
                  <a:schemeClr val="bg1"/>
                </a:solidFill>
              </a:rPr>
              <a:t>Afghan </a:t>
            </a:r>
          </a:p>
          <a:p>
            <a:pPr algn="ctr"/>
            <a:r>
              <a:rPr lang="en-US" sz="1200" b="1">
                <a:solidFill>
                  <a:schemeClr val="bg1"/>
                </a:solidFill>
              </a:rPr>
              <a:t>Engagement Group</a:t>
            </a:r>
          </a:p>
          <a:p>
            <a:pPr algn="ctr"/>
            <a:r>
              <a:rPr lang="en-US" sz="1400" b="1">
                <a:solidFill>
                  <a:schemeClr val="bg1"/>
                </a:solidFill>
              </a:rPr>
              <a:t>USAID: Afghan </a:t>
            </a:r>
            <a:r>
              <a:rPr lang="en-US" sz="1200" b="1">
                <a:solidFill>
                  <a:schemeClr val="bg1"/>
                </a:solidFill>
              </a:rPr>
              <a:t>Desk,</a:t>
            </a:r>
          </a:p>
          <a:p>
            <a:pPr algn="ctr"/>
            <a:r>
              <a:rPr lang="en-US" sz="1200" b="1">
                <a:solidFill>
                  <a:schemeClr val="bg1"/>
                </a:solidFill>
              </a:rPr>
              <a:t>EGAT/ICT, and</a:t>
            </a:r>
          </a:p>
          <a:p>
            <a:pPr algn="ctr"/>
            <a:r>
              <a:rPr lang="en-US" sz="1400" b="1">
                <a:solidFill>
                  <a:schemeClr val="bg1"/>
                </a:solidFill>
              </a:rPr>
              <a:t>OMA: </a:t>
            </a:r>
            <a:r>
              <a:rPr lang="en-US" sz="1200" b="1">
                <a:solidFill>
                  <a:schemeClr val="bg1"/>
                </a:solidFill>
              </a:rPr>
              <a:t>CENTCOM</a:t>
            </a:r>
          </a:p>
          <a:p>
            <a:pPr algn="ctr"/>
            <a:r>
              <a:rPr lang="en-US" sz="1200" b="1">
                <a:solidFill>
                  <a:schemeClr val="bg1"/>
                </a:solidFill>
              </a:rPr>
              <a:t>Liaison</a:t>
            </a:r>
          </a:p>
        </p:txBody>
      </p:sp>
      <p:sp>
        <p:nvSpPr>
          <p:cNvPr id="10252" name="Rectangle 11"/>
          <p:cNvSpPr>
            <a:spLocks noChangeArrowheads="1"/>
          </p:cNvSpPr>
          <p:nvPr/>
        </p:nvSpPr>
        <p:spPr bwMode="auto">
          <a:xfrm>
            <a:off x="5486400" y="4267200"/>
            <a:ext cx="1295400" cy="1143000"/>
          </a:xfrm>
          <a:prstGeom prst="rect">
            <a:avLst/>
          </a:prstGeom>
          <a:solidFill>
            <a:srgbClr val="CC3300"/>
          </a:solidFill>
          <a:ln w="9525">
            <a:solidFill>
              <a:schemeClr val="tx1"/>
            </a:solidFill>
            <a:miter lim="800000"/>
            <a:headEnd/>
            <a:tailEnd/>
          </a:ln>
        </p:spPr>
        <p:txBody>
          <a:bodyPr wrap="none" anchor="ctr"/>
          <a:lstStyle/>
          <a:p>
            <a:pPr algn="ctr"/>
            <a:r>
              <a:rPr lang="en-US" sz="1400" b="1" u="sng">
                <a:solidFill>
                  <a:schemeClr val="bg1"/>
                </a:solidFill>
              </a:rPr>
              <a:t>NDU</a:t>
            </a:r>
          </a:p>
          <a:p>
            <a:pPr algn="ctr"/>
            <a:r>
              <a:rPr lang="en-US" sz="1400" b="1">
                <a:solidFill>
                  <a:schemeClr val="bg1"/>
                </a:solidFill>
              </a:rPr>
              <a:t>CTNSP</a:t>
            </a:r>
          </a:p>
          <a:p>
            <a:pPr algn="ctr"/>
            <a:r>
              <a:rPr lang="en-US" sz="1400" b="1">
                <a:solidFill>
                  <a:schemeClr val="bg1"/>
                </a:solidFill>
              </a:rPr>
              <a:t>INSS</a:t>
            </a:r>
          </a:p>
          <a:p>
            <a:pPr algn="ctr"/>
            <a:r>
              <a:rPr lang="en-US" sz="1400" b="1">
                <a:solidFill>
                  <a:schemeClr val="bg1"/>
                </a:solidFill>
              </a:rPr>
              <a:t>NESA</a:t>
            </a:r>
          </a:p>
          <a:p>
            <a:pPr algn="ctr"/>
            <a:r>
              <a:rPr lang="en-US" sz="1400" b="1">
                <a:solidFill>
                  <a:schemeClr val="bg1"/>
                </a:solidFill>
              </a:rPr>
              <a:t>IRMC</a:t>
            </a:r>
          </a:p>
        </p:txBody>
      </p:sp>
      <p:sp>
        <p:nvSpPr>
          <p:cNvPr id="10253" name="Rectangle 12"/>
          <p:cNvSpPr>
            <a:spLocks noChangeArrowheads="1"/>
          </p:cNvSpPr>
          <p:nvPr/>
        </p:nvSpPr>
        <p:spPr bwMode="auto">
          <a:xfrm>
            <a:off x="2514600" y="3429000"/>
            <a:ext cx="2667000" cy="2057400"/>
          </a:xfrm>
          <a:prstGeom prst="rect">
            <a:avLst/>
          </a:prstGeom>
          <a:solidFill>
            <a:srgbClr val="CC9900"/>
          </a:solidFill>
          <a:ln w="9525">
            <a:solidFill>
              <a:schemeClr val="tx1"/>
            </a:solidFill>
            <a:miter lim="800000"/>
            <a:headEnd/>
            <a:tailEnd/>
          </a:ln>
        </p:spPr>
        <p:txBody>
          <a:bodyPr wrap="none" anchor="ctr"/>
          <a:lstStyle/>
          <a:p>
            <a:pPr algn="ctr"/>
            <a:r>
              <a:rPr lang="en-US" sz="1600" b="1" u="sng"/>
              <a:t>DoD</a:t>
            </a:r>
            <a:endParaRPr lang="en-US" sz="1600" b="1"/>
          </a:p>
          <a:p>
            <a:pPr algn="ctr"/>
            <a:r>
              <a:rPr lang="en-US" sz="1600" b="1"/>
              <a:t>ASD NNI IIS: Afghan AO</a:t>
            </a:r>
          </a:p>
          <a:p>
            <a:pPr algn="ctr"/>
            <a:r>
              <a:rPr lang="en-US" sz="1600" b="1"/>
              <a:t>Joint Staff: Afghan Desk</a:t>
            </a:r>
          </a:p>
          <a:p>
            <a:pPr algn="ctr"/>
            <a:r>
              <a:rPr lang="en-US" sz="1600" b="1"/>
              <a:t>CENTCOM: Afghan </a:t>
            </a:r>
          </a:p>
          <a:p>
            <a:pPr algn="ctr"/>
            <a:r>
              <a:rPr lang="en-US" sz="1600" b="1"/>
              <a:t>Desk, DISA-CENT, </a:t>
            </a:r>
          </a:p>
          <a:p>
            <a:pPr algn="ctr"/>
            <a:r>
              <a:rPr lang="en-US" sz="1600" b="1"/>
              <a:t>USAID LNO</a:t>
            </a:r>
          </a:p>
          <a:p>
            <a:pPr algn="ctr"/>
            <a:r>
              <a:rPr lang="en-US" sz="1600" b="1"/>
              <a:t>DISA: Contingency Ops</a:t>
            </a:r>
          </a:p>
          <a:p>
            <a:pPr algn="ctr"/>
            <a:r>
              <a:rPr lang="en-US" sz="1600" b="1"/>
              <a:t>USACE, Services</a:t>
            </a:r>
          </a:p>
        </p:txBody>
      </p:sp>
      <p:sp>
        <p:nvSpPr>
          <p:cNvPr id="10254" name="Line 13"/>
          <p:cNvSpPr>
            <a:spLocks noChangeShapeType="1"/>
          </p:cNvSpPr>
          <p:nvPr/>
        </p:nvSpPr>
        <p:spPr bwMode="auto">
          <a:xfrm>
            <a:off x="533400" y="3087688"/>
            <a:ext cx="8153400" cy="0"/>
          </a:xfrm>
          <a:prstGeom prst="line">
            <a:avLst/>
          </a:prstGeom>
          <a:noFill/>
          <a:ln w="38100">
            <a:solidFill>
              <a:schemeClr val="tx1"/>
            </a:solidFill>
            <a:prstDash val="dash"/>
            <a:round/>
            <a:headEnd/>
            <a:tailEnd/>
          </a:ln>
        </p:spPr>
        <p:txBody>
          <a:bodyPr/>
          <a:lstStyle/>
          <a:p>
            <a:endParaRPr lang="en-US"/>
          </a:p>
        </p:txBody>
      </p:sp>
      <p:sp>
        <p:nvSpPr>
          <p:cNvPr id="10255" name="Text Box 14"/>
          <p:cNvSpPr txBox="1">
            <a:spLocks noChangeArrowheads="1"/>
          </p:cNvSpPr>
          <p:nvPr/>
        </p:nvSpPr>
        <p:spPr bwMode="auto">
          <a:xfrm>
            <a:off x="457200" y="2757488"/>
            <a:ext cx="1390650" cy="366712"/>
          </a:xfrm>
          <a:prstGeom prst="rect">
            <a:avLst/>
          </a:prstGeom>
          <a:noFill/>
          <a:ln w="9525">
            <a:noFill/>
            <a:miter lim="800000"/>
            <a:headEnd/>
            <a:tailEnd/>
          </a:ln>
        </p:spPr>
        <p:txBody>
          <a:bodyPr wrap="none">
            <a:spAutoFit/>
          </a:bodyPr>
          <a:lstStyle/>
          <a:p>
            <a:r>
              <a:rPr lang="en-US"/>
              <a:t>Afghanistan</a:t>
            </a:r>
          </a:p>
        </p:txBody>
      </p:sp>
      <p:sp>
        <p:nvSpPr>
          <p:cNvPr id="10256" name="Text Box 15"/>
          <p:cNvSpPr txBox="1">
            <a:spLocks noChangeArrowheads="1"/>
          </p:cNvSpPr>
          <p:nvPr/>
        </p:nvSpPr>
        <p:spPr bwMode="auto">
          <a:xfrm>
            <a:off x="7696200" y="3048000"/>
            <a:ext cx="1009650" cy="366713"/>
          </a:xfrm>
          <a:prstGeom prst="rect">
            <a:avLst/>
          </a:prstGeom>
          <a:noFill/>
          <a:ln w="9525">
            <a:noFill/>
            <a:miter lim="800000"/>
            <a:headEnd/>
            <a:tailEnd/>
          </a:ln>
        </p:spPr>
        <p:txBody>
          <a:bodyPr wrap="none">
            <a:spAutoFit/>
          </a:bodyPr>
          <a:lstStyle/>
          <a:p>
            <a:r>
              <a:rPr lang="en-US"/>
              <a:t>CONUS</a:t>
            </a:r>
          </a:p>
        </p:txBody>
      </p:sp>
      <p:sp>
        <p:nvSpPr>
          <p:cNvPr id="10257" name="Text Box 17"/>
          <p:cNvSpPr txBox="1">
            <a:spLocks noChangeArrowheads="1"/>
          </p:cNvSpPr>
          <p:nvPr/>
        </p:nvSpPr>
        <p:spPr bwMode="auto">
          <a:xfrm>
            <a:off x="6586538" y="963613"/>
            <a:ext cx="1955800" cy="304800"/>
          </a:xfrm>
          <a:prstGeom prst="rect">
            <a:avLst/>
          </a:prstGeom>
          <a:noFill/>
          <a:ln w="9525">
            <a:noFill/>
            <a:miter lim="800000"/>
            <a:headEnd/>
            <a:tailEnd/>
          </a:ln>
        </p:spPr>
        <p:txBody>
          <a:bodyPr wrap="none">
            <a:spAutoFit/>
          </a:bodyPr>
          <a:lstStyle/>
          <a:p>
            <a:r>
              <a:rPr lang="en-US" sz="1400" b="1"/>
              <a:t>Afghan Stakeholders</a:t>
            </a:r>
          </a:p>
        </p:txBody>
      </p:sp>
      <p:sp>
        <p:nvSpPr>
          <p:cNvPr id="10258" name="Text Box 19"/>
          <p:cNvSpPr txBox="1">
            <a:spLocks noChangeArrowheads="1"/>
          </p:cNvSpPr>
          <p:nvPr/>
        </p:nvSpPr>
        <p:spPr bwMode="auto">
          <a:xfrm>
            <a:off x="7239000" y="3505200"/>
            <a:ext cx="1524000" cy="654050"/>
          </a:xfrm>
          <a:prstGeom prst="rect">
            <a:avLst/>
          </a:prstGeom>
          <a:solidFill>
            <a:schemeClr val="folHlink"/>
          </a:solidFill>
          <a:ln w="12700">
            <a:solidFill>
              <a:schemeClr val="tx1"/>
            </a:solidFill>
            <a:miter lim="800000"/>
            <a:headEnd/>
            <a:tailEnd/>
          </a:ln>
        </p:spPr>
        <p:txBody>
          <a:bodyPr>
            <a:spAutoFit/>
          </a:bodyPr>
          <a:lstStyle/>
          <a:p>
            <a:pPr algn="ctr"/>
            <a:r>
              <a:rPr lang="en-US"/>
              <a:t>US Industry and NGOs</a:t>
            </a:r>
          </a:p>
        </p:txBody>
      </p:sp>
      <p:sp>
        <p:nvSpPr>
          <p:cNvPr id="10259" name="Text Box 20"/>
          <p:cNvSpPr txBox="1">
            <a:spLocks noChangeArrowheads="1"/>
          </p:cNvSpPr>
          <p:nvPr/>
        </p:nvSpPr>
        <p:spPr bwMode="auto">
          <a:xfrm>
            <a:off x="7239000" y="4405313"/>
            <a:ext cx="1524000" cy="928687"/>
          </a:xfrm>
          <a:prstGeom prst="rect">
            <a:avLst/>
          </a:prstGeom>
          <a:solidFill>
            <a:schemeClr val="folHlink"/>
          </a:solidFill>
          <a:ln w="12700">
            <a:solidFill>
              <a:schemeClr val="tx1"/>
            </a:solidFill>
            <a:miter lim="800000"/>
            <a:headEnd/>
            <a:tailEnd/>
          </a:ln>
        </p:spPr>
        <p:txBody>
          <a:bodyPr>
            <a:spAutoFit/>
          </a:bodyPr>
          <a:lstStyle/>
          <a:p>
            <a:pPr algn="ctr"/>
            <a:r>
              <a:rPr lang="en-US"/>
              <a:t>Afghan-American Community</a:t>
            </a:r>
          </a:p>
        </p:txBody>
      </p:sp>
      <p:sp>
        <p:nvSpPr>
          <p:cNvPr id="10260" name="Text Box 21"/>
          <p:cNvSpPr txBox="1">
            <a:spLocks noChangeArrowheads="1"/>
          </p:cNvSpPr>
          <p:nvPr/>
        </p:nvSpPr>
        <p:spPr bwMode="auto">
          <a:xfrm>
            <a:off x="685800" y="5675313"/>
            <a:ext cx="7423150" cy="442912"/>
          </a:xfrm>
          <a:prstGeom prst="rect">
            <a:avLst/>
          </a:prstGeom>
          <a:solidFill>
            <a:srgbClr val="F1EC31"/>
          </a:solidFill>
          <a:ln w="76200" cmpd="tri">
            <a:solidFill>
              <a:srgbClr val="FF0000"/>
            </a:solidFill>
            <a:miter lim="800000"/>
            <a:headEnd/>
            <a:tailEnd/>
          </a:ln>
        </p:spPr>
        <p:txBody>
          <a:bodyPr wrap="none">
            <a:spAutoFit/>
          </a:bodyPr>
          <a:lstStyle/>
          <a:p>
            <a:r>
              <a:rPr lang="en-US" b="1">
                <a:solidFill>
                  <a:srgbClr val="CC3300"/>
                </a:solidFill>
              </a:rPr>
              <a:t>Proposed US ICT Lead would manage complexity and focus effort</a:t>
            </a:r>
          </a:p>
        </p:txBody>
      </p:sp>
      <p:sp>
        <p:nvSpPr>
          <p:cNvPr id="65558" name="Cloud"/>
          <p:cNvSpPr>
            <a:spLocks noChangeAspect="1" noEditPoints="1" noChangeArrowheads="1"/>
          </p:cNvSpPr>
          <p:nvPr/>
        </p:nvSpPr>
        <p:spPr bwMode="auto">
          <a:xfrm>
            <a:off x="1752600" y="2509838"/>
            <a:ext cx="2362200" cy="8636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lgn="ctr">
              <a:defRPr/>
            </a:pPr>
            <a:r>
              <a:rPr lang="en-US"/>
              <a:t>Proposed</a:t>
            </a:r>
          </a:p>
          <a:p>
            <a:pPr algn="ctr">
              <a:defRPr/>
            </a:pPr>
            <a:r>
              <a:rPr lang="en-US"/>
              <a:t>US ICT Lead</a:t>
            </a:r>
          </a:p>
        </p:txBody>
      </p:sp>
      <p:sp>
        <p:nvSpPr>
          <p:cNvPr id="65559" name="Cloud"/>
          <p:cNvSpPr>
            <a:spLocks noChangeAspect="1" noEditPoints="1" noChangeArrowheads="1"/>
          </p:cNvSpPr>
          <p:nvPr/>
        </p:nvSpPr>
        <p:spPr bwMode="auto">
          <a:xfrm>
            <a:off x="3657600" y="2514600"/>
            <a:ext cx="3048000" cy="78898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lgn="ctr">
              <a:defRPr/>
            </a:pPr>
            <a:r>
              <a:rPr lang="en-US"/>
              <a:t>Proposed Military ICT Support</a:t>
            </a:r>
          </a:p>
        </p:txBody>
      </p:sp>
      <p:sp>
        <p:nvSpPr>
          <p:cNvPr id="10263" name="Freeform 24"/>
          <p:cNvSpPr>
            <a:spLocks/>
          </p:cNvSpPr>
          <p:nvPr/>
        </p:nvSpPr>
        <p:spPr bwMode="auto">
          <a:xfrm>
            <a:off x="228600" y="1828800"/>
            <a:ext cx="1524000" cy="914400"/>
          </a:xfrm>
          <a:custGeom>
            <a:avLst/>
            <a:gdLst>
              <a:gd name="T0" fmla="*/ 2147483647 w 960"/>
              <a:gd name="T1" fmla="*/ 2147483647 h 576"/>
              <a:gd name="T2" fmla="*/ 2147483647 w 960"/>
              <a:gd name="T3" fmla="*/ 2147483647 h 576"/>
              <a:gd name="T4" fmla="*/ 0 w 960"/>
              <a:gd name="T5" fmla="*/ 2147483647 h 576"/>
              <a:gd name="T6" fmla="*/ 0 w 960"/>
              <a:gd name="T7" fmla="*/ 0 h 576"/>
              <a:gd name="T8" fmla="*/ 2147483647 w 960"/>
              <a:gd name="T9" fmla="*/ 0 h 576"/>
              <a:gd name="T10" fmla="*/ 0 60000 65536"/>
              <a:gd name="T11" fmla="*/ 0 60000 65536"/>
              <a:gd name="T12" fmla="*/ 0 60000 65536"/>
              <a:gd name="T13" fmla="*/ 0 60000 65536"/>
              <a:gd name="T14" fmla="*/ 0 60000 65536"/>
              <a:gd name="T15" fmla="*/ 0 w 960"/>
              <a:gd name="T16" fmla="*/ 0 h 576"/>
              <a:gd name="T17" fmla="*/ 960 w 960"/>
              <a:gd name="T18" fmla="*/ 576 h 576"/>
            </a:gdLst>
            <a:ahLst/>
            <a:cxnLst>
              <a:cxn ang="T10">
                <a:pos x="T0" y="T1"/>
              </a:cxn>
              <a:cxn ang="T11">
                <a:pos x="T2" y="T3"/>
              </a:cxn>
              <a:cxn ang="T12">
                <a:pos x="T4" y="T5"/>
              </a:cxn>
              <a:cxn ang="T13">
                <a:pos x="T6" y="T7"/>
              </a:cxn>
              <a:cxn ang="T14">
                <a:pos x="T8" y="T9"/>
              </a:cxn>
            </a:cxnLst>
            <a:rect l="T15" t="T16" r="T17" b="T18"/>
            <a:pathLst>
              <a:path w="960" h="576">
                <a:moveTo>
                  <a:pt x="960" y="576"/>
                </a:moveTo>
                <a:lnTo>
                  <a:pt x="624" y="480"/>
                </a:lnTo>
                <a:lnTo>
                  <a:pt x="0" y="432"/>
                </a:lnTo>
                <a:lnTo>
                  <a:pt x="0" y="0"/>
                </a:lnTo>
                <a:lnTo>
                  <a:pt x="240" y="0"/>
                </a:lnTo>
              </a:path>
            </a:pathLst>
          </a:custGeom>
          <a:noFill/>
          <a:ln w="76200">
            <a:solidFill>
              <a:schemeClr val="tx1"/>
            </a:solidFill>
            <a:round/>
            <a:headEnd/>
            <a:tailEnd type="triangle" w="med" len="med"/>
          </a:ln>
        </p:spPr>
        <p:txBody>
          <a:bodyPr/>
          <a:lstStyle/>
          <a:p>
            <a:endParaRPr lang="en-US"/>
          </a:p>
        </p:txBody>
      </p:sp>
      <p:sp>
        <p:nvSpPr>
          <p:cNvPr id="10264" name="Freeform 25"/>
          <p:cNvSpPr>
            <a:spLocks/>
          </p:cNvSpPr>
          <p:nvPr/>
        </p:nvSpPr>
        <p:spPr bwMode="auto">
          <a:xfrm>
            <a:off x="4876800" y="1371600"/>
            <a:ext cx="381000" cy="1143000"/>
          </a:xfrm>
          <a:custGeom>
            <a:avLst/>
            <a:gdLst>
              <a:gd name="T0" fmla="*/ 0 w 240"/>
              <a:gd name="T1" fmla="*/ 2147483647 h 720"/>
              <a:gd name="T2" fmla="*/ 0 w 240"/>
              <a:gd name="T3" fmla="*/ 0 h 720"/>
              <a:gd name="T4" fmla="*/ 2147483647 w 240"/>
              <a:gd name="T5" fmla="*/ 0 h 720"/>
              <a:gd name="T6" fmla="*/ 0 60000 65536"/>
              <a:gd name="T7" fmla="*/ 0 60000 65536"/>
              <a:gd name="T8" fmla="*/ 0 60000 65536"/>
              <a:gd name="T9" fmla="*/ 0 w 240"/>
              <a:gd name="T10" fmla="*/ 0 h 720"/>
              <a:gd name="T11" fmla="*/ 240 w 240"/>
              <a:gd name="T12" fmla="*/ 720 h 720"/>
            </a:gdLst>
            <a:ahLst/>
            <a:cxnLst>
              <a:cxn ang="T6">
                <a:pos x="T0" y="T1"/>
              </a:cxn>
              <a:cxn ang="T7">
                <a:pos x="T2" y="T3"/>
              </a:cxn>
              <a:cxn ang="T8">
                <a:pos x="T4" y="T5"/>
              </a:cxn>
            </a:cxnLst>
            <a:rect l="T9" t="T10" r="T11" b="T12"/>
            <a:pathLst>
              <a:path w="240" h="720">
                <a:moveTo>
                  <a:pt x="0" y="720"/>
                </a:moveTo>
                <a:lnTo>
                  <a:pt x="0" y="0"/>
                </a:lnTo>
                <a:lnTo>
                  <a:pt x="240" y="0"/>
                </a:lnTo>
              </a:path>
            </a:pathLst>
          </a:custGeom>
          <a:noFill/>
          <a:ln w="76200">
            <a:solidFill>
              <a:schemeClr val="tx1"/>
            </a:solidFill>
            <a:round/>
            <a:headEnd/>
            <a:tailEnd type="triangle" w="med" len="med"/>
          </a:ln>
        </p:spPr>
        <p:txBody>
          <a:bodyPr/>
          <a:lstStyle/>
          <a:p>
            <a:endParaRPr lang="en-US"/>
          </a:p>
        </p:txBody>
      </p:sp>
      <p:sp>
        <p:nvSpPr>
          <p:cNvPr id="10265" name="Line 28"/>
          <p:cNvSpPr>
            <a:spLocks noChangeShapeType="1"/>
          </p:cNvSpPr>
          <p:nvPr/>
        </p:nvSpPr>
        <p:spPr bwMode="auto">
          <a:xfrm>
            <a:off x="4343400" y="1828800"/>
            <a:ext cx="990600" cy="0"/>
          </a:xfrm>
          <a:prstGeom prst="line">
            <a:avLst/>
          </a:prstGeom>
          <a:noFill/>
          <a:ln w="76200">
            <a:solidFill>
              <a:schemeClr val="tx1"/>
            </a:solidFill>
            <a:round/>
            <a:headEnd type="triangle" w="med" len="med"/>
            <a:tailEnd type="triangle" w="med" len="med"/>
          </a:ln>
        </p:spPr>
        <p:txBody>
          <a:bodyPr/>
          <a:lstStyle/>
          <a:p>
            <a:endParaRPr lang="en-US"/>
          </a:p>
        </p:txBody>
      </p:sp>
      <p:sp>
        <p:nvSpPr>
          <p:cNvPr id="10266" name="Line 29"/>
          <p:cNvSpPr>
            <a:spLocks noChangeShapeType="1"/>
          </p:cNvSpPr>
          <p:nvPr/>
        </p:nvSpPr>
        <p:spPr bwMode="auto">
          <a:xfrm>
            <a:off x="4876800" y="2286000"/>
            <a:ext cx="457200" cy="0"/>
          </a:xfrm>
          <a:prstGeom prst="line">
            <a:avLst/>
          </a:prstGeom>
          <a:noFill/>
          <a:ln w="76200">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2872</Words>
  <PresentationFormat>On-screen Show (4:3)</PresentationFormat>
  <Paragraphs>458</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LinksUpToDate>false</LinksUpToDate>
  <SharedDoc>false</SharedDoc>
  <HyperlinksChanged>false</HyperlinksChanged>
</Properties>
</file>