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25"/>
  </p:notesMasterIdLst>
  <p:handoutMasterIdLst>
    <p:handoutMasterId r:id="rId26"/>
  </p:handoutMasterIdLst>
  <p:sldIdLst>
    <p:sldId id="432" r:id="rId2"/>
    <p:sldId id="360" r:id="rId3"/>
    <p:sldId id="489" r:id="rId4"/>
    <p:sldId id="491" r:id="rId5"/>
    <p:sldId id="477" r:id="rId6"/>
    <p:sldId id="512" r:id="rId7"/>
    <p:sldId id="513" r:id="rId8"/>
    <p:sldId id="514" r:id="rId9"/>
    <p:sldId id="493" r:id="rId10"/>
    <p:sldId id="363" r:id="rId11"/>
    <p:sldId id="507" r:id="rId12"/>
    <p:sldId id="503" r:id="rId13"/>
    <p:sldId id="511" r:id="rId14"/>
    <p:sldId id="510" r:id="rId15"/>
    <p:sldId id="468" r:id="rId16"/>
    <p:sldId id="478" r:id="rId17"/>
    <p:sldId id="485" r:id="rId18"/>
    <p:sldId id="494" r:id="rId19"/>
    <p:sldId id="473" r:id="rId20"/>
    <p:sldId id="506" r:id="rId21"/>
    <p:sldId id="474" r:id="rId22"/>
    <p:sldId id="479" r:id="rId23"/>
    <p:sldId id="480" r:id="rId24"/>
  </p:sldIdLst>
  <p:sldSz cx="9144000" cy="6858000" type="letter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rgbClr val="FF0000"/>
    </p:penClr>
  </p:showPr>
  <p:clrMru>
    <a:srgbClr val="FF0000"/>
    <a:srgbClr val="990099"/>
    <a:srgbClr val="FF9900"/>
    <a:srgbClr val="339966"/>
    <a:srgbClr val="FF3300"/>
    <a:srgbClr val="99FFCC"/>
    <a:srgbClr val="CCFF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48" autoAdjust="0"/>
    <p:restoredTop sz="96552" autoAdjust="0"/>
  </p:normalViewPr>
  <p:slideViewPr>
    <p:cSldViewPr snapToGrid="0">
      <p:cViewPr varScale="1">
        <p:scale>
          <a:sx n="89" d="100"/>
          <a:sy n="89" d="100"/>
        </p:scale>
        <p:origin x="-1002" y="-96"/>
      </p:cViewPr>
      <p:guideLst>
        <p:guide orient="horz" pos="2160"/>
        <p:guide pos="286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548" y="714"/>
      </p:cViewPr>
      <p:guideLst>
        <p:guide orient="horz" pos="2909"/>
        <p:guide pos="2189"/>
      </p:guideLst>
    </p:cSldViewPr>
  </p:notesViewPr>
  <p:gridSpacing cx="78028800" cy="780288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7.xml" />
  <Relationship Id="rId13" Type="http://schemas.openxmlformats.org/officeDocument/2006/relationships/slide" Target="slides/slide12.xml" />
  <Relationship Id="rId18" Type="http://schemas.openxmlformats.org/officeDocument/2006/relationships/slide" Target="slides/slide17.xml" />
  <Relationship Id="rId26" Type="http://schemas.openxmlformats.org/officeDocument/2006/relationships/handoutMaster" Target="handoutMasters/handoutMaster1.xml" />
  <Relationship Id="rId3" Type="http://schemas.openxmlformats.org/officeDocument/2006/relationships/slide" Target="slides/slide2.xml" />
  <Relationship Id="rId21" Type="http://schemas.openxmlformats.org/officeDocument/2006/relationships/slide" Target="slides/slide20.xml" />
  <Relationship Id="rId7" Type="http://schemas.openxmlformats.org/officeDocument/2006/relationships/slide" Target="slides/slide6.xml" />
  <Relationship Id="rId12" Type="http://schemas.openxmlformats.org/officeDocument/2006/relationships/slide" Target="slides/slide11.xml" />
  <Relationship Id="rId17" Type="http://schemas.openxmlformats.org/officeDocument/2006/relationships/slide" Target="slides/slide16.xml" />
  <Relationship Id="rId25" Type="http://schemas.openxmlformats.org/officeDocument/2006/relationships/notesMaster" Target="notesMasters/notesMaster1.xml" />
  <Relationship Id="rId2" Type="http://schemas.openxmlformats.org/officeDocument/2006/relationships/slide" Target="slides/slide1.xml" />
  <Relationship Id="rId16" Type="http://schemas.openxmlformats.org/officeDocument/2006/relationships/slide" Target="slides/slide15.xml" />
  <Relationship Id="rId20" Type="http://schemas.openxmlformats.org/officeDocument/2006/relationships/slide" Target="slides/slide19.xml" />
  <Relationship Id="rId29" Type="http://schemas.openxmlformats.org/officeDocument/2006/relationships/theme" Target="theme/theme1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slide" Target="slides/slide10.xml" />
  <Relationship Id="rId24" Type="http://schemas.openxmlformats.org/officeDocument/2006/relationships/slide" Target="slides/slide23.xml" />
  <Relationship Id="rId5" Type="http://schemas.openxmlformats.org/officeDocument/2006/relationships/slide" Target="slides/slide4.xml" />
  <Relationship Id="rId15" Type="http://schemas.openxmlformats.org/officeDocument/2006/relationships/slide" Target="slides/slide14.xml" />
  <Relationship Id="rId23" Type="http://schemas.openxmlformats.org/officeDocument/2006/relationships/slide" Target="slides/slide22.xml" />
  <Relationship Id="rId28" Type="http://schemas.openxmlformats.org/officeDocument/2006/relationships/viewProps" Target="viewProps.xml" />
  <Relationship Id="rId10" Type="http://schemas.openxmlformats.org/officeDocument/2006/relationships/slide" Target="slides/slide9.xml" />
  <Relationship Id="rId19" Type="http://schemas.openxmlformats.org/officeDocument/2006/relationships/slide" Target="slides/slide18.xml" />
  <Relationship Id="rId4" Type="http://schemas.openxmlformats.org/officeDocument/2006/relationships/slide" Target="slides/slide3.xml" />
  <Relationship Id="rId9" Type="http://schemas.openxmlformats.org/officeDocument/2006/relationships/slide" Target="slides/slide8.xml" />
  <Relationship Id="rId14" Type="http://schemas.openxmlformats.org/officeDocument/2006/relationships/slide" Target="slides/slide13.xml" />
  <Relationship Id="rId22" Type="http://schemas.openxmlformats.org/officeDocument/2006/relationships/slide" Target="slides/slide21.xml" />
  <Relationship Id="rId27" Type="http://schemas.openxmlformats.org/officeDocument/2006/relationships/presProps" Target="presProps.xml" />
  <Relationship Id="rId30" Type="http://schemas.openxmlformats.org/officeDocument/2006/relationships/tableStyles" Target="tableStyles.xml" />
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854" tIns="0" rIns="18854" bIns="0" numCol="1" anchor="t" anchorCtr="0" compatLnSpc="1">
            <a:prstTxWarp prst="textNoShape">
              <a:avLst/>
            </a:prstTxWarp>
          </a:bodyPr>
          <a:lstStyle>
            <a:lvl1pPr defTabSz="90487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-1588"/>
            <a:ext cx="3011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854" tIns="0" rIns="18854" bIns="0" numCol="1" anchor="t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854" tIns="0" rIns="18854" bIns="0" numCol="1" anchor="b" anchorCtr="0" compatLnSpc="1">
            <a:prstTxWarp prst="textNoShape">
              <a:avLst/>
            </a:prstTxWarp>
          </a:bodyPr>
          <a:lstStyle>
            <a:lvl1pPr defTabSz="90487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411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854" tIns="0" rIns="18854" bIns="0" numCol="1" anchor="b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E3FA8824-75E1-4285-A01C-0E8523BC8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-3175"/>
            <a:ext cx="30146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854" tIns="0" rIns="18854" bIns="0" numCol="1" anchor="t" anchorCtr="0" compatLnSpc="1">
            <a:prstTxWarp prst="textNoShape">
              <a:avLst/>
            </a:prstTxWarp>
          </a:bodyPr>
          <a:lstStyle>
            <a:lvl1pPr defTabSz="90487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-3175"/>
            <a:ext cx="30146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854" tIns="0" rIns="18854" bIns="0" numCol="1" anchor="t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8774113"/>
            <a:ext cx="30146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854" tIns="0" rIns="18854" bIns="0" numCol="1" anchor="b" anchorCtr="0" compatLnSpc="1">
            <a:prstTxWarp prst="textNoShape">
              <a:avLst/>
            </a:prstTxWarp>
          </a:bodyPr>
          <a:lstStyle>
            <a:lvl1pPr defTabSz="90487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74113"/>
            <a:ext cx="30146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854" tIns="0" rIns="18854" bIns="0" numCol="1" anchor="b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295E6AAD-5BB0-40D1-8278-688E1C4AC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389438"/>
            <a:ext cx="5100637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29" tIns="45568" rIns="91129" bIns="455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3738"/>
            <a:ext cx="4614862" cy="3460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89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8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762000"/>
            <a:ext cx="7772400" cy="5181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762000"/>
            <a:ext cx="7772400" cy="5181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668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762000"/>
            <a:ext cx="38100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5800" y="3429000"/>
            <a:ext cx="38100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7620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7620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762000"/>
            <a:ext cx="38100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429000"/>
            <a:ext cx="38100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7620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7620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Picture BkGrnd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74613"/>
            <a:ext cx="9145588" cy="685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7620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058" tIns="41029" rIns="82058" bIns="410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9" name="Text Box 105"/>
          <p:cNvSpPr txBox="1">
            <a:spLocks noChangeArrowheads="1"/>
          </p:cNvSpPr>
          <p:nvPr/>
        </p:nvSpPr>
        <p:spPr bwMode="auto">
          <a:xfrm>
            <a:off x="0" y="6229350"/>
            <a:ext cx="914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800" b="1"/>
              <a:t>ManTech Defense Systems Group Proprietary Information</a:t>
            </a:r>
          </a:p>
        </p:txBody>
      </p:sp>
      <p:sp>
        <p:nvSpPr>
          <p:cNvPr id="8140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5915025"/>
            <a:ext cx="914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4089" name="Text Box 9"/>
          <p:cNvSpPr txBox="1">
            <a:spLocks noChangeArrowheads="1"/>
          </p:cNvSpPr>
          <p:nvPr userDrawn="1"/>
        </p:nvSpPr>
        <p:spPr bwMode="auto">
          <a:xfrm>
            <a:off x="8350250" y="6551613"/>
            <a:ext cx="784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5E9945B0-E084-4D34-9C11-C82BF55C0E8D}" type="slidenum">
              <a:rPr lang="en-US" sz="1400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814090" name="Text Box 10"/>
          <p:cNvSpPr txBox="1">
            <a:spLocks noChangeArrowheads="1"/>
          </p:cNvSpPr>
          <p:nvPr userDrawn="1"/>
        </p:nvSpPr>
        <p:spPr bwMode="auto">
          <a:xfrm>
            <a:off x="19050" y="6583363"/>
            <a:ext cx="1317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1"/>
                </a:solidFill>
              </a:rPr>
              <a:t>07/10/2009 v1.5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</p:sldLayoutIdLst>
  <p:transition/>
  <p:hf hdr="0" ftr="0"/>
  <p:txStyles>
    <p:titleStyle>
      <a:lvl1pPr algn="ctr" defTabSz="820738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A50021"/>
          </a:solidFill>
          <a:latin typeface="+mj-lt"/>
          <a:ea typeface="+mj-ea"/>
          <a:cs typeface="+mj-cs"/>
        </a:defRPr>
      </a:lvl1pPr>
      <a:lvl2pPr algn="ctr" defTabSz="820738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A50021"/>
          </a:solidFill>
          <a:latin typeface="Arial" charset="0"/>
        </a:defRPr>
      </a:lvl2pPr>
      <a:lvl3pPr algn="ctr" defTabSz="820738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A50021"/>
          </a:solidFill>
          <a:latin typeface="Arial" charset="0"/>
        </a:defRPr>
      </a:lvl3pPr>
      <a:lvl4pPr algn="ctr" defTabSz="820738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A50021"/>
          </a:solidFill>
          <a:latin typeface="Arial" charset="0"/>
        </a:defRPr>
      </a:lvl4pPr>
      <a:lvl5pPr algn="ctr" defTabSz="820738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A50021"/>
          </a:solidFill>
          <a:latin typeface="Arial" charset="0"/>
        </a:defRPr>
      </a:lvl5pPr>
      <a:lvl6pPr marL="457200" algn="ctr" defTabSz="820738" rtl="0" fontAlgn="base">
        <a:spcBef>
          <a:spcPct val="0"/>
        </a:spcBef>
        <a:spcAft>
          <a:spcPct val="0"/>
        </a:spcAft>
        <a:defRPr sz="2800" b="1" i="1">
          <a:solidFill>
            <a:srgbClr val="A50021"/>
          </a:solidFill>
          <a:latin typeface="Arial" charset="0"/>
        </a:defRPr>
      </a:lvl6pPr>
      <a:lvl7pPr marL="914400" algn="ctr" defTabSz="820738" rtl="0" fontAlgn="base">
        <a:spcBef>
          <a:spcPct val="0"/>
        </a:spcBef>
        <a:spcAft>
          <a:spcPct val="0"/>
        </a:spcAft>
        <a:defRPr sz="2800" b="1" i="1">
          <a:solidFill>
            <a:srgbClr val="A50021"/>
          </a:solidFill>
          <a:latin typeface="Arial" charset="0"/>
        </a:defRPr>
      </a:lvl7pPr>
      <a:lvl8pPr marL="1371600" algn="ctr" defTabSz="820738" rtl="0" fontAlgn="base">
        <a:spcBef>
          <a:spcPct val="0"/>
        </a:spcBef>
        <a:spcAft>
          <a:spcPct val="0"/>
        </a:spcAft>
        <a:defRPr sz="2800" b="1" i="1">
          <a:solidFill>
            <a:srgbClr val="A50021"/>
          </a:solidFill>
          <a:latin typeface="Arial" charset="0"/>
        </a:defRPr>
      </a:lvl8pPr>
      <a:lvl9pPr marL="1828800" algn="ctr" defTabSz="820738" rtl="0" fontAlgn="base">
        <a:spcBef>
          <a:spcPct val="0"/>
        </a:spcBef>
        <a:spcAft>
          <a:spcPct val="0"/>
        </a:spcAft>
        <a:defRPr sz="2800" b="1" i="1">
          <a:solidFill>
            <a:srgbClr val="A50021"/>
          </a:solidFill>
          <a:latin typeface="Arial" charset="0"/>
        </a:defRPr>
      </a:lvl9pPr>
    </p:titleStyle>
    <p:bodyStyle>
      <a:lvl1pPr marL="307975" indent="-307975" algn="l" defTabSz="82073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257175" algn="l" defTabSz="82073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25525" indent="-204788" algn="l" defTabSz="82073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36688" indent="-206375" algn="l" defTabSz="82073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846263" indent="-204788" algn="l" defTabSz="82073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303463" indent="-204788" algn="l" defTabSz="82073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760663" indent="-204788" algn="l" defTabSz="82073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217863" indent="-204788" algn="l" defTabSz="82073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75063" indent="-204788" algn="l" defTabSz="82073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jpeg" />
  <Relationship Id="rId1" Type="http://schemas.openxmlformats.org/officeDocument/2006/relationships/slideLayout" Target="../slideLayouts/slideLayout7.xml" />
</Relationships>
</file>

<file path=ppt/slides/_rels/slide1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1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1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1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7.xml" />
</Relationships>
</file>

<file path=ppt/slides/_rels/slide1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4.wmf" />
  <Relationship Id="rId2" Type="http://schemas.openxmlformats.org/officeDocument/2006/relationships/image" Target="../media/image3.wmf" />
  <Relationship Id="rId1" Type="http://schemas.openxmlformats.org/officeDocument/2006/relationships/slideLayout" Target="../slideLayouts/slideLayout2.xml" />
</Relationships>
</file>

<file path=ppt/slides/_rels/slide1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4.xml" />
</Relationships>
</file>

<file path=ppt/slides/_rels/slide1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1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2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2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5.wmf" />
  <Relationship Id="rId1" Type="http://schemas.openxmlformats.org/officeDocument/2006/relationships/slideLayout" Target="../slideLayouts/slideLayout2.xml" />
</Relationships>
</file>

<file path=ppt/slides/_rels/slide2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2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3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3.xml" />
</Relationships>
</file>

<file path=ppt/slides/_rels/slide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3.xml" />
</Relationships>
</file>

<file path=ppt/slides/_rels/slide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3.xml" />
</Relationships>
</file>

<file path=ppt/slides/_rels/slide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3"/>
          <p:cNvGrpSpPr>
            <a:grpSpLocks/>
          </p:cNvGrpSpPr>
          <p:nvPr/>
        </p:nvGrpSpPr>
        <p:grpSpPr bwMode="auto">
          <a:xfrm>
            <a:off x="0" y="0"/>
            <a:ext cx="9144000" cy="6388100"/>
            <a:chOff x="0" y="-9525"/>
            <a:chExt cx="9144000" cy="6877050"/>
          </a:xfrm>
        </p:grpSpPr>
        <p:pic>
          <p:nvPicPr>
            <p:cNvPr id="3076" name="Picture 4" descr=" R_Letters_World Cvr_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-9525"/>
              <a:ext cx="9144000" cy="6877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" name="Picture 4" descr=" R_Letters_World Cvr_2"/>
            <p:cNvPicPr>
              <a:picLocks noChangeAspect="1" noChangeArrowheads="1"/>
            </p:cNvPicPr>
            <p:nvPr/>
          </p:nvPicPr>
          <p:blipFill>
            <a:blip r:embed="rId3"/>
            <a:srcRect t="67729" r="75000"/>
            <a:stretch>
              <a:fillRect/>
            </a:stretch>
          </p:blipFill>
          <p:spPr bwMode="auto">
            <a:xfrm>
              <a:off x="0" y="4638675"/>
              <a:ext cx="9144000" cy="221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TextBox 4"/>
          <p:cNvSpPr txBox="1"/>
          <p:nvPr/>
        </p:nvSpPr>
        <p:spPr>
          <a:xfrm>
            <a:off x="0" y="4859263"/>
            <a:ext cx="91440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MGSC Call Plan - Afghanistan</a:t>
            </a:r>
            <a:endParaRPr lang="en-US" sz="1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0" y="28575"/>
            <a:ext cx="9144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smtClean="0">
                <a:latin typeface="Arial Unicode MS" pitchFamily="34" charset="-128"/>
              </a:rPr>
              <a:t>Acquisition Schedule</a:t>
            </a:r>
          </a:p>
        </p:txBody>
      </p:sp>
      <p:graphicFrame>
        <p:nvGraphicFramePr>
          <p:cNvPr id="8241" name="Group 49"/>
          <p:cNvGraphicFramePr>
            <a:graphicFrameLocks noGrp="1"/>
          </p:cNvGraphicFramePr>
          <p:nvPr/>
        </p:nvGraphicFramePr>
        <p:xfrm>
          <a:off x="909638" y="1376363"/>
          <a:ext cx="4808537" cy="4129088"/>
        </p:xfrm>
        <a:graphic>
          <a:graphicData uri="http://schemas.openxmlformats.org/drawingml/2006/table">
            <a:tbl>
              <a:tblPr/>
              <a:tblGrid>
                <a:gridCol w="2419350"/>
                <a:gridCol w="2389187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Sources Sought/RFI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     {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mm/dd/yyyy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}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Industry Day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     {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mm/dd/yyyy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}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Draft SOW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     {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mm/dd/yyyy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}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Draft RFP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     {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mm/dd/yyyy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}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Final RFP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     {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mm/dd/yyyy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}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Proposal Due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     {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mm/dd/yyyy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}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Orals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     {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mm/dd/yyyy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}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BAFO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     {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mm/dd/yyyy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}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Award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     {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mm/dd/yyyy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}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Contract Start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     {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mm/dd/yyyy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}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8230" name="Line 2"/>
          <p:cNvSpPr>
            <a:spLocks noChangeShapeType="1"/>
          </p:cNvSpPr>
          <p:nvPr/>
        </p:nvSpPr>
        <p:spPr bwMode="auto">
          <a:xfrm rot="5357907">
            <a:off x="865188" y="3440112"/>
            <a:ext cx="4953000" cy="53975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Text Box 208"/>
          <p:cNvSpPr txBox="1">
            <a:spLocks noChangeArrowheads="1"/>
          </p:cNvSpPr>
          <p:nvPr/>
        </p:nvSpPr>
        <p:spPr bwMode="auto">
          <a:xfrm>
            <a:off x="5948363" y="2414588"/>
            <a:ext cx="2557462" cy="1271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Font typeface="Wingdings 2" pitchFamily="18" charset="2"/>
              <a:buNone/>
            </a:pPr>
            <a:r>
              <a:rPr lang="en-US" sz="1400">
                <a:solidFill>
                  <a:schemeClr val="accent2"/>
                </a:solidFill>
                <a:sym typeface="Wingdings 2" pitchFamily="18" charset="2"/>
              </a:rPr>
              <a:t></a:t>
            </a:r>
            <a:r>
              <a:rPr lang="en-US"/>
              <a:t> </a:t>
            </a:r>
            <a:r>
              <a:rPr lang="en-US" sz="1400" b="1"/>
              <a:t>= RFP release &gt; 180 days</a:t>
            </a:r>
          </a:p>
          <a:p>
            <a:pPr>
              <a:spcBef>
                <a:spcPct val="50000"/>
              </a:spcBef>
              <a:buFont typeface="Wingdings 2" pitchFamily="18" charset="2"/>
              <a:buNone/>
            </a:pPr>
            <a:r>
              <a:rPr lang="en-US" sz="1400" b="1">
                <a:solidFill>
                  <a:srgbClr val="00FF00"/>
                </a:solidFill>
                <a:sym typeface="Wingdings 2" pitchFamily="18" charset="2"/>
              </a:rPr>
              <a:t> </a:t>
            </a:r>
            <a:r>
              <a:rPr lang="en-US" sz="1400" b="1">
                <a:sym typeface="Wingdings 2" pitchFamily="18" charset="2"/>
              </a:rPr>
              <a:t>= </a:t>
            </a:r>
            <a:r>
              <a:rPr lang="en-US" sz="1400" b="1"/>
              <a:t>RFP release </a:t>
            </a:r>
            <a:r>
              <a:rPr lang="en-US" sz="1400" b="1">
                <a:cs typeface="Arial" charset="0"/>
              </a:rPr>
              <a:t>≤ 180 days</a:t>
            </a:r>
          </a:p>
          <a:p>
            <a:pPr>
              <a:spcBef>
                <a:spcPct val="50000"/>
              </a:spcBef>
              <a:buFont typeface="Wingdings 2" pitchFamily="18" charset="2"/>
              <a:buNone/>
            </a:pPr>
            <a:r>
              <a:rPr lang="en-US" sz="1400" b="1">
                <a:solidFill>
                  <a:srgbClr val="FF9900"/>
                </a:solidFill>
                <a:sym typeface="Wingdings 2" pitchFamily="18" charset="2"/>
              </a:rPr>
              <a:t></a:t>
            </a:r>
            <a:r>
              <a:rPr lang="en-US" sz="1400" b="1">
                <a:cs typeface="Arial" charset="0"/>
              </a:rPr>
              <a:t> = RFP release </a:t>
            </a:r>
            <a:r>
              <a:rPr lang="en-US" sz="1400" b="1"/>
              <a:t>≤ 90 days</a:t>
            </a:r>
          </a:p>
          <a:p>
            <a:pPr>
              <a:spcBef>
                <a:spcPct val="50000"/>
              </a:spcBef>
              <a:buFont typeface="Wingdings 2" pitchFamily="18" charset="2"/>
              <a:buNone/>
            </a:pPr>
            <a:r>
              <a:rPr lang="en-US" sz="1400" b="1">
                <a:solidFill>
                  <a:srgbClr val="FF0000"/>
                </a:solidFill>
                <a:sym typeface="Wingdings 2" pitchFamily="18" charset="2"/>
              </a:rPr>
              <a:t></a:t>
            </a:r>
            <a:r>
              <a:rPr lang="en-US" sz="1400" b="1"/>
              <a:t> = RFP release ≤ 60 days</a:t>
            </a:r>
            <a:r>
              <a:rPr lang="en-US" sz="1400" b="1">
                <a:cs typeface="Arial" charset="0"/>
              </a:rPr>
              <a:t> </a:t>
            </a:r>
          </a:p>
        </p:txBody>
      </p:sp>
      <p:sp>
        <p:nvSpPr>
          <p:cNvPr id="8232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45" name="Group 53"/>
          <p:cNvGraphicFramePr>
            <a:graphicFrameLocks noGrp="1"/>
          </p:cNvGraphicFramePr>
          <p:nvPr>
            <p:ph idx="4294967295"/>
          </p:nvPr>
        </p:nvGraphicFramePr>
        <p:xfrm>
          <a:off x="358775" y="762000"/>
          <a:ext cx="8435975" cy="4073211"/>
        </p:xfrm>
        <a:graphic>
          <a:graphicData uri="http://schemas.openxmlformats.org/drawingml/2006/table">
            <a:tbl>
              <a:tblPr/>
              <a:tblGrid>
                <a:gridCol w="7064375"/>
                <a:gridCol w="13716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1. Program Related to OU Business Plan</a:t>
                      </a:r>
                    </a:p>
                  </a:txBody>
                  <a:tcPr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  No </a:t>
                      </a:r>
                    </a:p>
                  </a:txBody>
                  <a:tcPr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2. Entry into New Market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(new work – current customer/new customer – current work)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  No </a:t>
                      </a:r>
                    </a:p>
                  </a:txBody>
                  <a:tcPr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3. Expansion of Current Work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(current and/or new customer)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  No </a:t>
                      </a:r>
                    </a:p>
                  </a:txBody>
                  <a:tcPr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4. Increase in Market Share and/or Positioning </a:t>
                      </a:r>
                    </a:p>
                  </a:txBody>
                  <a:tcPr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  No </a:t>
                      </a:r>
                    </a:p>
                  </a:txBody>
                  <a:tcPr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5. Addition of New Competency</a:t>
                      </a:r>
                    </a:p>
                  </a:txBody>
                  <a:tcPr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  No </a:t>
                      </a:r>
                    </a:p>
                  </a:txBody>
                  <a:tcPr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6. Growth of Core Competency</a:t>
                      </a:r>
                    </a:p>
                  </a:txBody>
                  <a:tcPr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  No </a:t>
                      </a:r>
                    </a:p>
                  </a:txBody>
                  <a:tcPr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7. Facilitates Profitable Growth and/or ROI</a:t>
                      </a:r>
                    </a:p>
                  </a:txBody>
                  <a:tcPr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  No </a:t>
                      </a:r>
                    </a:p>
                  </a:txBody>
                  <a:tcPr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8. Establishes and/or Builds Strategic Relationships </a:t>
                      </a:r>
                    </a:p>
                  </a:txBody>
                  <a:tcPr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  No </a:t>
                      </a:r>
                    </a:p>
                  </a:txBody>
                  <a:tcPr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9. Customer Loyalty, Bonding, and Involvement/Customer Relationships</a:t>
                      </a:r>
                    </a:p>
                  </a:txBody>
                  <a:tcPr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  No </a:t>
                      </a:r>
                    </a:p>
                  </a:txBody>
                  <a:tcPr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10. Must Win Opportunity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(i.e. re-compete, add-on, modification, etc.)</a:t>
                      </a:r>
                    </a:p>
                  </a:txBody>
                  <a:tcPr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  No </a:t>
                      </a:r>
                    </a:p>
                  </a:txBody>
                  <a:tcPr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9253" name="Rectangle 59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8575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 anchorCtr="1"/>
          <a:lstStyle/>
          <a:p>
            <a:pPr eaLnBrk="1" hangingPunct="1"/>
            <a:r>
              <a:rPr lang="en-US" sz="2400" smtClean="0">
                <a:latin typeface="Arial Unicode MS" pitchFamily="34" charset="-128"/>
              </a:rPr>
              <a:t>10 Points of Strategic Value</a:t>
            </a:r>
          </a:p>
        </p:txBody>
      </p:sp>
      <p:sp>
        <p:nvSpPr>
          <p:cNvPr id="9254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  <p:graphicFrame>
        <p:nvGraphicFramePr>
          <p:cNvPr id="10285" name="Group 45"/>
          <p:cNvGraphicFramePr>
            <a:graphicFrameLocks noGrp="1"/>
          </p:cNvGraphicFramePr>
          <p:nvPr/>
        </p:nvGraphicFramePr>
        <p:xfrm>
          <a:off x="266700" y="760413"/>
          <a:ext cx="8648700" cy="3867912"/>
        </p:xfrm>
        <a:graphic>
          <a:graphicData uri="http://schemas.openxmlformats.org/drawingml/2006/table">
            <a:tbl>
              <a:tblPr/>
              <a:tblGrid>
                <a:gridCol w="2182813"/>
                <a:gridCol w="884237"/>
                <a:gridCol w="857250"/>
                <a:gridCol w="4724400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Categories</a:t>
                      </a:r>
                    </a:p>
                  </a:txBody>
                  <a:tcPr marL="0" marR="0" marT="0" marB="27432" anchor="b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</a:t>
                      </a:r>
                    </a:p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Estimate</a:t>
                      </a:r>
                    </a:p>
                  </a:txBody>
                  <a:tcPr marL="0" marR="0" marT="0" marB="2743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</a:t>
                      </a:r>
                    </a:p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Status</a:t>
                      </a:r>
                    </a:p>
                  </a:txBody>
                  <a:tcPr marL="0" marR="0" marT="0" marB="2743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Scoring Criteria</a:t>
                      </a:r>
                    </a:p>
                  </a:txBody>
                  <a:tcPr marL="0" marR="0" marT="0" marB="2743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Headcount Growth</a:t>
                      </a:r>
                    </a:p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(Direct Hires)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Excellent – At least 95% of the bid results in new hire D/L and/or retains existing D/L incumbency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Good – Greater than 50% to 94% of the bid results in new hire D/L and/or retains existing D/L incumbency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Fair – Greater than 35% to 49% of the bid results in new hire D/L and/or retains existing D/L incumbency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Poor – The bid does not result in new hire D/L and/or the retention of existing D/L incumbency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Gross Profit</a:t>
                      </a: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Excellent – Exceeds profits objectives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Good – Meets profit objectives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Fair – Less than .5% below profit objectives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Poor – More than .5% below profit objectives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  <a:sym typeface="Wingdings 2" pitchFamily="18" charset="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Annual Revenue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Excellent – Greater than $15M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Good – Between $5M - $15M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Fair – Greater than $1M and less than $5M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Poor – $1M or less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Arial" charset="0"/>
                        <a:sym typeface="Wingdings 2" pitchFamily="18" charset="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ODC and/or 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Excellent – Less than 5% of the total bid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Good – Between 5% and less than 10% of the total bid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Fair – Between 10% and less than 25% of the total bid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Poor – More than 25% of the total bid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sym typeface="Wingdings 2" pitchFamily="18" charset="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275" name="Rectangle 4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8575"/>
            <a:ext cx="914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 anchorCtr="1"/>
          <a:lstStyle/>
          <a:p>
            <a:pPr eaLnBrk="1" hangingPunct="1"/>
            <a:r>
              <a:rPr lang="en-US" sz="2400" smtClean="0">
                <a:latin typeface="Arial Unicode MS" pitchFamily="34" charset="-128"/>
              </a:rPr>
              <a:t>Business Rationale</a:t>
            </a:r>
          </a:p>
        </p:txBody>
      </p:sp>
      <p:graphicFrame>
        <p:nvGraphicFramePr>
          <p:cNvPr id="918747" name="Group 219"/>
          <p:cNvGraphicFramePr>
            <a:graphicFrameLocks noGrp="1"/>
          </p:cNvGraphicFramePr>
          <p:nvPr/>
        </p:nvGraphicFramePr>
        <p:xfrm>
          <a:off x="247650" y="4800600"/>
          <a:ext cx="8667749" cy="1371600"/>
        </p:xfrm>
        <a:graphic>
          <a:graphicData uri="http://schemas.openxmlformats.org/drawingml/2006/table">
            <a:tbl>
              <a:tblPr/>
              <a:tblGrid>
                <a:gridCol w="8667749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Explain upside/down-side of any cash flow implications, financial risks, or problematic funding issues: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06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Business Case – Financial</a:t>
            </a:r>
          </a:p>
        </p:txBody>
      </p:sp>
      <p:graphicFrame>
        <p:nvGraphicFramePr>
          <p:cNvPr id="68644" name="Group 36"/>
          <p:cNvGraphicFramePr>
            <a:graphicFrameLocks noGrp="1"/>
          </p:cNvGraphicFramePr>
          <p:nvPr>
            <p:ph sz="half" idx="2"/>
          </p:nvPr>
        </p:nvGraphicFramePr>
        <p:xfrm>
          <a:off x="685800" y="820738"/>
          <a:ext cx="7780338" cy="4910521"/>
        </p:xfrm>
        <a:graphic>
          <a:graphicData uri="http://schemas.openxmlformats.org/drawingml/2006/table">
            <a:tbl>
              <a:tblPr/>
              <a:tblGrid>
                <a:gridCol w="5611813"/>
                <a:gridCol w="2168525"/>
              </a:tblGrid>
              <a:tr h="536575"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Estimated Program Value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Risk Factor</a:t>
                      </a:r>
                    </a:p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(See Risk Assessment &amp; Mitigation Slide)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Labor</a:t>
                      </a:r>
                    </a:p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(Estimated Hours x Average Rate) (Labor &amp; Burden – Prime &amp; Subs)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ODCs (%)</a:t>
                      </a:r>
                    </a:p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(Travel, Per Diem, Materials, Burdens (G&amp;A, Material Handling, etc.))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Fee (%)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Investment</a:t>
                      </a:r>
                    </a:p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(B&amp;P and/or Capture Funds, Performance Bond, Insurance, etc.)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Margin (%)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Estimated Net Profit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Break Even Point (Cash Flow)</a:t>
                      </a:r>
                    </a:p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(Estimated Month/Year BEP)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$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99" name="Text Box 68"/>
          <p:cNvSpPr txBox="1">
            <a:spLocks noChangeArrowheads="1"/>
          </p:cNvSpPr>
          <p:nvPr/>
        </p:nvSpPr>
        <p:spPr bwMode="auto">
          <a:xfrm>
            <a:off x="325438" y="5827713"/>
            <a:ext cx="8442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ym typeface="Wingdings" pitchFamily="2" charset="2"/>
              </a:rPr>
              <a:t>Risk Factor =</a:t>
            </a:r>
            <a:r>
              <a:rPr lang="en-US" b="1">
                <a:solidFill>
                  <a:srgbClr val="3333CC"/>
                </a:solidFill>
                <a:sym typeface="Wingdings" pitchFamily="2" charset="2"/>
              </a:rPr>
              <a:t>  </a:t>
            </a:r>
            <a:r>
              <a:rPr lang="en-US" b="1">
                <a:sym typeface="Wingdings" pitchFamily="2" charset="2"/>
              </a:rPr>
              <a:t>Minimal    </a:t>
            </a:r>
            <a:r>
              <a:rPr lang="en-US" b="1">
                <a:solidFill>
                  <a:srgbClr val="33CC33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Moderate    </a:t>
            </a:r>
            <a:r>
              <a:rPr lang="en-US" b="1">
                <a:solidFill>
                  <a:srgbClr val="FF9900"/>
                </a:solidFill>
                <a:sym typeface="Wingdings" pitchFamily="2" charset="2"/>
              </a:rPr>
              <a:t></a:t>
            </a:r>
            <a:r>
              <a:rPr lang="en-US" b="1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High    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</a:t>
            </a:r>
            <a:r>
              <a:rPr lang="en-US" b="1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Critical</a:t>
            </a:r>
          </a:p>
        </p:txBody>
      </p:sp>
      <p:sp>
        <p:nvSpPr>
          <p:cNvPr id="11300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97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Return on B&amp;P Investment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452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en-US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/>
          <a:srcRect l="6456" r="6673"/>
          <a:stretch>
            <a:fillRect/>
          </a:stretch>
        </p:blipFill>
        <p:spPr bwMode="auto">
          <a:xfrm>
            <a:off x="1065213" y="952500"/>
            <a:ext cx="6964362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/>
          <a:srcRect l="14380" r="-2005" b="6570"/>
          <a:stretch>
            <a:fillRect/>
          </a:stretch>
        </p:blipFill>
        <p:spPr bwMode="auto">
          <a:xfrm>
            <a:off x="2741613" y="4259263"/>
            <a:ext cx="3608387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475038" y="3906838"/>
            <a:ext cx="2076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>
            <a:spAutoFit/>
          </a:bodyPr>
          <a:lstStyle/>
          <a:p>
            <a:r>
              <a:rPr lang="en-US" b="1"/>
              <a:t>{ </a:t>
            </a:r>
            <a:r>
              <a:rPr lang="en-US" b="1" i="1"/>
              <a:t>Insert Opportunity Title</a:t>
            </a:r>
            <a:r>
              <a:rPr lang="en-US" b="1"/>
              <a:t> }</a:t>
            </a:r>
          </a:p>
        </p:txBody>
      </p:sp>
      <p:sp>
        <p:nvSpPr>
          <p:cNvPr id="12295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9"/>
          <p:cNvSpPr>
            <a:spLocks noGrp="1" noChangeArrowheads="1"/>
          </p:cNvSpPr>
          <p:nvPr>
            <p:ph type="title"/>
          </p:nvPr>
        </p:nvSpPr>
        <p:spPr bwMode="auto">
          <a:xfrm>
            <a:off x="0" y="19050"/>
            <a:ext cx="9144000" cy="4587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smtClean="0">
                <a:latin typeface="Arial Unicode MS" pitchFamily="34" charset="-128"/>
              </a:rPr>
              <a:t>Competitive Assessment</a:t>
            </a:r>
          </a:p>
        </p:txBody>
      </p:sp>
      <p:graphicFrame>
        <p:nvGraphicFramePr>
          <p:cNvPr id="11380" name="Group 116"/>
          <p:cNvGraphicFramePr>
            <a:graphicFrameLocks noGrp="1"/>
          </p:cNvGraphicFramePr>
          <p:nvPr>
            <p:ph idx="1"/>
          </p:nvPr>
        </p:nvGraphicFramePr>
        <p:xfrm>
          <a:off x="285750" y="762000"/>
          <a:ext cx="8599488" cy="4885376"/>
        </p:xfrm>
        <a:graphic>
          <a:graphicData uri="http://schemas.openxmlformats.org/drawingml/2006/table">
            <a:tbl>
              <a:tblPr/>
              <a:tblGrid>
                <a:gridCol w="4654550"/>
                <a:gridCol w="563563"/>
                <a:gridCol w="563562"/>
                <a:gridCol w="563563"/>
                <a:gridCol w="563562"/>
                <a:gridCol w="563563"/>
                <a:gridCol w="563562"/>
                <a:gridCol w="563563"/>
              </a:tblGrid>
              <a:tr h="1000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Biding Entity + Competitors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27432" anchor="b" anchorCtr="1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Past Performance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Technology Solution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Management Solution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Quality Assurance/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Control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Cost/Price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Small Business Utilization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Numerical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Ranking</a:t>
                      </a:r>
                    </a:p>
                  </a:txBody>
                  <a:tcPr marT="91440" marB="91440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407" name="Text Box 119"/>
          <p:cNvSpPr txBox="1">
            <a:spLocks noChangeArrowheads="1"/>
          </p:cNvSpPr>
          <p:nvPr/>
        </p:nvSpPr>
        <p:spPr bwMode="auto">
          <a:xfrm>
            <a:off x="390525" y="5861050"/>
            <a:ext cx="8378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ym typeface="Wingdings" pitchFamily="2" charset="2"/>
              </a:rPr>
              <a:t>Competitive Assessment =</a:t>
            </a:r>
            <a:r>
              <a:rPr lang="en-US" b="1">
                <a:solidFill>
                  <a:srgbClr val="3333CC"/>
                </a:solidFill>
                <a:sym typeface="Wingdings" pitchFamily="2" charset="2"/>
              </a:rPr>
              <a:t>  </a:t>
            </a:r>
            <a:r>
              <a:rPr lang="en-US" b="1">
                <a:sym typeface="Wingdings" pitchFamily="2" charset="2"/>
              </a:rPr>
              <a:t>Excellent    </a:t>
            </a:r>
            <a:r>
              <a:rPr lang="en-US" b="1">
                <a:solidFill>
                  <a:srgbClr val="33CC33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Good    </a:t>
            </a:r>
            <a:r>
              <a:rPr lang="en-US" b="1">
                <a:solidFill>
                  <a:srgbClr val="FF9900"/>
                </a:solidFill>
                <a:sym typeface="Wingdings" pitchFamily="2" charset="2"/>
              </a:rPr>
              <a:t></a:t>
            </a:r>
            <a:r>
              <a:rPr lang="en-US" b="1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Fair    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Poor    </a:t>
            </a:r>
            <a:r>
              <a:rPr lang="en-US">
                <a:sym typeface="Wingdings" pitchFamily="2" charset="2"/>
              </a:rPr>
              <a:t> </a:t>
            </a:r>
            <a:r>
              <a:rPr lang="en-US" b="1">
                <a:sym typeface="Wingdings" pitchFamily="2" charset="2"/>
              </a:rPr>
              <a:t>N/A</a:t>
            </a:r>
          </a:p>
        </p:txBody>
      </p:sp>
      <p:sp>
        <p:nvSpPr>
          <p:cNvPr id="13408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45" name="Group 57"/>
          <p:cNvGraphicFramePr>
            <a:graphicFrameLocks noGrp="1"/>
          </p:cNvGraphicFramePr>
          <p:nvPr>
            <p:ph/>
          </p:nvPr>
        </p:nvGraphicFramePr>
        <p:xfrm>
          <a:off x="476250" y="741363"/>
          <a:ext cx="8215313" cy="4888041"/>
        </p:xfrm>
        <a:graphic>
          <a:graphicData uri="http://schemas.openxmlformats.org/drawingml/2006/table">
            <a:tbl>
              <a:tblPr/>
              <a:tblGrid>
                <a:gridCol w="5505450"/>
                <a:gridCol w="1790700"/>
                <a:gridCol w="919163"/>
              </a:tblGrid>
              <a:tr h="331788">
                <a:tc gridSpan="3"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Priming?    Yes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     No 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9563">
                <a:tc gridSpan="3"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anchorCtr="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9563">
                <a:tc gridSpan="3"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 priming list all significant subcontractors below: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Company Name</a:t>
                      </a:r>
                    </a:p>
                  </a:txBody>
                  <a:tcPr marL="0" marR="0" marT="0" marB="2743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Contractual Status</a:t>
                      </a:r>
                    </a:p>
                  </a:txBody>
                  <a:tcPr marL="0" marR="0" marT="0" marB="2743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Strategic</a:t>
                      </a:r>
                    </a:p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Fit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sym typeface="Wingdings 2" pitchFamily="18" charset="2"/>
                      </a:endParaRPr>
                    </a:p>
                  </a:txBody>
                  <a:tcPr marL="0" marR="0" marT="0" marB="2743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 1: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NDA 	TA 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 2: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NDA 	TA 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 3: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NDA 	TA 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 4: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NDA 	TA 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sym typeface="Wingdings 2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63">
                <a:tc gridSpan="3"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 not priming we are a subcontractor to whom: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Company Name</a:t>
                      </a:r>
                    </a:p>
                  </a:txBody>
                  <a:tcPr anchor="b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Contractual Status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Strategic</a:t>
                      </a:r>
                    </a:p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 Fit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Prime: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NDA 	TA 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390" name="Rectangle 34"/>
          <p:cNvSpPr>
            <a:spLocks noChangeArrowheads="1"/>
          </p:cNvSpPr>
          <p:nvPr/>
        </p:nvSpPr>
        <p:spPr bwMode="auto">
          <a:xfrm>
            <a:off x="0" y="28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defTabSz="820738"/>
            <a:r>
              <a:rPr lang="en-US" sz="2400" b="1" i="1">
                <a:solidFill>
                  <a:srgbClr val="A50021"/>
                </a:solidFill>
                <a:latin typeface="Arial Unicode MS" pitchFamily="34" charset="-128"/>
              </a:rPr>
              <a:t>Teaming Status</a:t>
            </a:r>
          </a:p>
        </p:txBody>
      </p:sp>
      <p:sp>
        <p:nvSpPr>
          <p:cNvPr id="14391" name="Text Box 336"/>
          <p:cNvSpPr txBox="1">
            <a:spLocks noChangeArrowheads="1"/>
          </p:cNvSpPr>
          <p:nvPr/>
        </p:nvSpPr>
        <p:spPr bwMode="auto">
          <a:xfrm>
            <a:off x="485775" y="5834063"/>
            <a:ext cx="8216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ym typeface="Wingdings" pitchFamily="2" charset="2"/>
              </a:rPr>
              <a:t>Strategic Fit =</a:t>
            </a:r>
            <a:r>
              <a:rPr lang="en-US" b="1">
                <a:solidFill>
                  <a:srgbClr val="3333CC"/>
                </a:solidFill>
                <a:sym typeface="Wingdings" pitchFamily="2" charset="2"/>
              </a:rPr>
              <a:t>  </a:t>
            </a:r>
            <a:r>
              <a:rPr lang="en-US" b="1">
                <a:sym typeface="Wingdings" pitchFamily="2" charset="2"/>
              </a:rPr>
              <a:t>Excellent    </a:t>
            </a:r>
            <a:r>
              <a:rPr lang="en-US" b="1">
                <a:solidFill>
                  <a:srgbClr val="33CC33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Good    </a:t>
            </a:r>
            <a:r>
              <a:rPr lang="en-US" b="1">
                <a:solidFill>
                  <a:srgbClr val="FF9900"/>
                </a:solidFill>
                <a:sym typeface="Wingdings" pitchFamily="2" charset="2"/>
              </a:rPr>
              <a:t></a:t>
            </a:r>
            <a:r>
              <a:rPr lang="en-US" b="1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Fair    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Poor</a:t>
            </a:r>
          </a:p>
        </p:txBody>
      </p:sp>
      <p:sp>
        <p:nvSpPr>
          <p:cNvPr id="14392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0" y="28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defTabSz="820738"/>
            <a:r>
              <a:rPr lang="en-US" sz="2400" b="1" i="1">
                <a:solidFill>
                  <a:srgbClr val="A50021"/>
                </a:solidFill>
                <a:latin typeface="Arial Unicode MS" pitchFamily="34" charset="-128"/>
              </a:rPr>
              <a:t>The Team – Members &amp; Roles</a:t>
            </a:r>
          </a:p>
        </p:txBody>
      </p:sp>
      <p:graphicFrame>
        <p:nvGraphicFramePr>
          <p:cNvPr id="13404" name="Group 92"/>
          <p:cNvGraphicFramePr>
            <a:graphicFrameLocks noGrp="1"/>
          </p:cNvGraphicFramePr>
          <p:nvPr/>
        </p:nvGraphicFramePr>
        <p:xfrm>
          <a:off x="404813" y="739775"/>
          <a:ext cx="8299450" cy="4883150"/>
        </p:xfrm>
        <a:graphic>
          <a:graphicData uri="http://schemas.openxmlformats.org/drawingml/2006/table">
            <a:tbl>
              <a:tblPr/>
              <a:tblGrid>
                <a:gridCol w="1985962"/>
                <a:gridCol w="1177925"/>
                <a:gridCol w="1268413"/>
                <a:gridCol w="2897187"/>
                <a:gridCol w="969963"/>
              </a:tblGrid>
              <a:tr h="200025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Company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Business</a:t>
                      </a:r>
                    </a:p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Classification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SOW Areas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Remarks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Relevancy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11.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12.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449" name="Text Box 146"/>
          <p:cNvSpPr txBox="1">
            <a:spLocks noChangeArrowheads="1"/>
          </p:cNvSpPr>
          <p:nvPr/>
        </p:nvSpPr>
        <p:spPr bwMode="auto">
          <a:xfrm>
            <a:off x="485775" y="5830888"/>
            <a:ext cx="8216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ym typeface="Wingdings" pitchFamily="2" charset="2"/>
              </a:rPr>
              <a:t>Relevancy =</a:t>
            </a:r>
            <a:r>
              <a:rPr lang="en-US" b="1">
                <a:solidFill>
                  <a:srgbClr val="3333CC"/>
                </a:solidFill>
                <a:sym typeface="Wingdings" pitchFamily="2" charset="2"/>
              </a:rPr>
              <a:t>  </a:t>
            </a:r>
            <a:r>
              <a:rPr lang="en-US" b="1">
                <a:sym typeface="Wingdings" pitchFamily="2" charset="2"/>
              </a:rPr>
              <a:t>High    </a:t>
            </a:r>
            <a:r>
              <a:rPr lang="en-US" b="1">
                <a:solidFill>
                  <a:srgbClr val="33CC33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Medium    </a:t>
            </a:r>
            <a:r>
              <a:rPr lang="en-US" b="1">
                <a:solidFill>
                  <a:srgbClr val="FF9900"/>
                </a:solidFill>
                <a:sym typeface="Wingdings" pitchFamily="2" charset="2"/>
              </a:rPr>
              <a:t></a:t>
            </a:r>
            <a:r>
              <a:rPr lang="en-US" b="1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Limited    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Unknown</a:t>
            </a:r>
          </a:p>
        </p:txBody>
      </p:sp>
      <p:sp>
        <p:nvSpPr>
          <p:cNvPr id="15450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4841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smtClean="0">
                <a:latin typeface="Arial Unicode MS" pitchFamily="34" charset="-128"/>
              </a:rPr>
              <a:t>Pursuit Evaluation Summary</a:t>
            </a:r>
          </a:p>
        </p:txBody>
      </p:sp>
      <p:graphicFrame>
        <p:nvGraphicFramePr>
          <p:cNvPr id="14472" name="Group 136"/>
          <p:cNvGraphicFramePr>
            <a:graphicFrameLocks noGrp="1"/>
          </p:cNvGraphicFramePr>
          <p:nvPr/>
        </p:nvGraphicFramePr>
        <p:xfrm>
          <a:off x="392113" y="730250"/>
          <a:ext cx="8388350" cy="4916488"/>
        </p:xfrm>
        <a:graphic>
          <a:graphicData uri="http://schemas.openxmlformats.org/drawingml/2006/table">
            <a:tbl>
              <a:tblPr/>
              <a:tblGrid>
                <a:gridCol w="2514600"/>
                <a:gridCol w="963612"/>
                <a:gridCol w="962025"/>
                <a:gridCol w="963613"/>
                <a:gridCol w="29845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marL="45720" marR="4572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Qualified</a:t>
                      </a:r>
                    </a:p>
                  </a:txBody>
                  <a:tcPr marL="45720" marR="45720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Capture</a:t>
                      </a:r>
                    </a:p>
                  </a:txBody>
                  <a:tcPr marL="45720" marR="45720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Bid/No Bid</a:t>
                      </a:r>
                    </a:p>
                  </a:txBody>
                  <a:tcPr marL="45720" marR="45720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How do we turn this blue?</a:t>
                      </a:r>
                    </a:p>
                  </a:txBody>
                  <a:tcPr marL="45720" marR="45720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Early Opportunity Focus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Strategic Fit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Business Case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Acct, Cap, and Prop Team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Customer Relations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 Influencing the Acquisition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 Past Performance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 Competitive Analysis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 Price-to-Win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 Win Strategy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 Technical Solution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 Risk Management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 Teaming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 Proposal Operations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 Legal/ITAR Review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 Business Intelligence Assist </a:t>
                      </a:r>
                    </a:p>
                  </a:txBody>
                  <a:tcPr marL="45720" marR="4572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3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497" name="Text Box 131"/>
          <p:cNvSpPr txBox="1">
            <a:spLocks noChangeArrowheads="1"/>
          </p:cNvSpPr>
          <p:nvPr/>
        </p:nvSpPr>
        <p:spPr bwMode="auto">
          <a:xfrm>
            <a:off x="390525" y="5843588"/>
            <a:ext cx="837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ym typeface="Wingdings" pitchFamily="2" charset="2"/>
              </a:rPr>
              <a:t>Pursuit Status =</a:t>
            </a:r>
            <a:r>
              <a:rPr lang="en-US" b="1">
                <a:solidFill>
                  <a:srgbClr val="3333CC"/>
                </a:solidFill>
                <a:sym typeface="Wingdings" pitchFamily="2" charset="2"/>
              </a:rPr>
              <a:t>  </a:t>
            </a:r>
            <a:r>
              <a:rPr lang="en-US" b="1">
                <a:sym typeface="Wingdings" pitchFamily="2" charset="2"/>
              </a:rPr>
              <a:t>Excellent    </a:t>
            </a:r>
            <a:r>
              <a:rPr lang="en-US" b="1">
                <a:solidFill>
                  <a:srgbClr val="33CC33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Good    </a:t>
            </a:r>
            <a:r>
              <a:rPr lang="en-US" b="1">
                <a:solidFill>
                  <a:srgbClr val="FF9900"/>
                </a:solidFill>
                <a:sym typeface="Wingdings" pitchFamily="2" charset="2"/>
              </a:rPr>
              <a:t></a:t>
            </a:r>
            <a:r>
              <a:rPr lang="en-US" b="1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Fair    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Poor</a:t>
            </a:r>
          </a:p>
        </p:txBody>
      </p:sp>
      <p:sp>
        <p:nvSpPr>
          <p:cNvPr id="16498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5550" name="Group 94"/>
          <p:cNvGraphicFramePr>
            <a:graphicFrameLocks noGrp="1"/>
          </p:cNvGraphicFramePr>
          <p:nvPr/>
        </p:nvGraphicFramePr>
        <p:xfrm>
          <a:off x="365125" y="762000"/>
          <a:ext cx="8445500" cy="4384675"/>
        </p:xfrm>
        <a:graphic>
          <a:graphicData uri="http://schemas.openxmlformats.org/drawingml/2006/table">
            <a:tbl>
              <a:tblPr/>
              <a:tblGrid>
                <a:gridCol w="3448050"/>
                <a:gridCol w="508000"/>
                <a:gridCol w="4489450"/>
              </a:tblGrid>
              <a:tr h="485775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Risks</a:t>
                      </a:r>
                    </a:p>
                  </a:txBody>
                  <a:tcPr marL="0" marR="0" marT="0" marB="0" anchor="b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Risk</a:t>
                      </a:r>
                    </a:p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Level</a:t>
                      </a:r>
                    </a:p>
                  </a:txBody>
                  <a:tcPr marL="0" marR="0" marT="0" marB="0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Mitigation Plan and Action Status</a:t>
                      </a:r>
                    </a:p>
                  </a:txBody>
                  <a:tcPr marL="0" marR="0" marT="0" marB="0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452" name="Rectangle 52"/>
          <p:cNvSpPr>
            <a:spLocks noGrp="1" noChangeArrowheads="1"/>
          </p:cNvSpPr>
          <p:nvPr>
            <p:ph type="title"/>
          </p:nvPr>
        </p:nvSpPr>
        <p:spPr bwMode="auto">
          <a:xfrm>
            <a:off x="0" y="38100"/>
            <a:ext cx="9144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smtClean="0">
                <a:latin typeface="Arial Unicode MS" pitchFamily="34" charset="-128"/>
              </a:rPr>
              <a:t>Risk Assessment  &amp; Mitigation</a:t>
            </a:r>
          </a:p>
        </p:txBody>
      </p:sp>
      <p:sp>
        <p:nvSpPr>
          <p:cNvPr id="17453" name="Text Box 68"/>
          <p:cNvSpPr txBox="1">
            <a:spLocks noChangeArrowheads="1"/>
          </p:cNvSpPr>
          <p:nvPr/>
        </p:nvSpPr>
        <p:spPr bwMode="auto">
          <a:xfrm>
            <a:off x="360363" y="5664200"/>
            <a:ext cx="84423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ym typeface="Wingdings" pitchFamily="2" charset="2"/>
              </a:rPr>
              <a:t>Risk Level =</a:t>
            </a:r>
            <a:r>
              <a:rPr lang="en-US" b="1">
                <a:solidFill>
                  <a:srgbClr val="3333CC"/>
                </a:solidFill>
                <a:sym typeface="Wingdings" pitchFamily="2" charset="2"/>
              </a:rPr>
              <a:t>  </a:t>
            </a:r>
            <a:r>
              <a:rPr lang="en-US" b="1">
                <a:sym typeface="Wingdings" pitchFamily="2" charset="2"/>
              </a:rPr>
              <a:t>Minimal    </a:t>
            </a:r>
            <a:r>
              <a:rPr lang="en-US" b="1">
                <a:solidFill>
                  <a:srgbClr val="33CC33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Moderate    </a:t>
            </a:r>
            <a:r>
              <a:rPr lang="en-US" b="1">
                <a:solidFill>
                  <a:srgbClr val="FF9900"/>
                </a:solidFill>
                <a:sym typeface="Wingdings" pitchFamily="2" charset="2"/>
              </a:rPr>
              <a:t></a:t>
            </a:r>
            <a:r>
              <a:rPr lang="en-US" b="1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High    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</a:t>
            </a:r>
            <a:r>
              <a:rPr lang="en-US" b="1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Critical</a:t>
            </a:r>
          </a:p>
        </p:txBody>
      </p:sp>
      <p:sp>
        <p:nvSpPr>
          <p:cNvPr id="17454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8575"/>
            <a:ext cx="9144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>
                <a:latin typeface="Arial Unicode MS" pitchFamily="34" charset="-128"/>
              </a:rPr>
              <a:t>Introductions</a:t>
            </a:r>
            <a:endParaRPr lang="en-US" sz="2400" dirty="0" smtClean="0">
              <a:latin typeface="Arial Unicode MS" pitchFamily="34" charset="-128"/>
            </a:endParaRPr>
          </a:p>
        </p:txBody>
      </p:sp>
      <p:sp>
        <p:nvSpPr>
          <p:cNvPr id="4134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  <p:graphicFrame>
        <p:nvGraphicFramePr>
          <p:cNvPr id="6" name="Group 195"/>
          <p:cNvGraphicFramePr>
            <a:graphicFrameLocks noGrp="1"/>
          </p:cNvGraphicFramePr>
          <p:nvPr>
            <p:ph sz="half" idx="2"/>
          </p:nvPr>
        </p:nvGraphicFramePr>
        <p:xfrm>
          <a:off x="677732" y="1546412"/>
          <a:ext cx="7756262" cy="2871788"/>
        </p:xfrm>
        <a:graphic>
          <a:graphicData uri="http://schemas.openxmlformats.org/drawingml/2006/table">
            <a:tbl>
              <a:tblPr/>
              <a:tblGrid>
                <a:gridCol w="2692942"/>
                <a:gridCol w="1820286"/>
                <a:gridCol w="3243034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Position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Company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Rob Barker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rob@adatum.com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Sales Manager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A. Datum Corp.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Angela Barbariol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angela@adatum.com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Engineer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A. Datum Corp.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Jerry Orman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(215) 555-0140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Director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Wide World Importers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Sonja Nitsche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(215) 555-0147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CEO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Wide World Importers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9525"/>
            <a:ext cx="9144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6" tIns="46034" rIns="92066" bIns="46034" anchor="ctr" anchorCtr="1"/>
          <a:lstStyle/>
          <a:p>
            <a:r>
              <a:rPr lang="en-US" sz="2400" b="1" i="1">
                <a:solidFill>
                  <a:srgbClr val="A50021"/>
                </a:solidFill>
                <a:latin typeface="Arial Unicode MS" pitchFamily="34" charset="-128"/>
              </a:rPr>
              <a:t>Management Decisions</a:t>
            </a:r>
          </a:p>
        </p:txBody>
      </p:sp>
      <p:graphicFrame>
        <p:nvGraphicFramePr>
          <p:cNvPr id="57381" name="Group 37"/>
          <p:cNvGraphicFramePr>
            <a:graphicFrameLocks noGrp="1"/>
          </p:cNvGraphicFramePr>
          <p:nvPr/>
        </p:nvGraphicFramePr>
        <p:xfrm>
          <a:off x="576263" y="762000"/>
          <a:ext cx="8075612" cy="5278438"/>
        </p:xfrm>
        <a:graphic>
          <a:graphicData uri="http://schemas.openxmlformats.org/drawingml/2006/table">
            <a:tbl>
              <a:tblPr/>
              <a:tblGrid>
                <a:gridCol w="6434137"/>
                <a:gridCol w="1641475"/>
              </a:tblGrid>
              <a:tr h="455613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Management Decisions</a:t>
                      </a:r>
                    </a:p>
                  </a:txBody>
                  <a:tcPr marL="45720" marR="45720" anchor="b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Do we agree that we should continue to pursue and/or bid this opportunity?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	  No    N/A 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10807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Should this effort be moved to the indicated BAP stage?</a:t>
                      </a:r>
                    </a:p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		 Exploratory	 Qualified</a:t>
                      </a:r>
                    </a:p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		 Capture	 Bid/No Bid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	  No    N/A 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 we agree on the indicated gross booking value of {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$0M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}?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	  No    N/A 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Is the presented business case and teaming strategy approved?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	  No    N/A 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Are {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Capture/Bid &amp; Proposal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} Funds in the amount of {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} approved for disbursement?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 Capture/B&amp;P budget w/approval sheet must be presented at all Gate 3 and Gate 4 Reviews)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	  No    N/A 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The follow-on {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stage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 } Gate Review scheduled for {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month/day/year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 } has been coordinated and approved.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Yes 	  No    N/A 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461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0" y="0"/>
            <a:ext cx="9144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defTabSz="820738"/>
            <a:r>
              <a:rPr lang="en-US" sz="2400" b="1" i="1">
                <a:solidFill>
                  <a:srgbClr val="A50021"/>
                </a:solidFill>
                <a:latin typeface="Arial Unicode MS" pitchFamily="34" charset="-128"/>
              </a:rPr>
              <a:t>Addendums and Backup Data</a:t>
            </a:r>
          </a:p>
        </p:txBody>
      </p:sp>
      <p:pic>
        <p:nvPicPr>
          <p:cNvPr id="19459" name="Picture 5" descr="j043754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8863" y="1349375"/>
            <a:ext cx="4543425" cy="297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62" name="Group 10"/>
          <p:cNvGraphicFramePr>
            <a:graphicFrameLocks noGrp="1"/>
          </p:cNvGraphicFramePr>
          <p:nvPr/>
        </p:nvGraphicFramePr>
        <p:xfrm>
          <a:off x="685800" y="762000"/>
          <a:ext cx="7772400" cy="4786313"/>
        </p:xfrm>
        <a:graphic>
          <a:graphicData uri="http://schemas.openxmlformats.org/drawingml/2006/table">
            <a:tbl>
              <a:tblPr/>
              <a:tblGrid>
                <a:gridCol w="7772400"/>
              </a:tblGrid>
              <a:tr h="259080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UNIQUE RISK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Any risk regardless of type, i.e., Fixed Price or Cost Reimbursement which contains an unusual or controversial element or unusual risk situation such as:</a:t>
                      </a:r>
                    </a:p>
                    <a:p>
                      <a:pPr marL="571500" marR="0" lvl="1" indent="-34290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Performance exposes personnel to high health risk.</a:t>
                      </a:r>
                    </a:p>
                    <a:p>
                      <a:pPr marL="571500" marR="0" lvl="1" indent="-34290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Performance might result in adverse reactions by the public.</a:t>
                      </a:r>
                    </a:p>
                    <a:p>
                      <a:pPr marL="571500" marR="0" lvl="1" indent="-34290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Performance in foreign country involving potential collection problems or financial risks due to political actions, tax issues, ITAR, registrations, and labor law.</a:t>
                      </a:r>
                    </a:p>
                    <a:p>
                      <a:pPr marL="571500" marR="0" lvl="1" indent="-34290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Accomplishment of contract requirements is questionable for any reason. Performance or specification guarantees or warranties, the achievement of which exceeds the state-of-the-art, require a certification by the responsible corporate officer that the research required is not beyond reasonable bounds of attainment under the proposed contract.</a:t>
                      </a:r>
                    </a:p>
                    <a:p>
                      <a:pPr marL="571500" marR="0" lvl="1" indent="-34290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Ability of customer to pay for contract work is questionable.</a:t>
                      </a:r>
                    </a:p>
                    <a:p>
                      <a:pPr marL="571500" marR="0" lvl="1" indent="-34290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Resulting contract will contain an Exclusion Clause (OCI) which might adversely impact some other element of the company (including subsidiaries).</a:t>
                      </a:r>
                    </a:p>
                    <a:p>
                      <a:pPr marL="571500" marR="0" lvl="1" indent="-34290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Resulting contract will contain an unusual risk clause such as a liquidated damages clause.</a:t>
                      </a:r>
                    </a:p>
                    <a:p>
                      <a:pPr marL="571500" marR="0" lvl="1" indent="-34290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Involves a business activity in which ManTech has no particular expertise or experience.</a:t>
                      </a:r>
                    </a:p>
                    <a:p>
                      <a:pPr marL="571500" marR="0" lvl="1" indent="-34290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Involves pricing using non-typical cost centers, factors, or methodology developing new cost centers, or changes to established cost centers and/or disclosure statements.</a:t>
                      </a:r>
                    </a:p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 there is a question as to whether a risk should be classified in the “unique category,” the risk should be so classified for the purposes of the approval and review procedures to be used.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488" name="Rectangle 27"/>
          <p:cNvSpPr>
            <a:spLocks noChangeArrowheads="1"/>
          </p:cNvSpPr>
          <p:nvPr/>
        </p:nvSpPr>
        <p:spPr bwMode="auto">
          <a:xfrm>
            <a:off x="0" y="0"/>
            <a:ext cx="9144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defTabSz="820738"/>
            <a:r>
              <a:rPr lang="en-US" sz="2400" b="1" i="1">
                <a:solidFill>
                  <a:srgbClr val="A50021"/>
                </a:solidFill>
                <a:latin typeface="Arial Unicode MS" pitchFamily="34" charset="-128"/>
              </a:rPr>
              <a:t>Risk Definitions (1 of 2)</a:t>
            </a:r>
          </a:p>
        </p:txBody>
      </p:sp>
      <p:sp>
        <p:nvSpPr>
          <p:cNvPr id="20489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3902" name="Group 14"/>
          <p:cNvGraphicFramePr>
            <a:graphicFrameLocks noGrp="1"/>
          </p:cNvGraphicFramePr>
          <p:nvPr>
            <p:ph type="tbl" idx="1"/>
          </p:nvPr>
        </p:nvGraphicFramePr>
        <p:xfrm>
          <a:off x="685800" y="762000"/>
          <a:ext cx="7772400" cy="3249613"/>
        </p:xfrm>
        <a:graphic>
          <a:graphicData uri="http://schemas.openxmlformats.org/drawingml/2006/table">
            <a:tbl>
              <a:tblPr/>
              <a:tblGrid>
                <a:gridCol w="7772400"/>
              </a:tblGrid>
              <a:tr h="2333625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FIXED PRICE HARD PRODUCT RISK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An effort that requires the delivery of a product for a fixed price within a fixed period of time whose acceptance is subject to customer buy-off on a subjective basis or to some objective criteria such as a written performance specification.  These products include hardware as well as computer software and firmware programs.</a:t>
                      </a:r>
                    </a:p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FIXED PRICE SOFT PRODUCT RISK is an effort requiring:</a:t>
                      </a:r>
                    </a:p>
                    <a:p>
                      <a:pPr marL="457200" marR="0" lvl="1" indent="-22860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delivery of a product for a fixed price within a fixed period of time whose acceptance is not subject to customer evaluation criteria such as a written performance specification, e.g., studies, analysis, and evaluations where our obligation is satisfied by the delivery of a report which summarized our investigation and findings.</a:t>
                      </a:r>
                    </a:p>
                    <a:p>
                      <a:pPr marL="457200" marR="0" lvl="1" indent="-22860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Labor to be provided at a fixed rate as under a Level-of-Effort contract or Time-and-Material contract. If a product is required, it must be a soft product as defined under (a) above.</a:t>
                      </a:r>
                    </a:p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COST REIMBURSEMENT RISK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An effort providing for payment to the contractor of allowable costs incurred in the performance of the contract, to the extent prescribed in the contract.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512" name="Rectangle 12"/>
          <p:cNvSpPr>
            <a:spLocks noChangeArrowheads="1"/>
          </p:cNvSpPr>
          <p:nvPr/>
        </p:nvSpPr>
        <p:spPr bwMode="auto">
          <a:xfrm>
            <a:off x="0" y="0"/>
            <a:ext cx="9144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defTabSz="820738"/>
            <a:r>
              <a:rPr lang="en-US" sz="2400" b="1" i="1">
                <a:solidFill>
                  <a:srgbClr val="A50021"/>
                </a:solidFill>
                <a:latin typeface="Arial Unicode MS" pitchFamily="34" charset="-128"/>
              </a:rPr>
              <a:t>Risk Definitions (2 of 2)</a:t>
            </a:r>
          </a:p>
        </p:txBody>
      </p:sp>
      <p:sp>
        <p:nvSpPr>
          <p:cNvPr id="21513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0" y="28575"/>
            <a:ext cx="9144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>
                <a:latin typeface="Arial Unicode MS" pitchFamily="34" charset="-128"/>
              </a:rPr>
              <a:t>Objectives</a:t>
            </a:r>
            <a:endParaRPr lang="en-US" sz="2400" dirty="0" smtClean="0">
              <a:latin typeface="Arial Unicode MS" pitchFamily="34" charset="-128"/>
            </a:endParaRPr>
          </a:p>
        </p:txBody>
      </p:sp>
      <p:sp>
        <p:nvSpPr>
          <p:cNvPr id="5135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516367" y="839096"/>
            <a:ext cx="817581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latin typeface="+mn-lt"/>
              </a:rPr>
              <a:t>Wide </a:t>
            </a:r>
            <a:r>
              <a:rPr lang="en-US" sz="2400" dirty="0" smtClean="0">
                <a:latin typeface="+mn-lt"/>
              </a:rPr>
              <a:t>World Importers: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Discuss need for reliable and robust integrated communication system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latin typeface="+mn-lt"/>
              </a:rPr>
              <a:t>A</a:t>
            </a:r>
            <a:r>
              <a:rPr lang="en-US" sz="2400" dirty="0" smtClean="0">
                <a:latin typeface="+mn-lt"/>
              </a:rPr>
              <a:t>. </a:t>
            </a:r>
            <a:r>
              <a:rPr lang="en-US" sz="2400" dirty="0" smtClean="0">
                <a:latin typeface="+mn-lt"/>
              </a:rPr>
              <a:t>Datum: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Present solution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 Present solution benefits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0" name="Rectangle 64"/>
          <p:cNvSpPr>
            <a:spLocks noGrp="1" noChangeArrowheads="1"/>
          </p:cNvSpPr>
          <p:nvPr>
            <p:ph type="title"/>
          </p:nvPr>
        </p:nvSpPr>
        <p:spPr bwMode="auto">
          <a:xfrm>
            <a:off x="0" y="28575"/>
            <a:ext cx="9144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/>
              <a:t>Capability Overview</a:t>
            </a:r>
            <a:endParaRPr lang="en-US" sz="2400" dirty="0" smtClean="0">
              <a:latin typeface="Arial Unicode MS" pitchFamily="34" charset="-128"/>
            </a:endParaRPr>
          </a:p>
        </p:txBody>
      </p:sp>
      <p:sp>
        <p:nvSpPr>
          <p:cNvPr id="6211" name="Text Box 65"/>
          <p:cNvSpPr txBox="1">
            <a:spLocks noChangeArrowheads="1"/>
          </p:cNvSpPr>
          <p:nvPr/>
        </p:nvSpPr>
        <p:spPr bwMode="auto">
          <a:xfrm>
            <a:off x="0" y="5894388"/>
            <a:ext cx="914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ym typeface="Wingdings" pitchFamily="2" charset="2"/>
              </a:rPr>
              <a:t>Pwin/Pgo Value =</a:t>
            </a:r>
            <a:r>
              <a:rPr lang="en-US" b="1">
                <a:solidFill>
                  <a:srgbClr val="3333CC"/>
                </a:solidFill>
                <a:sym typeface="Wingdings" pitchFamily="2" charset="2"/>
              </a:rPr>
              <a:t>  </a:t>
            </a:r>
            <a:r>
              <a:rPr lang="en-US" b="1">
                <a:sym typeface="Wingdings" pitchFamily="2" charset="2"/>
              </a:rPr>
              <a:t>Excellent (61% - 100%)    </a:t>
            </a:r>
            <a:r>
              <a:rPr lang="en-US" b="1">
                <a:solidFill>
                  <a:srgbClr val="33CC33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Good (46% - 60%)    </a:t>
            </a:r>
            <a:r>
              <a:rPr lang="en-US" b="1">
                <a:solidFill>
                  <a:srgbClr val="FF9900"/>
                </a:solidFill>
                <a:sym typeface="Wingdings" pitchFamily="2" charset="2"/>
              </a:rPr>
              <a:t></a:t>
            </a:r>
            <a:r>
              <a:rPr lang="en-US" b="1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Fair (31% - 45%)    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Poor (0% - 30%)</a:t>
            </a:r>
          </a:p>
        </p:txBody>
      </p:sp>
      <p:sp>
        <p:nvSpPr>
          <p:cNvPr id="6212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451821" y="796066"/>
            <a:ext cx="8143539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Tx/>
              <a:buNone/>
            </a:pPr>
            <a:r>
              <a:rPr lang="en-US" sz="2400" dirty="0" smtClean="0"/>
              <a:t>In order to determine how best to meet Wide World’s needs, we plan to address the following: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 Review client’s business needs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 Identify contributing factors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 Present possible solutions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 Reach a consensus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0" y="38100"/>
            <a:ext cx="9144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>
                <a:latin typeface="Arial Unicode MS" pitchFamily="34" charset="-128"/>
              </a:rPr>
              <a:t>Sample Delivery</a:t>
            </a:r>
            <a:endParaRPr lang="en-US" sz="2400" dirty="0" smtClean="0">
              <a:latin typeface="Arial Unicode MS" pitchFamily="34" charset="-128"/>
            </a:endParaRPr>
          </a:p>
        </p:txBody>
      </p:sp>
      <p:sp>
        <p:nvSpPr>
          <p:cNvPr id="1036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527125" y="892459"/>
            <a:ext cx="8154296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Tx/>
              <a:buNone/>
            </a:pPr>
            <a:r>
              <a:rPr lang="en-US" sz="2400" dirty="0" smtClean="0">
                <a:latin typeface="+mn-lt"/>
              </a:rPr>
              <a:t>Solution for </a:t>
            </a:r>
            <a:r>
              <a:rPr lang="en-US" sz="2400" dirty="0" err="1" smtClean="0">
                <a:latin typeface="+mn-lt"/>
              </a:rPr>
              <a:t>Fabrikam</a:t>
            </a:r>
            <a:r>
              <a:rPr lang="en-US" sz="2400" dirty="0" smtClean="0">
                <a:latin typeface="+mn-lt"/>
              </a:rPr>
              <a:t>, Inc.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latin typeface="+mn-lt"/>
              </a:rPr>
              <a:t> Created custom solution to improve their voice mail storage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en-US" sz="2400" dirty="0" smtClean="0">
                <a:latin typeface="+mn-lt"/>
              </a:rPr>
              <a:t>Solution for Humongous Insurance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Created custom database for storing new client information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0" y="38100"/>
            <a:ext cx="9144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>
                <a:latin typeface="Arial Unicode MS" pitchFamily="34" charset="-128"/>
              </a:rPr>
              <a:t>Question and Answer</a:t>
            </a:r>
            <a:endParaRPr lang="en-US" sz="2400" dirty="0" smtClean="0">
              <a:latin typeface="Arial Unicode MS" pitchFamily="34" charset="-128"/>
            </a:endParaRPr>
          </a:p>
        </p:txBody>
      </p:sp>
      <p:sp>
        <p:nvSpPr>
          <p:cNvPr id="1036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527125" y="892459"/>
            <a:ext cx="8154296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How expandable is your database storage?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What kind of portal can you provide?</a:t>
            </a:r>
          </a:p>
          <a:p>
            <a:pPr>
              <a:spcAft>
                <a:spcPts val="600"/>
              </a:spcAft>
              <a:buFontTx/>
              <a:buNone/>
            </a:pPr>
            <a:endParaRPr lang="en-US" sz="20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0" y="38100"/>
            <a:ext cx="9144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>
                <a:latin typeface="Arial Unicode MS" pitchFamily="34" charset="-128"/>
              </a:rPr>
              <a:t>Next Steps</a:t>
            </a:r>
            <a:endParaRPr lang="en-US" sz="2400" dirty="0" smtClean="0">
              <a:latin typeface="Arial Unicode MS" pitchFamily="34" charset="-128"/>
            </a:endParaRPr>
          </a:p>
        </p:txBody>
      </p:sp>
      <p:sp>
        <p:nvSpPr>
          <p:cNvPr id="1036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527125" y="892459"/>
            <a:ext cx="8154296" cy="158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har char="•"/>
            </a:pPr>
            <a:r>
              <a:rPr lang="en-US" sz="2400" dirty="0" smtClean="0">
                <a:latin typeface="+mn-lt"/>
              </a:rPr>
              <a:t>Can we meet on Tuesday at 3:00 P.M.?</a:t>
            </a: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sz="2400" dirty="0" smtClean="0">
                <a:latin typeface="+mn-lt"/>
              </a:rPr>
              <a:t>Can our representative bring some samples to show you?</a:t>
            </a:r>
          </a:p>
          <a:p>
            <a:pPr>
              <a:spcAft>
                <a:spcPts val="600"/>
              </a:spcAft>
              <a:buFontTx/>
              <a:buNone/>
            </a:pPr>
            <a:endParaRPr lang="en-US" sz="2000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0" y="38100"/>
            <a:ext cx="9144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>
                <a:latin typeface="Arial Unicode MS" pitchFamily="34" charset="-128"/>
              </a:rPr>
              <a:t>Thank You</a:t>
            </a:r>
            <a:endParaRPr lang="en-US" sz="2400" dirty="0" smtClean="0">
              <a:latin typeface="Arial Unicode MS" pitchFamily="34" charset="-128"/>
            </a:endParaRPr>
          </a:p>
        </p:txBody>
      </p:sp>
      <p:sp>
        <p:nvSpPr>
          <p:cNvPr id="1036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570155" y="835971"/>
            <a:ext cx="8025205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har char="•"/>
            </a:pPr>
            <a:r>
              <a:rPr lang="en-US" sz="2400" dirty="0" smtClean="0">
                <a:latin typeface="+mn-lt"/>
              </a:rPr>
              <a:t>Thank customer for attending</a:t>
            </a: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sz="2400" dirty="0" smtClean="0">
                <a:latin typeface="+mn-lt"/>
              </a:rPr>
              <a:t>Thank customer for considering your business and your solutions</a:t>
            </a: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en-US" sz="2400" dirty="0" smtClean="0">
                <a:latin typeface="+mn-lt"/>
              </a:rPr>
              <a:t>Thank sales staff for their contributions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8100"/>
            <a:ext cx="9144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smtClean="0">
                <a:latin typeface="Arial Unicode MS" pitchFamily="34" charset="-128"/>
              </a:rPr>
              <a:t>Call Plan Results</a:t>
            </a:r>
          </a:p>
        </p:txBody>
      </p:sp>
      <p:graphicFrame>
        <p:nvGraphicFramePr>
          <p:cNvPr id="7272" name="Group 104"/>
          <p:cNvGraphicFramePr>
            <a:graphicFrameLocks noGrp="1"/>
          </p:cNvGraphicFramePr>
          <p:nvPr/>
        </p:nvGraphicFramePr>
        <p:xfrm>
          <a:off x="257175" y="762000"/>
          <a:ext cx="8626475" cy="4949826"/>
        </p:xfrm>
        <a:graphic>
          <a:graphicData uri="http://schemas.openxmlformats.org/drawingml/2006/table">
            <a:tbl>
              <a:tblPr/>
              <a:tblGrid>
                <a:gridCol w="2028825"/>
                <a:gridCol w="1284288"/>
                <a:gridCol w="865187"/>
                <a:gridCol w="835025"/>
                <a:gridCol w="2940050"/>
                <a:gridCol w="6731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Influencer/Decision Maker</a:t>
                      </a:r>
                    </a:p>
                  </a:txBody>
                  <a:tcPr marL="45720" marR="45720" anchor="b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Title/Position</a:t>
                      </a:r>
                    </a:p>
                  </a:txBody>
                  <a:tcPr marL="45720" marR="45720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 Scheduled</a:t>
                      </a:r>
                    </a:p>
                  </a:txBody>
                  <a:tcPr marL="45720" marR="45720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 Visited</a:t>
                      </a:r>
                    </a:p>
                  </a:txBody>
                  <a:tcPr marL="45720" marR="45720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Message/Summary of Results</a:t>
                      </a:r>
                    </a:p>
                  </a:txBody>
                  <a:tcPr marL="45720" marR="45720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Status</a:t>
                      </a:r>
                    </a:p>
                  </a:txBody>
                  <a:tcPr marL="45720" marR="45720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07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Wingdings 2" pitchFamily="18" charset="2"/>
                        </a:rPr>
                        <a:t>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43" name="Text Box 65"/>
          <p:cNvSpPr txBox="1">
            <a:spLocks noChangeArrowheads="1"/>
          </p:cNvSpPr>
          <p:nvPr/>
        </p:nvSpPr>
        <p:spPr bwMode="auto">
          <a:xfrm>
            <a:off x="0" y="59182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ym typeface="Wingdings" pitchFamily="2" charset="2"/>
              </a:rPr>
              <a:t>Call Plan Status =</a:t>
            </a:r>
            <a:r>
              <a:rPr lang="en-US" b="1">
                <a:solidFill>
                  <a:srgbClr val="3333CC"/>
                </a:solidFill>
                <a:sym typeface="Wingdings" pitchFamily="2" charset="2"/>
              </a:rPr>
              <a:t> </a:t>
            </a:r>
            <a:r>
              <a:rPr lang="en-US" b="1">
                <a:solidFill>
                  <a:srgbClr val="00FF00"/>
                </a:solidFill>
                <a:sym typeface="Wingdings" pitchFamily="2" charset="2"/>
              </a:rPr>
              <a:t></a:t>
            </a:r>
            <a:r>
              <a:rPr lang="en-US" b="1">
                <a:solidFill>
                  <a:srgbClr val="3333CC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Completed   </a:t>
            </a:r>
            <a:r>
              <a:rPr lang="en-US" b="1">
                <a:solidFill>
                  <a:srgbClr val="FF9900"/>
                </a:solidFill>
                <a:sym typeface="Wingdings" pitchFamily="2" charset="2"/>
              </a:rPr>
              <a:t></a:t>
            </a:r>
            <a:r>
              <a:rPr lang="en-US" b="1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Pending    </a:t>
            </a:r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</a:t>
            </a:r>
            <a:r>
              <a:rPr lang="en-US" b="1">
                <a:sym typeface="Wingdings" pitchFamily="2" charset="2"/>
              </a:rPr>
              <a:t> Missed</a:t>
            </a:r>
          </a:p>
        </p:txBody>
      </p:sp>
      <p:sp>
        <p:nvSpPr>
          <p:cNvPr id="7244" name="TextBox 37"/>
          <p:cNvSpPr txBox="1">
            <a:spLocks noChangeArrowheads="1"/>
          </p:cNvSpPr>
          <p:nvPr/>
        </p:nvSpPr>
        <p:spPr bwMode="auto">
          <a:xfrm>
            <a:off x="0" y="6175375"/>
            <a:ext cx="91440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b="1"/>
              <a:t>ManTech Technical Services Group Proprietary Information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Pages>5</Pages>
  <Words>2033</Words>
  <PresentationFormat>Letter Paper (8.5x11 in)</PresentationFormat>
  <Paragraphs>470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LinksUpToDate>false</LinksUpToDate>
  <SharedDoc>false</SharedDoc>
  <HyperlinksChanged>false</HyperlinksChanged>
</Properties>
</file>