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handoutMasterIdLst>
    <p:handoutMasterId r:id="rId24"/>
  </p:handoutMasterIdLst>
  <p:sldIdLst>
    <p:sldId id="256" r:id="rId2"/>
    <p:sldId id="276" r:id="rId3"/>
    <p:sldId id="258" r:id="rId4"/>
    <p:sldId id="279" r:id="rId5"/>
    <p:sldId id="310" r:id="rId6"/>
    <p:sldId id="308" r:id="rId7"/>
    <p:sldId id="274" r:id="rId8"/>
    <p:sldId id="266" r:id="rId9"/>
    <p:sldId id="265" r:id="rId10"/>
    <p:sldId id="282" r:id="rId11"/>
    <p:sldId id="307" r:id="rId12"/>
    <p:sldId id="289" r:id="rId13"/>
    <p:sldId id="290" r:id="rId14"/>
    <p:sldId id="296" r:id="rId15"/>
    <p:sldId id="302" r:id="rId16"/>
    <p:sldId id="291" r:id="rId17"/>
    <p:sldId id="297" r:id="rId18"/>
    <p:sldId id="305" r:id="rId19"/>
    <p:sldId id="292" r:id="rId20"/>
    <p:sldId id="311" r:id="rId21"/>
    <p:sldId id="312" r:id="rId22"/>
    <p:sldId id="280" r:id="rId23"/>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9BBB59"/>
    <a:srgbClr val="C0504D"/>
    <a:srgbClr val="5585BF"/>
    <a:srgbClr val="33A93B"/>
    <a:srgbClr val="1A8EBD"/>
    <a:srgbClr val="157297"/>
    <a:srgbClr val="E9F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05" d="100"/>
          <a:sy n="105" d="100"/>
        </p:scale>
        <p:origin x="-1164" y="-90"/>
      </p:cViewPr>
      <p:guideLst>
        <p:guide orient="horz" pos="2160"/>
        <p:guide pos="2880"/>
      </p:guideLst>
    </p:cSldViewPr>
  </p:slideViewPr>
  <p:notesTextViewPr>
    <p:cViewPr>
      <p:scale>
        <a:sx n="1" d="1"/>
        <a:sy n="1" d="1"/>
      </p:scale>
      <p:origin x="0" y="0"/>
    </p:cViewPr>
  </p:notesTextViewPr>
  <p:notesViewPr>
    <p:cSldViewPr>
      <p:cViewPr varScale="1">
        <p:scale>
          <a:sx n="41" d="100"/>
          <a:sy n="41" d="100"/>
        </p:scale>
        <p:origin x="-2381"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גיליון1!$B$1</c:f>
              <c:strCache>
                <c:ptCount val="1"/>
                <c:pt idx="0">
                  <c:v>הצגות דף</c:v>
                </c:pt>
              </c:strCache>
            </c:strRef>
          </c:tx>
          <c:spPr>
            <a:ln w="38100" cap="rnd">
              <a:solidFill>
                <a:schemeClr val="accent1"/>
              </a:solidFill>
              <a:round/>
            </a:ln>
            <a:effectLst/>
          </c:spPr>
          <c:marker>
            <c:symbol val="none"/>
          </c:marker>
          <c:dLbls>
            <c:spPr>
              <a:solidFill>
                <a:srgbClr val="4F81BD"/>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גיליון1!$A$2:$A$7</c:f>
              <c:strCache>
                <c:ptCount val="6"/>
                <c:pt idx="0">
                  <c:v>ינואר</c:v>
                </c:pt>
                <c:pt idx="1">
                  <c:v>פברואר</c:v>
                </c:pt>
                <c:pt idx="2">
                  <c:v>מרץ</c:v>
                </c:pt>
                <c:pt idx="3">
                  <c:v>אפריל</c:v>
                </c:pt>
                <c:pt idx="4">
                  <c:v>מאי</c:v>
                </c:pt>
                <c:pt idx="5">
                  <c:v>יוני</c:v>
                </c:pt>
              </c:strCache>
            </c:strRef>
          </c:cat>
          <c:val>
            <c:numRef>
              <c:f>גיליון1!$B$2:$B$7</c:f>
              <c:numCache>
                <c:formatCode>#,##0</c:formatCode>
                <c:ptCount val="6"/>
                <c:pt idx="0">
                  <c:v>127316</c:v>
                </c:pt>
                <c:pt idx="1">
                  <c:v>109297</c:v>
                </c:pt>
                <c:pt idx="2">
                  <c:v>122221</c:v>
                </c:pt>
                <c:pt idx="3">
                  <c:v>96047</c:v>
                </c:pt>
                <c:pt idx="4">
                  <c:v>127714</c:v>
                </c:pt>
                <c:pt idx="5">
                  <c:v>146166</c:v>
                </c:pt>
              </c:numCache>
            </c:numRef>
          </c:val>
          <c:smooth val="0"/>
        </c:ser>
        <c:ser>
          <c:idx val="1"/>
          <c:order val="1"/>
          <c:tx>
            <c:strRef>
              <c:f>גיליון1!$C$1</c:f>
              <c:strCache>
                <c:ptCount val="1"/>
                <c:pt idx="0">
                  <c:v>פעילויות באתר</c:v>
                </c:pt>
              </c:strCache>
            </c:strRef>
          </c:tx>
          <c:spPr>
            <a:ln w="38100" cap="rnd">
              <a:solidFill>
                <a:schemeClr val="accent2"/>
              </a:solidFill>
              <a:round/>
            </a:ln>
            <a:effectLst/>
          </c:spPr>
          <c:marker>
            <c:symbol val="none"/>
          </c:marker>
          <c:dLbls>
            <c:spPr>
              <a:solidFill>
                <a:srgbClr val="C0504D"/>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גיליון1!$A$2:$A$7</c:f>
              <c:strCache>
                <c:ptCount val="6"/>
                <c:pt idx="0">
                  <c:v>ינואר</c:v>
                </c:pt>
                <c:pt idx="1">
                  <c:v>פברואר</c:v>
                </c:pt>
                <c:pt idx="2">
                  <c:v>מרץ</c:v>
                </c:pt>
                <c:pt idx="3">
                  <c:v>אפריל</c:v>
                </c:pt>
                <c:pt idx="4">
                  <c:v>מאי</c:v>
                </c:pt>
                <c:pt idx="5">
                  <c:v>יוני</c:v>
                </c:pt>
              </c:strCache>
            </c:strRef>
          </c:cat>
          <c:val>
            <c:numRef>
              <c:f>גיליון1!$C$2:$C$7</c:f>
              <c:numCache>
                <c:formatCode>#,##0</c:formatCode>
                <c:ptCount val="6"/>
                <c:pt idx="0">
                  <c:v>47252</c:v>
                </c:pt>
                <c:pt idx="1">
                  <c:v>41158</c:v>
                </c:pt>
                <c:pt idx="2">
                  <c:v>45394</c:v>
                </c:pt>
                <c:pt idx="3">
                  <c:v>34902</c:v>
                </c:pt>
                <c:pt idx="4">
                  <c:v>47270</c:v>
                </c:pt>
                <c:pt idx="5">
                  <c:v>53837</c:v>
                </c:pt>
              </c:numCache>
            </c:numRef>
          </c:val>
          <c:smooth val="0"/>
        </c:ser>
        <c:ser>
          <c:idx val="2"/>
          <c:order val="2"/>
          <c:tx>
            <c:strRef>
              <c:f>גיליון1!$D$1</c:f>
              <c:strCache>
                <c:ptCount val="1"/>
                <c:pt idx="0">
                  <c:v>משתמשים</c:v>
                </c:pt>
              </c:strCache>
            </c:strRef>
          </c:tx>
          <c:spPr>
            <a:ln w="38100" cap="rnd">
              <a:solidFill>
                <a:schemeClr val="accent3"/>
              </a:solidFill>
              <a:round/>
            </a:ln>
            <a:effectLst/>
          </c:spPr>
          <c:marker>
            <c:symbol val="none"/>
          </c:marker>
          <c:dLbls>
            <c:spPr>
              <a:solidFill>
                <a:srgbClr val="9BBB59"/>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גיליון1!$A$2:$A$7</c:f>
              <c:strCache>
                <c:ptCount val="6"/>
                <c:pt idx="0">
                  <c:v>ינואר</c:v>
                </c:pt>
                <c:pt idx="1">
                  <c:v>פברואר</c:v>
                </c:pt>
                <c:pt idx="2">
                  <c:v>מרץ</c:v>
                </c:pt>
                <c:pt idx="3">
                  <c:v>אפריל</c:v>
                </c:pt>
                <c:pt idx="4">
                  <c:v>מאי</c:v>
                </c:pt>
                <c:pt idx="5">
                  <c:v>יוני</c:v>
                </c:pt>
              </c:strCache>
            </c:strRef>
          </c:cat>
          <c:val>
            <c:numRef>
              <c:f>גיליון1!$D$2:$D$7</c:f>
              <c:numCache>
                <c:formatCode>#,##0</c:formatCode>
                <c:ptCount val="6"/>
                <c:pt idx="0">
                  <c:v>26327</c:v>
                </c:pt>
                <c:pt idx="1">
                  <c:v>23357</c:v>
                </c:pt>
                <c:pt idx="2">
                  <c:v>23463</c:v>
                </c:pt>
                <c:pt idx="3">
                  <c:v>20591</c:v>
                </c:pt>
                <c:pt idx="4">
                  <c:v>27065</c:v>
                </c:pt>
                <c:pt idx="5">
                  <c:v>30031</c:v>
                </c:pt>
              </c:numCache>
            </c:numRef>
          </c:val>
          <c:smooth val="0"/>
        </c:ser>
        <c:dLbls>
          <c:dLblPos val="ctr"/>
          <c:showLegendKey val="0"/>
          <c:showVal val="1"/>
          <c:showCatName val="0"/>
          <c:showSerName val="0"/>
          <c:showPercent val="0"/>
          <c:showBubbleSize val="0"/>
        </c:dLbls>
        <c:marker val="1"/>
        <c:smooth val="0"/>
        <c:axId val="135826432"/>
        <c:axId val="135836416"/>
      </c:lineChart>
      <c:catAx>
        <c:axId val="135826432"/>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cap="none" spc="0" normalizeH="0" baseline="0">
                <a:solidFill>
                  <a:schemeClr val="tx1"/>
                </a:solidFill>
                <a:latin typeface="+mn-lt"/>
                <a:ea typeface="+mn-ea"/>
                <a:cs typeface="+mn-cs"/>
              </a:defRPr>
            </a:pPr>
            <a:endParaRPr lang="he-IL"/>
          </a:p>
        </c:txPr>
        <c:crossAx val="135836416"/>
        <c:crosses val="autoZero"/>
        <c:auto val="1"/>
        <c:lblAlgn val="ctr"/>
        <c:lblOffset val="100"/>
        <c:noMultiLvlLbl val="0"/>
      </c:catAx>
      <c:valAx>
        <c:axId val="1358364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13582643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he-IL"/>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0888831452152699"/>
          <c:y val="0.10426753341878776"/>
          <c:w val="0.4947479435250996"/>
          <c:h val="0.80590313129463464"/>
        </c:manualLayout>
      </c:layout>
      <c:bar3DChart>
        <c:barDir val="bar"/>
        <c:grouping val="clustered"/>
        <c:varyColors val="0"/>
        <c:ser>
          <c:idx val="0"/>
          <c:order val="0"/>
          <c:tx>
            <c:strRef>
              <c:f>גיליון1!$B$1</c:f>
              <c:strCache>
                <c:ptCount val="1"/>
                <c:pt idx="0">
                  <c:v>שימוש בדפדפנים</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גיליון1!$A$2:$A$11</c:f>
              <c:strCache>
                <c:ptCount val="10"/>
                <c:pt idx="0">
                  <c:v>Mozilla Compatible Agent</c:v>
                </c:pt>
                <c:pt idx="1">
                  <c:v>Maxthon</c:v>
                </c:pt>
                <c:pt idx="2">
                  <c:v>IE with Chrome Frame</c:v>
                </c:pt>
                <c:pt idx="3">
                  <c:v>Opera</c:v>
                </c:pt>
                <c:pt idx="4">
                  <c:v>Safari (in-app)</c:v>
                </c:pt>
                <c:pt idx="5">
                  <c:v>Android Browser</c:v>
                </c:pt>
                <c:pt idx="6">
                  <c:v>Firefox</c:v>
                </c:pt>
                <c:pt idx="7">
                  <c:v>Safari</c:v>
                </c:pt>
                <c:pt idx="8">
                  <c:v>Internet Explorer</c:v>
                </c:pt>
                <c:pt idx="9">
                  <c:v>Chrome</c:v>
                </c:pt>
              </c:strCache>
            </c:strRef>
          </c:cat>
          <c:val>
            <c:numRef>
              <c:f>גיליון1!$B$2:$B$11</c:f>
              <c:numCache>
                <c:formatCode>0.00%</c:formatCode>
                <c:ptCount val="10"/>
                <c:pt idx="0">
                  <c:v>1E-4</c:v>
                </c:pt>
                <c:pt idx="1">
                  <c:v>2.0000000000000001E-4</c:v>
                </c:pt>
                <c:pt idx="2">
                  <c:v>2.0000000000000001E-4</c:v>
                </c:pt>
                <c:pt idx="3">
                  <c:v>1E-3</c:v>
                </c:pt>
                <c:pt idx="4">
                  <c:v>1.9E-3</c:v>
                </c:pt>
                <c:pt idx="5">
                  <c:v>1.7399999999999999E-2</c:v>
                </c:pt>
                <c:pt idx="6">
                  <c:v>2.3E-2</c:v>
                </c:pt>
                <c:pt idx="7">
                  <c:v>6.9599999999999995E-2</c:v>
                </c:pt>
                <c:pt idx="8">
                  <c:v>0.29199999999999998</c:v>
                </c:pt>
                <c:pt idx="9">
                  <c:v>0.59440000000000004</c:v>
                </c:pt>
              </c:numCache>
            </c:numRef>
          </c:val>
        </c:ser>
        <c:dLbls>
          <c:showLegendKey val="0"/>
          <c:showVal val="1"/>
          <c:showCatName val="0"/>
          <c:showSerName val="0"/>
          <c:showPercent val="0"/>
          <c:showBubbleSize val="0"/>
        </c:dLbls>
        <c:gapWidth val="65"/>
        <c:shape val="box"/>
        <c:axId val="136014848"/>
        <c:axId val="137779072"/>
        <c:axId val="0"/>
      </c:bar3DChart>
      <c:catAx>
        <c:axId val="136014848"/>
        <c:scaling>
          <c:orientation val="minMax"/>
        </c:scaling>
        <c:delete val="0"/>
        <c:axPos val="l"/>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he-IL"/>
          </a:p>
        </c:txPr>
        <c:crossAx val="137779072"/>
        <c:crosses val="autoZero"/>
        <c:auto val="1"/>
        <c:lblAlgn val="ctr"/>
        <c:lblOffset val="100"/>
        <c:noMultiLvlLbl val="0"/>
      </c:catAx>
      <c:valAx>
        <c:axId val="137779072"/>
        <c:scaling>
          <c:orientation val="minMax"/>
        </c:scaling>
        <c:delete val="0"/>
        <c:axPos val="b"/>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he-IL"/>
          </a:p>
        </c:txPr>
        <c:crossAx val="136014848"/>
        <c:crosses val="autoZero"/>
        <c:crossBetween val="between"/>
      </c:valAx>
      <c:spPr>
        <a:noFill/>
        <a:ln>
          <a:noFill/>
        </a:ln>
        <a:effectLst/>
      </c:spPr>
    </c:plotArea>
    <c:legend>
      <c:legendPos val="b"/>
      <c:layout>
        <c:manualLayout>
          <c:xMode val="edge"/>
          <c:yMode val="edge"/>
          <c:x val="0.80810130292036519"/>
          <c:y val="0.8079696805740878"/>
          <c:w val="0.16833654019285213"/>
          <c:h val="6.859046090830395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he-IL"/>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he-I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he-IL"/>
              <a:t>שימוש מערכות הפעלה</a:t>
            </a:r>
          </a:p>
        </c:rich>
      </c:tx>
      <c:layout>
        <c:manualLayout>
          <c:xMode val="edge"/>
          <c:yMode val="edge"/>
          <c:x val="0.34235722270827257"/>
          <c:y val="1.556420233463035E-2"/>
        </c:manualLayout>
      </c:layout>
      <c:overlay val="0"/>
      <c:spPr>
        <a:noFill/>
        <a:ln>
          <a:noFill/>
        </a:ln>
        <a:effectLst/>
      </c:sp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1971614659278701"/>
          <c:y val="0.1163036040728372"/>
          <c:w val="0.58232101195683872"/>
          <c:h val="0.78349765617819178"/>
        </c:manualLayout>
      </c:layout>
      <c:bar3DChart>
        <c:barDir val="bar"/>
        <c:grouping val="clustered"/>
        <c:varyColors val="0"/>
        <c:ser>
          <c:idx val="0"/>
          <c:order val="0"/>
          <c:tx>
            <c:strRef>
              <c:f>גיליון1!$B$1</c:f>
              <c:strCache>
                <c:ptCount val="1"/>
                <c:pt idx="0">
                  <c:v>אחוז פעילות באתר</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גיליון1!$A$2:$A$6</c:f>
              <c:strCache>
                <c:ptCount val="5"/>
                <c:pt idx="0">
                  <c:v>Linux</c:v>
                </c:pt>
                <c:pt idx="1">
                  <c:v>Macintosh</c:v>
                </c:pt>
                <c:pt idx="2">
                  <c:v>iOS</c:v>
                </c:pt>
                <c:pt idx="3">
                  <c:v>Android</c:v>
                </c:pt>
                <c:pt idx="4">
                  <c:v>Windows</c:v>
                </c:pt>
              </c:strCache>
            </c:strRef>
          </c:cat>
          <c:val>
            <c:numRef>
              <c:f>גיליון1!$B$2:$B$6</c:f>
              <c:numCache>
                <c:formatCode>0.00%</c:formatCode>
                <c:ptCount val="5"/>
                <c:pt idx="0">
                  <c:v>1.8E-3</c:v>
                </c:pt>
                <c:pt idx="1">
                  <c:v>7.1999999999999998E-3</c:v>
                </c:pt>
                <c:pt idx="2">
                  <c:v>7.3700000000000002E-2</c:v>
                </c:pt>
                <c:pt idx="3">
                  <c:v>0.1032</c:v>
                </c:pt>
                <c:pt idx="4">
                  <c:v>0.81369999999999998</c:v>
                </c:pt>
              </c:numCache>
            </c:numRef>
          </c:val>
        </c:ser>
        <c:dLbls>
          <c:showLegendKey val="0"/>
          <c:showVal val="1"/>
          <c:showCatName val="0"/>
          <c:showSerName val="0"/>
          <c:showPercent val="0"/>
          <c:showBubbleSize val="0"/>
        </c:dLbls>
        <c:gapWidth val="65"/>
        <c:shape val="box"/>
        <c:axId val="136055424"/>
        <c:axId val="136066560"/>
        <c:axId val="0"/>
      </c:bar3DChart>
      <c:catAx>
        <c:axId val="136055424"/>
        <c:scaling>
          <c:orientation val="minMax"/>
        </c:scaling>
        <c:delete val="0"/>
        <c:axPos val="l"/>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he-IL"/>
          </a:p>
        </c:txPr>
        <c:crossAx val="136066560"/>
        <c:crosses val="autoZero"/>
        <c:auto val="1"/>
        <c:lblAlgn val="ctr"/>
        <c:lblOffset val="100"/>
        <c:noMultiLvlLbl val="0"/>
      </c:catAx>
      <c:valAx>
        <c:axId val="136066560"/>
        <c:scaling>
          <c:orientation val="minMax"/>
        </c:scaling>
        <c:delete val="0"/>
        <c:axPos val="b"/>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he-IL"/>
          </a:p>
        </c:txPr>
        <c:crossAx val="136055424"/>
        <c:crosses val="autoZero"/>
        <c:crossBetween val="between"/>
      </c:valAx>
      <c:spPr>
        <a:noFill/>
        <a:ln>
          <a:noFill/>
        </a:ln>
        <a:effectLst/>
      </c:spPr>
    </c:plotArea>
    <c:legend>
      <c:legendPos val="b"/>
      <c:layout>
        <c:manualLayout>
          <c:xMode val="edge"/>
          <c:yMode val="edge"/>
          <c:x val="0.79892157577525036"/>
          <c:y val="0.76245765536409327"/>
          <c:w val="0.18564632545931758"/>
          <c:h val="6.11730523350512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he-IL"/>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he-I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he-IL" dirty="0"/>
              <a:t>פילוח מקורות ההגעה לדף </a:t>
            </a:r>
            <a:r>
              <a:rPr lang="he-IL" dirty="0" smtClean="0"/>
              <a:t>באחוזים</a:t>
            </a:r>
            <a:endParaRPr lang="he-IL" dirty="0"/>
          </a:p>
        </c:rich>
      </c:tx>
      <c:layout>
        <c:manualLayout>
          <c:xMode val="edge"/>
          <c:yMode val="edge"/>
          <c:x val="8.5059125374958328E-2"/>
          <c:y val="1.5625E-2"/>
        </c:manualLayout>
      </c:layout>
      <c:overlay val="0"/>
      <c:spPr>
        <a:noFill/>
        <a:ln>
          <a:noFill/>
        </a:ln>
        <a:effectLst/>
      </c:sp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גיליון1!$B$1</c:f>
              <c:strCache>
                <c:ptCount val="1"/>
                <c:pt idx="0">
                  <c:v>אחוז כניסה</c:v>
                </c:pt>
              </c:strCache>
            </c:strRef>
          </c:tx>
          <c:explosion val="25"/>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Lbls>
            <c:dLbl>
              <c:idx val="0"/>
              <c:layout>
                <c:manualLayout>
                  <c:x val="-8.9371913587701204E-2"/>
                  <c:y val="-0.1620546705859147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7.429267118468319E-2"/>
                  <c:y val="1.3594891177552158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5.2896900344406174E-2"/>
                  <c:y val="6.0739413038236947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3.1934454947839933E-2"/>
                  <c:y val="7.1146160833660044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1.477392206018977E-2"/>
                  <c:y val="6.1553724462584829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he-I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גיליון1!$A$2:$A$7</c:f>
              <c:strCache>
                <c:ptCount val="6"/>
                <c:pt idx="0">
                  <c:v>google</c:v>
                </c:pt>
                <c:pt idx="1">
                  <c:v>(direct)</c:v>
                </c:pt>
                <c:pt idx="2">
                  <c:v>bing</c:v>
                </c:pt>
                <c:pt idx="3">
                  <c:v>שונות</c:v>
                </c:pt>
                <c:pt idx="4">
                  <c:v>mishportal</c:v>
                </c:pt>
                <c:pt idx="5">
                  <c:v>שונות</c:v>
                </c:pt>
              </c:strCache>
            </c:strRef>
          </c:cat>
          <c:val>
            <c:numRef>
              <c:f>גיליון1!$B$2:$B$7</c:f>
              <c:numCache>
                <c:formatCode>0.00%</c:formatCode>
                <c:ptCount val="6"/>
                <c:pt idx="0">
                  <c:v>0.72</c:v>
                </c:pt>
                <c:pt idx="1">
                  <c:v>0.1056</c:v>
                </c:pt>
                <c:pt idx="2">
                  <c:v>5.8099999999999999E-2</c:v>
                </c:pt>
                <c:pt idx="3">
                  <c:v>2.5600000000000001E-2</c:v>
                </c:pt>
                <c:pt idx="4">
                  <c:v>1.34E-2</c:v>
                </c:pt>
                <c:pt idx="5">
                  <c:v>7.7299999999999994E-2</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4011145500741449"/>
          <c:y val="0.19038823064390178"/>
          <c:w val="0.24071796974249238"/>
          <c:h val="0.3507657119168586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he-IL"/>
        </a:p>
      </c:txPr>
    </c:legend>
    <c:plotVisOnly val="1"/>
    <c:dispBlanksAs val="gap"/>
    <c:showDLblsOverMax val="0"/>
  </c:chart>
  <c:spPr>
    <a:noFill/>
    <a:ln w="9525" cap="flat" cmpd="sng" algn="ctr">
      <a:noFill/>
      <a:round/>
    </a:ln>
    <a:effectLst/>
  </c:spPr>
  <c:txPr>
    <a:bodyPr/>
    <a:lstStyle/>
    <a:p>
      <a:pPr>
        <a:defRPr/>
      </a:pPr>
      <a:endParaRPr lang="he-I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he-IL" dirty="0"/>
              <a:t>פילוח מקורות ההגעה לדף </a:t>
            </a:r>
            <a:r>
              <a:rPr lang="he-IL" dirty="0" smtClean="0"/>
              <a:t>באחוזים</a:t>
            </a:r>
            <a:endParaRPr lang="he-IL" dirty="0"/>
          </a:p>
        </c:rich>
      </c:tx>
      <c:layout>
        <c:manualLayout>
          <c:xMode val="edge"/>
          <c:yMode val="edge"/>
          <c:x val="8.5059125374958328E-2"/>
          <c:y val="1.5625E-2"/>
        </c:manualLayout>
      </c:layout>
      <c:overlay val="0"/>
      <c:spPr>
        <a:noFill/>
        <a:ln>
          <a:noFill/>
        </a:ln>
        <a:effectLst/>
      </c:sp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גיליון1!$B$1</c:f>
              <c:strCache>
                <c:ptCount val="1"/>
                <c:pt idx="0">
                  <c:v>אחוז כניסה</c:v>
                </c:pt>
              </c:strCache>
            </c:strRef>
          </c:tx>
          <c:explosion val="25"/>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Lbls>
            <c:dLbl>
              <c:idx val="0"/>
              <c:layout>
                <c:manualLayout>
                  <c:x val="-0.10470834503550676"/>
                  <c:y val="-0.22185626932541025"/>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4.581064491799048E-2"/>
                  <c:y val="6.2481108396939732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3.6830103763487977E-2"/>
                  <c:y val="4.4837470641049433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7.8412785052868555E-2"/>
                  <c:y val="7.6083902227138053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7.4294022541318658E-2"/>
                  <c:y val="7.5645057284937992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he-I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גיליון1!$A$2:$A$6</c:f>
              <c:strCache>
                <c:ptCount val="5"/>
                <c:pt idx="0">
                  <c:v>google</c:v>
                </c:pt>
                <c:pt idx="1">
                  <c:v>אתר מנהל מקרקעי ישראל</c:v>
                </c:pt>
                <c:pt idx="2">
                  <c:v>ישירות</c:v>
                </c:pt>
                <c:pt idx="3">
                  <c:v>שרות הטפסים הממשלתי</c:v>
                </c:pt>
                <c:pt idx="4">
                  <c:v>שונות</c:v>
                </c:pt>
              </c:strCache>
            </c:strRef>
          </c:cat>
          <c:val>
            <c:numRef>
              <c:f>גיליון1!$B$2:$B$6</c:f>
              <c:numCache>
                <c:formatCode>0.00%</c:formatCode>
                <c:ptCount val="5"/>
                <c:pt idx="0">
                  <c:v>0.70640000000000003</c:v>
                </c:pt>
                <c:pt idx="1">
                  <c:v>8.7300000000000003E-2</c:v>
                </c:pt>
                <c:pt idx="2">
                  <c:v>2.9600000000000001E-2</c:v>
                </c:pt>
                <c:pt idx="3">
                  <c:v>2.9000000000000001E-2</c:v>
                </c:pt>
                <c:pt idx="4">
                  <c:v>0.1477</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9601913193220077"/>
          <c:y val="0.28894944774946435"/>
          <c:w val="0.24838619984252955"/>
          <c:h val="0.640941434351259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he-IL"/>
        </a:p>
      </c:txPr>
    </c:legend>
    <c:plotVisOnly val="1"/>
    <c:dispBlanksAs val="gap"/>
    <c:showDLblsOverMax val="0"/>
  </c:chart>
  <c:spPr>
    <a:noFill/>
    <a:ln w="9525" cap="flat" cmpd="sng" algn="ctr">
      <a:noFill/>
      <a:round/>
    </a:ln>
    <a:effectLst/>
  </c:spPr>
  <c:txPr>
    <a:bodyPr/>
    <a:lstStyle/>
    <a:p>
      <a:pPr>
        <a:defRPr/>
      </a:pPr>
      <a:endParaRPr lang="he-I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he-IL" dirty="0"/>
              <a:t>פילוח מקורות ההגעה לדף </a:t>
            </a:r>
            <a:r>
              <a:rPr lang="he-IL" dirty="0" smtClean="0"/>
              <a:t>באחוזים</a:t>
            </a:r>
            <a:endParaRPr lang="he-IL" dirty="0"/>
          </a:p>
        </c:rich>
      </c:tx>
      <c:layout>
        <c:manualLayout>
          <c:xMode val="edge"/>
          <c:yMode val="edge"/>
          <c:x val="8.5059125374958328E-2"/>
          <c:y val="1.5625E-2"/>
        </c:manualLayout>
      </c:layout>
      <c:overlay val="0"/>
      <c:spPr>
        <a:noFill/>
        <a:ln>
          <a:noFill/>
        </a:ln>
        <a:effectLst/>
      </c:sp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גיליון1!$B$1</c:f>
              <c:strCache>
                <c:ptCount val="1"/>
                <c:pt idx="0">
                  <c:v>אחוז כניסה</c:v>
                </c:pt>
              </c:strCache>
            </c:strRef>
          </c:tx>
          <c:explosion val="25"/>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dPt>
          <c:dLbls>
            <c:dLbl>
              <c:idx val="0"/>
              <c:layout>
                <c:manualLayout>
                  <c:x val="-0.18139062447167706"/>
                  <c:y val="-0.15432240400281519"/>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6.7719873775239608E-2"/>
                  <c:y val="3.0491327214879464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6.5312101277911844E-2"/>
                  <c:y val="4.4837470641049468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7.8412785052868555E-2"/>
                  <c:y val="7.6083902227138053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1.7330049076672571E-2"/>
                  <c:y val="0.10408042264791229"/>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he-I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גיליון1!$A$2:$A$8</c:f>
              <c:strCache>
                <c:ptCount val="7"/>
                <c:pt idx="0">
                  <c:v>google</c:v>
                </c:pt>
                <c:pt idx="1">
                  <c:v>פורטל המשרד</c:v>
                </c:pt>
                <c:pt idx="2">
                  <c:v>search.clearch.org</c:v>
                </c:pt>
                <c:pt idx="3">
                  <c:v>bing</c:v>
                </c:pt>
                <c:pt idx="4">
                  <c:v>ישירות</c:v>
                </c:pt>
                <c:pt idx="5">
                  <c:v>רשות מקרקעי ישראל</c:v>
                </c:pt>
                <c:pt idx="6">
                  <c:v>שונות</c:v>
                </c:pt>
              </c:strCache>
            </c:strRef>
          </c:cat>
          <c:val>
            <c:numRef>
              <c:f>גיליון1!$B$2:$B$8</c:f>
              <c:numCache>
                <c:formatCode>0.00%</c:formatCode>
                <c:ptCount val="7"/>
                <c:pt idx="0">
                  <c:v>0.83560000000000001</c:v>
                </c:pt>
                <c:pt idx="1">
                  <c:v>3.1699999999999999E-2</c:v>
                </c:pt>
                <c:pt idx="2">
                  <c:v>3.1699999999999999E-2</c:v>
                </c:pt>
                <c:pt idx="3">
                  <c:v>1.78E-2</c:v>
                </c:pt>
                <c:pt idx="4">
                  <c:v>1.3899999999999999E-2</c:v>
                </c:pt>
                <c:pt idx="5">
                  <c:v>1.3899999999999999E-2</c:v>
                </c:pt>
                <c:pt idx="6">
                  <c:v>5.5399999999999998E-2</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9601913193220077"/>
          <c:y val="0.2818406074867843"/>
          <c:w val="0.29001366997869804"/>
          <c:h val="0.648050274613939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he-IL"/>
        </a:p>
      </c:txPr>
    </c:legend>
    <c:plotVisOnly val="1"/>
    <c:dispBlanksAs val="gap"/>
    <c:showDLblsOverMax val="0"/>
  </c:chart>
  <c:spPr>
    <a:noFill/>
    <a:ln w="9525" cap="flat" cmpd="sng" algn="ctr">
      <a:noFill/>
      <a:round/>
    </a:ln>
    <a:effectLst/>
  </c:spPr>
  <c:txPr>
    <a:bodyPr/>
    <a:lstStyle/>
    <a:p>
      <a:pPr>
        <a:defRPr/>
      </a:pPr>
      <a:endParaRPr lang="he-I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he-IL" dirty="0"/>
              <a:t>פילוח מקורות ההגעה לדף </a:t>
            </a:r>
            <a:r>
              <a:rPr lang="he-IL" dirty="0" smtClean="0"/>
              <a:t>באחוזים</a:t>
            </a:r>
            <a:endParaRPr lang="he-IL" dirty="0"/>
          </a:p>
        </c:rich>
      </c:tx>
      <c:layout>
        <c:manualLayout>
          <c:xMode val="edge"/>
          <c:yMode val="edge"/>
          <c:x val="8.5059125374958328E-2"/>
          <c:y val="1.5625E-2"/>
        </c:manualLayout>
      </c:layout>
      <c:overlay val="0"/>
      <c:spPr>
        <a:noFill/>
        <a:ln>
          <a:noFill/>
        </a:ln>
        <a:effectLst/>
      </c:sp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7231458540206504"/>
          <c:w val="0.82574686749781423"/>
          <c:h val="0.82768541459793499"/>
        </c:manualLayout>
      </c:layout>
      <c:pie3DChart>
        <c:varyColors val="1"/>
        <c:ser>
          <c:idx val="0"/>
          <c:order val="0"/>
          <c:tx>
            <c:strRef>
              <c:f>גיליון1!$B$1</c:f>
              <c:strCache>
                <c:ptCount val="1"/>
                <c:pt idx="0">
                  <c:v>אחוז כניסה</c:v>
                </c:pt>
              </c:strCache>
            </c:strRef>
          </c:tx>
          <c:explosion val="25"/>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Lbls>
            <c:dLbl>
              <c:idx val="0"/>
              <c:layout>
                <c:manualLayout>
                  <c:x val="-0.18139062447167706"/>
                  <c:y val="-0.15432240400281519"/>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1.8697952642943019E-2"/>
                  <c:y val="0.10316021865088164"/>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2.0945891277780661E-2"/>
                  <c:y val="8.3935956886827923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1.7330049076672571E-2"/>
                  <c:y val="0.10408042264791229"/>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he-I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גיליון1!$A$2:$A$6</c:f>
              <c:strCache>
                <c:ptCount val="5"/>
                <c:pt idx="0">
                  <c:v>google</c:v>
                </c:pt>
                <c:pt idx="1">
                  <c:v>שירות הטפסים הממשלתי</c:v>
                </c:pt>
                <c:pt idx="2">
                  <c:v>ישירות</c:v>
                </c:pt>
                <c:pt idx="3">
                  <c:v>search.clearch.org</c:v>
                </c:pt>
                <c:pt idx="4">
                  <c:v>רשות מקרקעי ישראל</c:v>
                </c:pt>
              </c:strCache>
            </c:strRef>
          </c:cat>
          <c:val>
            <c:numRef>
              <c:f>גיליון1!$B$2:$B$6</c:f>
              <c:numCache>
                <c:formatCode>0.00%</c:formatCode>
                <c:ptCount val="5"/>
                <c:pt idx="0">
                  <c:v>0.79469999999999996</c:v>
                </c:pt>
                <c:pt idx="1">
                  <c:v>3.4200000000000001E-2</c:v>
                </c:pt>
                <c:pt idx="2">
                  <c:v>3.1600000000000003E-2</c:v>
                </c:pt>
                <c:pt idx="3">
                  <c:v>3.1600000000000003E-2</c:v>
                </c:pt>
                <c:pt idx="4">
                  <c:v>2.63E-2</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907818774104465"/>
          <c:y val="0.20011476494763331"/>
          <c:w val="0.30921812258955356"/>
          <c:h val="0.7692762374470618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he-IL"/>
        </a:p>
      </c:txPr>
    </c:legend>
    <c:plotVisOnly val="1"/>
    <c:dispBlanksAs val="gap"/>
    <c:showDLblsOverMax val="0"/>
  </c:chart>
  <c:spPr>
    <a:noFill/>
    <a:ln w="9525" cap="flat" cmpd="sng" algn="ctr">
      <a:noFill/>
      <a:round/>
    </a:ln>
    <a:effectLst/>
  </c:spPr>
  <c:txPr>
    <a:bodyPr/>
    <a:lstStyle/>
    <a:p>
      <a:pPr>
        <a:defRPr/>
      </a:pPr>
      <a:endParaRPr lang="he-I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422E0161-A2E6-41A1-98CC-14446F7B6487}" type="datetimeFigureOut">
              <a:rPr lang="he-IL" smtClean="0"/>
              <a:t>כ"א/תמוז/תשע"ה</a:t>
            </a:fld>
            <a:endParaRPr lang="he-IL"/>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7BBDB6DF-28FF-452F-92AB-3BA149B6462E}" type="slidenum">
              <a:rPr lang="he-IL" smtClean="0"/>
              <a:t>‹#›</a:t>
            </a:fld>
            <a:endParaRPr lang="he-IL"/>
          </a:p>
        </p:txBody>
      </p:sp>
    </p:spTree>
    <p:extLst>
      <p:ext uri="{BB962C8B-B14F-4D97-AF65-F5344CB8AC3E}">
        <p14:creationId xmlns:p14="http://schemas.microsoft.com/office/powerpoint/2010/main" val="41862656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Espace réservé de la date 3"/>
          <p:cNvSpPr>
            <a:spLocks noGrp="1"/>
          </p:cNvSpPr>
          <p:nvPr>
            <p:ph type="dt" sz="half" idx="10"/>
          </p:nvPr>
        </p:nvSpPr>
        <p:spPr/>
        <p:txBody>
          <a:bodyPr/>
          <a:lstStyle>
            <a:lvl1pPr>
              <a:defRPr/>
            </a:lvl1pPr>
          </a:lstStyle>
          <a:p>
            <a:fld id="{57FECA31-5103-4892-8401-E2560825F7B7}" type="datetimeFigureOut">
              <a:rPr lang="he-IL" smtClean="0"/>
              <a:t>כ"א/תמוז/תשע"ה</a:t>
            </a:fld>
            <a:endParaRPr lang="he-IL"/>
          </a:p>
        </p:txBody>
      </p:sp>
      <p:sp>
        <p:nvSpPr>
          <p:cNvPr id="5" name="Espace réservé du pied de page 4"/>
          <p:cNvSpPr>
            <a:spLocks noGrp="1"/>
          </p:cNvSpPr>
          <p:nvPr>
            <p:ph type="ftr" sz="quarter" idx="11"/>
          </p:nvPr>
        </p:nvSpPr>
        <p:spPr/>
        <p:txBody>
          <a:bodyPr/>
          <a:lstStyle>
            <a:lvl1pPr>
              <a:defRPr/>
            </a:lvl1pPr>
          </a:lstStyle>
          <a:p>
            <a:endParaRPr lang="he-IL"/>
          </a:p>
        </p:txBody>
      </p:sp>
      <p:sp>
        <p:nvSpPr>
          <p:cNvPr id="6" name="Espace réservé du numéro de diapositive 5"/>
          <p:cNvSpPr>
            <a:spLocks noGrp="1"/>
          </p:cNvSpPr>
          <p:nvPr>
            <p:ph type="sldNum" sz="quarter" idx="12"/>
          </p:nvPr>
        </p:nvSpPr>
        <p:spPr/>
        <p:txBody>
          <a:bodyPr/>
          <a:lstStyle>
            <a:lvl1pPr>
              <a:defRPr/>
            </a:lvl1pPr>
          </a:lstStyle>
          <a:p>
            <a:fld id="{B8077ED1-836A-433B-837B-D21AFD612811}"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fld id="{57FECA31-5103-4892-8401-E2560825F7B7}" type="datetimeFigureOut">
              <a:rPr lang="he-IL" smtClean="0"/>
              <a:t>כ"א/תמוז/תשע"ה</a:t>
            </a:fld>
            <a:endParaRPr lang="he-IL"/>
          </a:p>
        </p:txBody>
      </p:sp>
      <p:sp>
        <p:nvSpPr>
          <p:cNvPr id="5" name="Espace réservé du pied de page 4"/>
          <p:cNvSpPr>
            <a:spLocks noGrp="1"/>
          </p:cNvSpPr>
          <p:nvPr>
            <p:ph type="ftr" sz="quarter" idx="11"/>
          </p:nvPr>
        </p:nvSpPr>
        <p:spPr/>
        <p:txBody>
          <a:bodyPr/>
          <a:lstStyle>
            <a:lvl1pPr>
              <a:defRPr/>
            </a:lvl1pPr>
          </a:lstStyle>
          <a:p>
            <a:endParaRPr lang="he-IL"/>
          </a:p>
        </p:txBody>
      </p:sp>
      <p:sp>
        <p:nvSpPr>
          <p:cNvPr id="6" name="Espace réservé du numéro de diapositive 5"/>
          <p:cNvSpPr>
            <a:spLocks noGrp="1"/>
          </p:cNvSpPr>
          <p:nvPr>
            <p:ph type="sldNum" sz="quarter" idx="12"/>
          </p:nvPr>
        </p:nvSpPr>
        <p:spPr/>
        <p:txBody>
          <a:bodyPr/>
          <a:lstStyle>
            <a:lvl1pPr>
              <a:defRPr/>
            </a:lvl1pPr>
          </a:lstStyle>
          <a:p>
            <a:fld id="{B8077ED1-836A-433B-837B-D21AFD612811}"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fld id="{57FECA31-5103-4892-8401-E2560825F7B7}" type="datetimeFigureOut">
              <a:rPr lang="he-IL" smtClean="0"/>
              <a:t>כ"א/תמוז/תשע"ה</a:t>
            </a:fld>
            <a:endParaRPr lang="he-IL"/>
          </a:p>
        </p:txBody>
      </p:sp>
      <p:sp>
        <p:nvSpPr>
          <p:cNvPr id="5" name="Espace réservé du pied de page 4"/>
          <p:cNvSpPr>
            <a:spLocks noGrp="1"/>
          </p:cNvSpPr>
          <p:nvPr>
            <p:ph type="ftr" sz="quarter" idx="11"/>
          </p:nvPr>
        </p:nvSpPr>
        <p:spPr/>
        <p:txBody>
          <a:bodyPr/>
          <a:lstStyle>
            <a:lvl1pPr>
              <a:defRPr/>
            </a:lvl1pPr>
          </a:lstStyle>
          <a:p>
            <a:endParaRPr lang="he-IL"/>
          </a:p>
        </p:txBody>
      </p:sp>
      <p:sp>
        <p:nvSpPr>
          <p:cNvPr id="6" name="Espace réservé du numéro de diapositive 5"/>
          <p:cNvSpPr>
            <a:spLocks noGrp="1"/>
          </p:cNvSpPr>
          <p:nvPr>
            <p:ph type="sldNum" sz="quarter" idx="12"/>
          </p:nvPr>
        </p:nvSpPr>
        <p:spPr/>
        <p:txBody>
          <a:bodyPr/>
          <a:lstStyle>
            <a:lvl1pPr>
              <a:defRPr/>
            </a:lvl1pPr>
          </a:lstStyle>
          <a:p>
            <a:fld id="{B8077ED1-836A-433B-837B-D21AFD612811}"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8" name="Rectangle 7"/>
          <p:cNvSpPr/>
          <p:nvPr userDrawn="1"/>
        </p:nvSpPr>
        <p:spPr>
          <a:xfrm>
            <a:off x="0" y="-315416"/>
            <a:ext cx="9144000" cy="1512000"/>
          </a:xfrm>
          <a:prstGeom prst="rect">
            <a:avLst/>
          </a:prstGeom>
          <a:solidFill>
            <a:srgbClr val="E9F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73752"/>
            <a:ext cx="9144000" cy="1984247"/>
          </a:xfrm>
          <a:prstGeom prst="rect">
            <a:avLst/>
          </a:prstGeom>
        </p:spPr>
      </p:pic>
      <p:sp>
        <p:nvSpPr>
          <p:cNvPr id="2" name="Titre 1"/>
          <p:cNvSpPr>
            <a:spLocks noGrp="1"/>
          </p:cNvSpPr>
          <p:nvPr>
            <p:ph type="title"/>
          </p:nvPr>
        </p:nvSpPr>
        <p:spPr>
          <a:xfrm>
            <a:off x="2051720" y="-99392"/>
            <a:ext cx="6840760" cy="1143000"/>
          </a:xfrm>
        </p:spPr>
        <p:txBody>
          <a:bodyPr/>
          <a:lstStyle>
            <a:lvl1pPr algn="r">
              <a:defRPr sz="3600" b="1">
                <a:solidFill>
                  <a:srgbClr val="157297"/>
                </a:solidFill>
                <a:cs typeface="+mn-cs"/>
              </a:defRPr>
            </a:lvl1pPr>
          </a:lstStyle>
          <a:p>
            <a:r>
              <a:rPr lang="en-US" dirty="0" smtClean="0"/>
              <a:t>Click to edit Master title style</a:t>
            </a:r>
            <a:endParaRPr lang="fr-FR" dirty="0"/>
          </a:p>
        </p:txBody>
      </p:sp>
      <p:sp>
        <p:nvSpPr>
          <p:cNvPr id="3" name="Espace réservé du contenu 2"/>
          <p:cNvSpPr>
            <a:spLocks noGrp="1"/>
          </p:cNvSpPr>
          <p:nvPr>
            <p:ph idx="1"/>
          </p:nvPr>
        </p:nvSpPr>
        <p:spPr>
          <a:xfrm>
            <a:off x="457200" y="1556792"/>
            <a:ext cx="8229600" cy="48965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cxnSp>
        <p:nvCxnSpPr>
          <p:cNvPr id="10" name="Straight Connector 9"/>
          <p:cNvCxnSpPr/>
          <p:nvPr userDrawn="1"/>
        </p:nvCxnSpPr>
        <p:spPr>
          <a:xfrm>
            <a:off x="-36512" y="1196584"/>
            <a:ext cx="9180512" cy="0"/>
          </a:xfrm>
          <a:prstGeom prst="line">
            <a:avLst/>
          </a:prstGeom>
          <a:ln w="57150">
            <a:solidFill>
              <a:srgbClr val="1A8EBD"/>
            </a:solidFill>
          </a:ln>
        </p:spPr>
        <p:style>
          <a:lnRef idx="1">
            <a:schemeClr val="accent1"/>
          </a:lnRef>
          <a:fillRef idx="0">
            <a:schemeClr val="accent1"/>
          </a:fillRef>
          <a:effectRef idx="0">
            <a:schemeClr val="accent1"/>
          </a:effectRef>
          <a:fontRef idx="minor">
            <a:schemeClr val="tx1"/>
          </a:fontRef>
        </p:style>
      </p:cxnSp>
      <p:pic>
        <p:nvPicPr>
          <p:cNvPr id="4" name="תמונה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265872"/>
            <a:ext cx="1557117" cy="42682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fld id="{57FECA31-5103-4892-8401-E2560825F7B7}" type="datetimeFigureOut">
              <a:rPr lang="he-IL" smtClean="0"/>
              <a:t>כ"א/תמוז/תשע"ה</a:t>
            </a:fld>
            <a:endParaRPr lang="he-IL"/>
          </a:p>
        </p:txBody>
      </p:sp>
      <p:sp>
        <p:nvSpPr>
          <p:cNvPr id="5" name="Espace réservé du pied de page 4"/>
          <p:cNvSpPr>
            <a:spLocks noGrp="1"/>
          </p:cNvSpPr>
          <p:nvPr>
            <p:ph type="ftr" sz="quarter" idx="11"/>
          </p:nvPr>
        </p:nvSpPr>
        <p:spPr/>
        <p:txBody>
          <a:bodyPr/>
          <a:lstStyle>
            <a:lvl1pPr>
              <a:defRPr/>
            </a:lvl1pPr>
          </a:lstStyle>
          <a:p>
            <a:endParaRPr lang="he-IL"/>
          </a:p>
        </p:txBody>
      </p:sp>
      <p:sp>
        <p:nvSpPr>
          <p:cNvPr id="6" name="Espace réservé du numéro de diapositive 5"/>
          <p:cNvSpPr>
            <a:spLocks noGrp="1"/>
          </p:cNvSpPr>
          <p:nvPr>
            <p:ph type="sldNum" sz="quarter" idx="12"/>
          </p:nvPr>
        </p:nvSpPr>
        <p:spPr/>
        <p:txBody>
          <a:bodyPr/>
          <a:lstStyle>
            <a:lvl1pPr>
              <a:defRPr/>
            </a:lvl1pPr>
          </a:lstStyle>
          <a:p>
            <a:fld id="{B8077ED1-836A-433B-837B-D21AFD612811}"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e la date 3"/>
          <p:cNvSpPr>
            <a:spLocks noGrp="1"/>
          </p:cNvSpPr>
          <p:nvPr>
            <p:ph type="dt" sz="half" idx="10"/>
          </p:nvPr>
        </p:nvSpPr>
        <p:spPr/>
        <p:txBody>
          <a:bodyPr/>
          <a:lstStyle>
            <a:lvl1pPr>
              <a:defRPr/>
            </a:lvl1pPr>
          </a:lstStyle>
          <a:p>
            <a:fld id="{57FECA31-5103-4892-8401-E2560825F7B7}" type="datetimeFigureOut">
              <a:rPr lang="he-IL" smtClean="0"/>
              <a:t>כ"א/תמוז/תשע"ה</a:t>
            </a:fld>
            <a:endParaRPr lang="he-IL"/>
          </a:p>
        </p:txBody>
      </p:sp>
      <p:sp>
        <p:nvSpPr>
          <p:cNvPr id="6" name="Espace réservé du pied de page 4"/>
          <p:cNvSpPr>
            <a:spLocks noGrp="1"/>
          </p:cNvSpPr>
          <p:nvPr>
            <p:ph type="ftr" sz="quarter" idx="11"/>
          </p:nvPr>
        </p:nvSpPr>
        <p:spPr/>
        <p:txBody>
          <a:bodyPr/>
          <a:lstStyle>
            <a:lvl1pPr>
              <a:defRPr/>
            </a:lvl1pPr>
          </a:lstStyle>
          <a:p>
            <a:endParaRPr lang="he-IL"/>
          </a:p>
        </p:txBody>
      </p:sp>
      <p:sp>
        <p:nvSpPr>
          <p:cNvPr id="7" name="Espace réservé du numéro de diapositive 5"/>
          <p:cNvSpPr>
            <a:spLocks noGrp="1"/>
          </p:cNvSpPr>
          <p:nvPr>
            <p:ph type="sldNum" sz="quarter" idx="12"/>
          </p:nvPr>
        </p:nvSpPr>
        <p:spPr/>
        <p:txBody>
          <a:bodyPr/>
          <a:lstStyle>
            <a:lvl1pPr>
              <a:defRPr/>
            </a:lvl1pPr>
          </a:lstStyle>
          <a:p>
            <a:fld id="{B8077ED1-836A-433B-837B-D21AFD612811}"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Espace réservé de la date 3"/>
          <p:cNvSpPr>
            <a:spLocks noGrp="1"/>
          </p:cNvSpPr>
          <p:nvPr>
            <p:ph type="dt" sz="half" idx="10"/>
          </p:nvPr>
        </p:nvSpPr>
        <p:spPr/>
        <p:txBody>
          <a:bodyPr/>
          <a:lstStyle>
            <a:lvl1pPr>
              <a:defRPr/>
            </a:lvl1pPr>
          </a:lstStyle>
          <a:p>
            <a:fld id="{57FECA31-5103-4892-8401-E2560825F7B7}" type="datetimeFigureOut">
              <a:rPr lang="he-IL" smtClean="0"/>
              <a:t>כ"א/תמוז/תשע"ה</a:t>
            </a:fld>
            <a:endParaRPr lang="he-IL"/>
          </a:p>
        </p:txBody>
      </p:sp>
      <p:sp>
        <p:nvSpPr>
          <p:cNvPr id="8" name="Espace réservé du pied de page 4"/>
          <p:cNvSpPr>
            <a:spLocks noGrp="1"/>
          </p:cNvSpPr>
          <p:nvPr>
            <p:ph type="ftr" sz="quarter" idx="11"/>
          </p:nvPr>
        </p:nvSpPr>
        <p:spPr/>
        <p:txBody>
          <a:bodyPr/>
          <a:lstStyle>
            <a:lvl1pPr>
              <a:defRPr/>
            </a:lvl1pPr>
          </a:lstStyle>
          <a:p>
            <a:endParaRPr lang="he-IL"/>
          </a:p>
        </p:txBody>
      </p:sp>
      <p:sp>
        <p:nvSpPr>
          <p:cNvPr id="9" name="Espace réservé du numéro de diapositive 5"/>
          <p:cNvSpPr>
            <a:spLocks noGrp="1"/>
          </p:cNvSpPr>
          <p:nvPr>
            <p:ph type="sldNum" sz="quarter" idx="12"/>
          </p:nvPr>
        </p:nvSpPr>
        <p:spPr/>
        <p:txBody>
          <a:bodyPr/>
          <a:lstStyle>
            <a:lvl1pPr>
              <a:defRPr/>
            </a:lvl1pPr>
          </a:lstStyle>
          <a:p>
            <a:fld id="{B8077ED1-836A-433B-837B-D21AFD612811}"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e la date 3"/>
          <p:cNvSpPr>
            <a:spLocks noGrp="1"/>
          </p:cNvSpPr>
          <p:nvPr>
            <p:ph type="dt" sz="half" idx="10"/>
          </p:nvPr>
        </p:nvSpPr>
        <p:spPr/>
        <p:txBody>
          <a:bodyPr/>
          <a:lstStyle>
            <a:lvl1pPr>
              <a:defRPr/>
            </a:lvl1pPr>
          </a:lstStyle>
          <a:p>
            <a:fld id="{57FECA31-5103-4892-8401-E2560825F7B7}" type="datetimeFigureOut">
              <a:rPr lang="he-IL" smtClean="0"/>
              <a:t>כ"א/תמוז/תשע"ה</a:t>
            </a:fld>
            <a:endParaRPr lang="he-IL"/>
          </a:p>
        </p:txBody>
      </p:sp>
      <p:sp>
        <p:nvSpPr>
          <p:cNvPr id="4" name="Espace réservé du pied de page 4"/>
          <p:cNvSpPr>
            <a:spLocks noGrp="1"/>
          </p:cNvSpPr>
          <p:nvPr>
            <p:ph type="ftr" sz="quarter" idx="11"/>
          </p:nvPr>
        </p:nvSpPr>
        <p:spPr/>
        <p:txBody>
          <a:bodyPr/>
          <a:lstStyle>
            <a:lvl1pPr>
              <a:defRPr/>
            </a:lvl1pPr>
          </a:lstStyle>
          <a:p>
            <a:endParaRPr lang="he-IL"/>
          </a:p>
        </p:txBody>
      </p:sp>
      <p:sp>
        <p:nvSpPr>
          <p:cNvPr id="5" name="Espace réservé du numéro de diapositive 5"/>
          <p:cNvSpPr>
            <a:spLocks noGrp="1"/>
          </p:cNvSpPr>
          <p:nvPr>
            <p:ph type="sldNum" sz="quarter" idx="12"/>
          </p:nvPr>
        </p:nvSpPr>
        <p:spPr/>
        <p:txBody>
          <a:bodyPr/>
          <a:lstStyle>
            <a:lvl1pPr>
              <a:defRPr/>
            </a:lvl1pPr>
          </a:lstStyle>
          <a:p>
            <a:fld id="{B8077ED1-836A-433B-837B-D21AFD612811}"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57FECA31-5103-4892-8401-E2560825F7B7}" type="datetimeFigureOut">
              <a:rPr lang="he-IL" smtClean="0"/>
              <a:t>כ"א/תמוז/תשע"ה</a:t>
            </a:fld>
            <a:endParaRPr lang="he-IL"/>
          </a:p>
        </p:txBody>
      </p:sp>
      <p:sp>
        <p:nvSpPr>
          <p:cNvPr id="3" name="Espace réservé du pied de page 4"/>
          <p:cNvSpPr>
            <a:spLocks noGrp="1"/>
          </p:cNvSpPr>
          <p:nvPr>
            <p:ph type="ftr" sz="quarter" idx="11"/>
          </p:nvPr>
        </p:nvSpPr>
        <p:spPr/>
        <p:txBody>
          <a:bodyPr/>
          <a:lstStyle>
            <a:lvl1pPr>
              <a:defRPr/>
            </a:lvl1pPr>
          </a:lstStyle>
          <a:p>
            <a:endParaRPr lang="he-IL"/>
          </a:p>
        </p:txBody>
      </p:sp>
      <p:sp>
        <p:nvSpPr>
          <p:cNvPr id="4" name="Espace réservé du numéro de diapositive 5"/>
          <p:cNvSpPr>
            <a:spLocks noGrp="1"/>
          </p:cNvSpPr>
          <p:nvPr>
            <p:ph type="sldNum" sz="quarter" idx="12"/>
          </p:nvPr>
        </p:nvSpPr>
        <p:spPr/>
        <p:txBody>
          <a:bodyPr/>
          <a:lstStyle>
            <a:lvl1pPr>
              <a:defRPr/>
            </a:lvl1pPr>
          </a:lstStyle>
          <a:p>
            <a:fld id="{B8077ED1-836A-433B-837B-D21AFD612811}"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fld id="{57FECA31-5103-4892-8401-E2560825F7B7}" type="datetimeFigureOut">
              <a:rPr lang="he-IL" smtClean="0"/>
              <a:t>כ"א/תמוז/תשע"ה</a:t>
            </a:fld>
            <a:endParaRPr lang="he-IL"/>
          </a:p>
        </p:txBody>
      </p:sp>
      <p:sp>
        <p:nvSpPr>
          <p:cNvPr id="6" name="Espace réservé du pied de page 4"/>
          <p:cNvSpPr>
            <a:spLocks noGrp="1"/>
          </p:cNvSpPr>
          <p:nvPr>
            <p:ph type="ftr" sz="quarter" idx="11"/>
          </p:nvPr>
        </p:nvSpPr>
        <p:spPr/>
        <p:txBody>
          <a:bodyPr/>
          <a:lstStyle>
            <a:lvl1pPr>
              <a:defRPr/>
            </a:lvl1pPr>
          </a:lstStyle>
          <a:p>
            <a:endParaRPr lang="he-IL"/>
          </a:p>
        </p:txBody>
      </p:sp>
      <p:sp>
        <p:nvSpPr>
          <p:cNvPr id="7" name="Espace réservé du numéro de diapositive 5"/>
          <p:cNvSpPr>
            <a:spLocks noGrp="1"/>
          </p:cNvSpPr>
          <p:nvPr>
            <p:ph type="sldNum" sz="quarter" idx="12"/>
          </p:nvPr>
        </p:nvSpPr>
        <p:spPr/>
        <p:txBody>
          <a:bodyPr/>
          <a:lstStyle>
            <a:lvl1pPr>
              <a:defRPr/>
            </a:lvl1pPr>
          </a:lstStyle>
          <a:p>
            <a:fld id="{B8077ED1-836A-433B-837B-D21AFD612811}"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fld id="{57FECA31-5103-4892-8401-E2560825F7B7}" type="datetimeFigureOut">
              <a:rPr lang="he-IL" smtClean="0"/>
              <a:t>כ"א/תמוז/תשע"ה</a:t>
            </a:fld>
            <a:endParaRPr lang="he-IL"/>
          </a:p>
        </p:txBody>
      </p:sp>
      <p:sp>
        <p:nvSpPr>
          <p:cNvPr id="6" name="Espace réservé du pied de page 4"/>
          <p:cNvSpPr>
            <a:spLocks noGrp="1"/>
          </p:cNvSpPr>
          <p:nvPr>
            <p:ph type="ftr" sz="quarter" idx="11"/>
          </p:nvPr>
        </p:nvSpPr>
        <p:spPr/>
        <p:txBody>
          <a:bodyPr/>
          <a:lstStyle>
            <a:lvl1pPr>
              <a:defRPr/>
            </a:lvl1pPr>
          </a:lstStyle>
          <a:p>
            <a:endParaRPr lang="he-IL"/>
          </a:p>
        </p:txBody>
      </p:sp>
      <p:sp>
        <p:nvSpPr>
          <p:cNvPr id="7" name="Espace réservé du numéro de diapositive 5"/>
          <p:cNvSpPr>
            <a:spLocks noGrp="1"/>
          </p:cNvSpPr>
          <p:nvPr>
            <p:ph type="sldNum" sz="quarter" idx="12"/>
          </p:nvPr>
        </p:nvSpPr>
        <p:spPr/>
        <p:txBody>
          <a:bodyPr/>
          <a:lstStyle>
            <a:lvl1pPr>
              <a:defRPr/>
            </a:lvl1pPr>
          </a:lstStyle>
          <a:p>
            <a:fld id="{B8077ED1-836A-433B-837B-D21AFD612811}"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57FECA31-5103-4892-8401-E2560825F7B7}" type="datetimeFigureOut">
              <a:rPr lang="he-IL" smtClean="0"/>
              <a:t>כ"א/תמוז/תשע"ה</a:t>
            </a:fld>
            <a:endParaRPr lang="he-IL"/>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he-IL"/>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B8077ED1-836A-433B-837B-D21AFD612811}"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1" eaLnBrk="1" fontAlgn="base" hangingPunct="1">
        <a:spcBef>
          <a:spcPct val="0"/>
        </a:spcBef>
        <a:spcAft>
          <a:spcPct val="0"/>
        </a:spcAft>
        <a:defRPr sz="4400" kern="1200">
          <a:solidFill>
            <a:schemeClr val="tx1"/>
          </a:solidFill>
          <a:latin typeface="+mj-lt"/>
          <a:ea typeface="+mj-ea"/>
          <a:cs typeface="+mj-cs"/>
        </a:defRPr>
      </a:lvl1pPr>
      <a:lvl2pPr algn="ctr" rtl="1" eaLnBrk="1" fontAlgn="base" hangingPunct="1">
        <a:spcBef>
          <a:spcPct val="0"/>
        </a:spcBef>
        <a:spcAft>
          <a:spcPct val="0"/>
        </a:spcAft>
        <a:defRPr sz="4400">
          <a:solidFill>
            <a:schemeClr val="tx1"/>
          </a:solidFill>
          <a:latin typeface="Calibri" pitchFamily="34" charset="0"/>
        </a:defRPr>
      </a:lvl2pPr>
      <a:lvl3pPr algn="ctr" rtl="1" eaLnBrk="1" fontAlgn="base" hangingPunct="1">
        <a:spcBef>
          <a:spcPct val="0"/>
        </a:spcBef>
        <a:spcAft>
          <a:spcPct val="0"/>
        </a:spcAft>
        <a:defRPr sz="4400">
          <a:solidFill>
            <a:schemeClr val="tx1"/>
          </a:solidFill>
          <a:latin typeface="Calibri" pitchFamily="34" charset="0"/>
        </a:defRPr>
      </a:lvl3pPr>
      <a:lvl4pPr algn="ctr" rtl="1" eaLnBrk="1" fontAlgn="base" hangingPunct="1">
        <a:spcBef>
          <a:spcPct val="0"/>
        </a:spcBef>
        <a:spcAft>
          <a:spcPct val="0"/>
        </a:spcAft>
        <a:defRPr sz="4400">
          <a:solidFill>
            <a:schemeClr val="tx1"/>
          </a:solidFill>
          <a:latin typeface="Calibri" pitchFamily="34" charset="0"/>
        </a:defRPr>
      </a:lvl4pPr>
      <a:lvl5pPr algn="ctr" rtl="1" eaLnBrk="1" fontAlgn="base" hangingPunct="1">
        <a:spcBef>
          <a:spcPct val="0"/>
        </a:spcBef>
        <a:spcAft>
          <a:spcPct val="0"/>
        </a:spcAft>
        <a:defRPr sz="4400">
          <a:solidFill>
            <a:schemeClr val="tx1"/>
          </a:solidFill>
          <a:latin typeface="Calibri" pitchFamily="34" charset="0"/>
        </a:defRPr>
      </a:lvl5pPr>
      <a:lvl6pPr marL="457200" algn="ctr" rtl="1" eaLnBrk="1" fontAlgn="base" hangingPunct="1">
        <a:spcBef>
          <a:spcPct val="0"/>
        </a:spcBef>
        <a:spcAft>
          <a:spcPct val="0"/>
        </a:spcAft>
        <a:defRPr sz="4400">
          <a:solidFill>
            <a:schemeClr val="tx1"/>
          </a:solidFill>
          <a:latin typeface="Calibri" pitchFamily="34" charset="0"/>
        </a:defRPr>
      </a:lvl6pPr>
      <a:lvl7pPr marL="914400" algn="ctr" rtl="1" eaLnBrk="1" fontAlgn="base" hangingPunct="1">
        <a:spcBef>
          <a:spcPct val="0"/>
        </a:spcBef>
        <a:spcAft>
          <a:spcPct val="0"/>
        </a:spcAft>
        <a:defRPr sz="4400">
          <a:solidFill>
            <a:schemeClr val="tx1"/>
          </a:solidFill>
          <a:latin typeface="Calibri" pitchFamily="34" charset="0"/>
        </a:defRPr>
      </a:lvl7pPr>
      <a:lvl8pPr marL="1371600" algn="ctr" rtl="1" eaLnBrk="1" fontAlgn="base" hangingPunct="1">
        <a:spcBef>
          <a:spcPct val="0"/>
        </a:spcBef>
        <a:spcAft>
          <a:spcPct val="0"/>
        </a:spcAft>
        <a:defRPr sz="4400">
          <a:solidFill>
            <a:schemeClr val="tx1"/>
          </a:solidFill>
          <a:latin typeface="Calibri" pitchFamily="34" charset="0"/>
        </a:defRPr>
      </a:lvl8pPr>
      <a:lvl9pPr marL="1828800" algn="ctr" rtl="1" eaLnBrk="1" fontAlgn="base" hangingPunct="1">
        <a:spcBef>
          <a:spcPct val="0"/>
        </a:spcBef>
        <a:spcAft>
          <a:spcPct val="0"/>
        </a:spcAft>
        <a:defRPr sz="4400">
          <a:solidFill>
            <a:schemeClr val="tx1"/>
          </a:solidFill>
          <a:latin typeface="Calibri" pitchFamily="34" charset="0"/>
        </a:defRPr>
      </a:lvl9pPr>
    </p:titleStyle>
    <p:bodyStyle>
      <a:lvl1pPr marL="342900" indent="-342900" algn="r" rtl="1"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index.justice.gov.il/Units/LandRegistration/ContactUs/Pages/RegistrationPetahTikva.aspx" TargetMode="External"/><Relationship Id="rId3" Type="http://schemas.openxmlformats.org/officeDocument/2006/relationships/hyperlink" Target="http://index.justice.gov.il/Units/LandRegistration/forms/Pages/RishumForms.aspx" TargetMode="External"/><Relationship Id="rId7" Type="http://schemas.openxmlformats.org/officeDocument/2006/relationships/hyperlink" Target="http://index.justice.gov.il/Units/LandRegistration/forms/Pages/RishumForms.aspx?WPID=WPQ7&amp;PN=3" TargetMode="External"/><Relationship Id="rId2" Type="http://schemas.openxmlformats.org/officeDocument/2006/relationships/hyperlink" Target="http://index.justice.gov.il/Units/LandRegistration/Pages/default.aspx" TargetMode="External"/><Relationship Id="rId1" Type="http://schemas.openxmlformats.org/officeDocument/2006/relationships/slideLayout" Target="../slideLayouts/slideLayout2.xml"/><Relationship Id="rId6" Type="http://schemas.openxmlformats.org/officeDocument/2006/relationships/hyperlink" Target="http://index.justice.gov.il/Units/LandRegistration/DivisionUnits/ChambersRegistration/Pages/About.aspx" TargetMode="External"/><Relationship Id="rId11" Type="http://schemas.openxmlformats.org/officeDocument/2006/relationships/hyperlink" Target="http://index.justice.gov.il/Units/LandRegistration/DivisionUnits/ChambersRegistration/Pages/ContactUs.aspx" TargetMode="External"/><Relationship Id="rId5" Type="http://schemas.openxmlformats.org/officeDocument/2006/relationships/hyperlink" Target="http://index.justice.gov.il/Units/LandRegistration/DivisionUnits/ChambersRegistration/Detection/Pages/Gushl.aspx" TargetMode="External"/><Relationship Id="rId10" Type="http://schemas.openxmlformats.org/officeDocument/2006/relationships/hyperlink" Target="http://index.justice.gov.il/Units/LandRegistration/ContactUs/Pages/ListingTelAviv.aspx" TargetMode="External"/><Relationship Id="rId4" Type="http://schemas.openxmlformats.org/officeDocument/2006/relationships/hyperlink" Target="http://index.justice.gov.il/Units/LandRegistration/forms/Pages/RishumForms.aspx?WPID=WPQ7&amp;PN=2" TargetMode="External"/><Relationship Id="rId9" Type="http://schemas.openxmlformats.org/officeDocument/2006/relationships/hyperlink" Target="http://index.justice.gov.il/Units/LandRegistration/BriefingsOld/TadrichimRishum/Pages/DefaultTadrichim.aspx" TargetMode="Externa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699792" y="3681598"/>
            <a:ext cx="1512168" cy="369332"/>
          </a:xfrm>
          <a:prstGeom prst="rect">
            <a:avLst/>
          </a:prstGeom>
          <a:solidFill>
            <a:schemeClr val="bg1"/>
          </a:solidFill>
        </p:spPr>
        <p:txBody>
          <a:bodyPr wrap="square" rtlCol="1">
            <a:spAutoFit/>
          </a:bodyPr>
          <a:lstStyle/>
          <a:p>
            <a:r>
              <a:rPr lang="he-IL" dirty="0" smtClean="0">
                <a:solidFill>
                  <a:srgbClr val="1A8EBD"/>
                </a:solidFill>
              </a:rPr>
              <a:t>יוני 2015</a:t>
            </a:r>
            <a:endParaRPr lang="he-IL" dirty="0">
              <a:solidFill>
                <a:srgbClr val="1A8EBD"/>
              </a:solidFill>
            </a:endParaRPr>
          </a:p>
        </p:txBody>
      </p:sp>
      <p:sp>
        <p:nvSpPr>
          <p:cNvPr id="3" name="TextBox 2"/>
          <p:cNvSpPr txBox="1"/>
          <p:nvPr/>
        </p:nvSpPr>
        <p:spPr>
          <a:xfrm>
            <a:off x="935596" y="2276872"/>
            <a:ext cx="7272808" cy="954107"/>
          </a:xfrm>
          <a:prstGeom prst="rect">
            <a:avLst/>
          </a:prstGeom>
          <a:solidFill>
            <a:schemeClr val="bg1"/>
          </a:solidFill>
        </p:spPr>
        <p:txBody>
          <a:bodyPr wrap="square" rtlCol="1">
            <a:spAutoFit/>
          </a:bodyPr>
          <a:lstStyle/>
          <a:p>
            <a:pPr algn="ctr"/>
            <a:r>
              <a:rPr lang="he-IL" sz="2800" spc="600" dirty="0" smtClean="0">
                <a:solidFill>
                  <a:srgbClr val="33A93B"/>
                </a:solidFill>
              </a:rPr>
              <a:t>אתר תוכן</a:t>
            </a:r>
            <a:r>
              <a:rPr lang="en-US" sz="2800" spc="600" dirty="0" smtClean="0">
                <a:solidFill>
                  <a:srgbClr val="33A93B"/>
                </a:solidFill>
              </a:rPr>
              <a:t/>
            </a:r>
            <a:br>
              <a:rPr lang="en-US" sz="2800" spc="600" dirty="0" smtClean="0">
                <a:solidFill>
                  <a:srgbClr val="33A93B"/>
                </a:solidFill>
              </a:rPr>
            </a:br>
            <a:r>
              <a:rPr lang="he-IL" sz="2800" spc="600" dirty="0" smtClean="0">
                <a:solidFill>
                  <a:srgbClr val="33A93B"/>
                </a:solidFill>
              </a:rPr>
              <a:t>אגף רישום והסדר מקרקעין</a:t>
            </a:r>
          </a:p>
        </p:txBody>
      </p:sp>
    </p:spTree>
    <p:extLst>
      <p:ext uri="{BB962C8B-B14F-4D97-AF65-F5344CB8AC3E}">
        <p14:creationId xmlns:p14="http://schemas.microsoft.com/office/powerpoint/2010/main" val="2805757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דף הבית – </a:t>
            </a:r>
            <a:r>
              <a:rPr lang="he-IL" dirty="0"/>
              <a:t>מקורות הגעה לדף הראשי</a:t>
            </a:r>
          </a:p>
        </p:txBody>
      </p:sp>
      <p:sp>
        <p:nvSpPr>
          <p:cNvPr id="3" name="מציין מיקום תוכן 2"/>
          <p:cNvSpPr>
            <a:spLocks noGrp="1"/>
          </p:cNvSpPr>
          <p:nvPr>
            <p:ph idx="1"/>
          </p:nvPr>
        </p:nvSpPr>
        <p:spPr>
          <a:xfrm>
            <a:off x="457200" y="1340768"/>
            <a:ext cx="8229600" cy="3168352"/>
          </a:xfrm>
        </p:spPr>
        <p:txBody>
          <a:bodyPr/>
          <a:lstStyle/>
          <a:p>
            <a:pPr>
              <a:buClr>
                <a:srgbClr val="C00000"/>
              </a:buClr>
              <a:buFont typeface="Wingdings" pitchFamily="2" charset="2"/>
              <a:buChar char="§"/>
            </a:pPr>
            <a:r>
              <a:rPr lang="he-IL" sz="2000" dirty="0" smtClean="0"/>
              <a:t>בדף הבית של אגף רישום והסדר מקרקעין נמדדו</a:t>
            </a:r>
            <a:r>
              <a:rPr lang="en-US" sz="2000" dirty="0" smtClean="0"/>
              <a:t> 11,168</a:t>
            </a:r>
            <a:r>
              <a:rPr lang="he-IL" sz="2000" dirty="0" smtClean="0"/>
              <a:t> הצגות דף.</a:t>
            </a:r>
            <a:endParaRPr lang="he-IL" sz="2000" dirty="0"/>
          </a:p>
          <a:p>
            <a:pPr>
              <a:buClr>
                <a:srgbClr val="C00000"/>
              </a:buClr>
              <a:buFont typeface="Wingdings" pitchFamily="2" charset="2"/>
              <a:buChar char="§"/>
            </a:pPr>
            <a:r>
              <a:rPr lang="he-IL" sz="2000" dirty="0" smtClean="0"/>
              <a:t>72% הגיע לדף הבית באמצעות חיפוש בגוגל</a:t>
            </a:r>
          </a:p>
          <a:p>
            <a:pPr>
              <a:buClr>
                <a:srgbClr val="C00000"/>
              </a:buClr>
              <a:buFont typeface="Wingdings" pitchFamily="2" charset="2"/>
              <a:buChar char="§"/>
            </a:pPr>
            <a:r>
              <a:rPr lang="he-IL" sz="2000" dirty="0" smtClean="0"/>
              <a:t>10.56% הגיעו מפורטל השירותים והמידע הממשלתי</a:t>
            </a:r>
            <a:r>
              <a:rPr lang="en-US" sz="2000" dirty="0" smtClean="0"/>
              <a:t/>
            </a:r>
            <a:br>
              <a:rPr lang="en-US" sz="2000" dirty="0" smtClean="0"/>
            </a:br>
            <a:r>
              <a:rPr lang="he-IL" sz="2000" dirty="0" smtClean="0"/>
              <a:t>0.85% הגיעו באופן </a:t>
            </a:r>
            <a:r>
              <a:rPr lang="he-IL" sz="2000" dirty="0"/>
              <a:t>ישיר או באמצעות גישה מדפי אתר המשרד.</a:t>
            </a:r>
            <a:endParaRPr lang="he-IL" sz="2000" dirty="0" smtClean="0"/>
          </a:p>
          <a:p>
            <a:pPr>
              <a:buClr>
                <a:srgbClr val="C00000"/>
              </a:buClr>
              <a:buFont typeface="Wingdings" pitchFamily="2" charset="2"/>
              <a:buChar char="§"/>
            </a:pPr>
            <a:endParaRPr lang="he-IL" sz="2000" dirty="0"/>
          </a:p>
          <a:p>
            <a:pPr>
              <a:buClr>
                <a:srgbClr val="C00000"/>
              </a:buClr>
              <a:buFont typeface="Wingdings" pitchFamily="2" charset="2"/>
              <a:buChar char="§"/>
            </a:pPr>
            <a:endParaRPr lang="he-IL" sz="2000" dirty="0"/>
          </a:p>
        </p:txBody>
      </p:sp>
      <p:graphicFrame>
        <p:nvGraphicFramePr>
          <p:cNvPr id="4" name="תרשים 3"/>
          <p:cNvGraphicFramePr/>
          <p:nvPr>
            <p:extLst>
              <p:ext uri="{D42A27DB-BD31-4B8C-83A1-F6EECF244321}">
                <p14:modId xmlns:p14="http://schemas.microsoft.com/office/powerpoint/2010/main" val="1137925098"/>
              </p:ext>
            </p:extLst>
          </p:nvPr>
        </p:nvGraphicFramePr>
        <p:xfrm>
          <a:off x="1997714" y="2852936"/>
          <a:ext cx="5148572" cy="350100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25760" y="6300609"/>
            <a:ext cx="8892480" cy="523220"/>
          </a:xfrm>
          <a:prstGeom prst="rect">
            <a:avLst/>
          </a:prstGeom>
          <a:noFill/>
        </p:spPr>
        <p:txBody>
          <a:bodyPr wrap="square" rtlCol="1">
            <a:spAutoFit/>
          </a:bodyPr>
          <a:lstStyle/>
          <a:p>
            <a:pPr algn="ctr"/>
            <a:r>
              <a:rPr lang="he-IL" sz="1400" b="1" dirty="0" smtClean="0"/>
              <a:t>השקפים הבאים מציגים </a:t>
            </a:r>
            <a:r>
              <a:rPr lang="he-IL" sz="1400" b="1" dirty="0"/>
              <a:t>את אחוז ההקלקות בכל קישור הקיים </a:t>
            </a:r>
            <a:r>
              <a:rPr lang="he-IL" sz="1400" b="1" dirty="0" smtClean="0"/>
              <a:t>בדף</a:t>
            </a:r>
            <a:r>
              <a:rPr lang="en-US" sz="1400" b="1" dirty="0" smtClean="0"/>
              <a:t/>
            </a:r>
            <a:br>
              <a:rPr lang="en-US" sz="1400" b="1" dirty="0" smtClean="0"/>
            </a:br>
            <a:r>
              <a:rPr lang="he-IL" sz="1400" b="1" dirty="0" smtClean="0"/>
              <a:t>(</a:t>
            </a:r>
            <a:r>
              <a:rPr lang="he-IL" sz="1400" b="1" dirty="0"/>
              <a:t>במידה והקישור קיים מספר פעמים יוצג אחוז ההקלקות של כל הקישורים הזהים</a:t>
            </a:r>
            <a:r>
              <a:rPr lang="he-IL" sz="1400" b="1" dirty="0" smtClean="0"/>
              <a:t>)</a:t>
            </a:r>
            <a:endParaRPr lang="he-IL" sz="1400" b="1" dirty="0"/>
          </a:p>
        </p:txBody>
      </p:sp>
    </p:spTree>
    <p:extLst>
      <p:ext uri="{BB962C8B-B14F-4D97-AF65-F5344CB8AC3E}">
        <p14:creationId xmlns:p14="http://schemas.microsoft.com/office/powerpoint/2010/main" val="198957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1"/>
          <p:cNvSpPr>
            <a:spLocks noGrp="1"/>
          </p:cNvSpPr>
          <p:nvPr>
            <p:ph type="title"/>
          </p:nvPr>
        </p:nvSpPr>
        <p:spPr>
          <a:xfrm>
            <a:off x="2051720" y="-99392"/>
            <a:ext cx="6840760" cy="1143000"/>
          </a:xfrm>
        </p:spPr>
        <p:txBody>
          <a:bodyPr/>
          <a:lstStyle/>
          <a:p>
            <a:r>
              <a:rPr lang="he-IL" dirty="0" smtClean="0"/>
              <a:t>דף הבית - אחוז הקלקות</a:t>
            </a:r>
            <a:endParaRPr lang="he-IL" dirty="0"/>
          </a:p>
        </p:txBody>
      </p:sp>
      <p:pic>
        <p:nvPicPr>
          <p:cNvPr id="2" name="תמונה 1"/>
          <p:cNvPicPr>
            <a:picLocks noChangeAspect="1"/>
          </p:cNvPicPr>
          <p:nvPr/>
        </p:nvPicPr>
        <p:blipFill>
          <a:blip r:embed="rId2"/>
          <a:stretch>
            <a:fillRect/>
          </a:stretch>
        </p:blipFill>
        <p:spPr>
          <a:xfrm>
            <a:off x="549585" y="1098000"/>
            <a:ext cx="8044831" cy="5760000"/>
          </a:xfrm>
          <a:prstGeom prst="rect">
            <a:avLst/>
          </a:prstGeom>
        </p:spPr>
      </p:pic>
    </p:spTree>
    <p:extLst>
      <p:ext uri="{BB962C8B-B14F-4D97-AF65-F5344CB8AC3E}">
        <p14:creationId xmlns:p14="http://schemas.microsoft.com/office/powerpoint/2010/main" val="3361716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דף הבית - אחוז הקלקות</a:t>
            </a:r>
            <a:endParaRPr lang="he-IL" dirty="0"/>
          </a:p>
        </p:txBody>
      </p:sp>
      <p:sp>
        <p:nvSpPr>
          <p:cNvPr id="3" name="מציין מיקום תוכן 2"/>
          <p:cNvSpPr>
            <a:spLocks noGrp="1"/>
          </p:cNvSpPr>
          <p:nvPr>
            <p:ph idx="1"/>
          </p:nvPr>
        </p:nvSpPr>
        <p:spPr/>
        <p:txBody>
          <a:bodyPr/>
          <a:lstStyle/>
          <a:p>
            <a:endParaRPr lang="he-IL"/>
          </a:p>
        </p:txBody>
      </p:sp>
      <p:pic>
        <p:nvPicPr>
          <p:cNvPr id="4" name="תמונה 3"/>
          <p:cNvPicPr>
            <a:picLocks noChangeAspect="1"/>
          </p:cNvPicPr>
          <p:nvPr/>
        </p:nvPicPr>
        <p:blipFill>
          <a:blip r:embed="rId2"/>
          <a:stretch>
            <a:fillRect/>
          </a:stretch>
        </p:blipFill>
        <p:spPr>
          <a:xfrm>
            <a:off x="653312" y="1098000"/>
            <a:ext cx="7837377" cy="5760000"/>
          </a:xfrm>
          <a:prstGeom prst="rect">
            <a:avLst/>
          </a:prstGeom>
        </p:spPr>
      </p:pic>
    </p:spTree>
    <p:extLst>
      <p:ext uri="{BB962C8B-B14F-4D97-AF65-F5344CB8AC3E}">
        <p14:creationId xmlns:p14="http://schemas.microsoft.com/office/powerpoint/2010/main" val="1715283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לשכות רישום </a:t>
            </a:r>
            <a:r>
              <a:rPr lang="he-IL" dirty="0"/>
              <a:t>מקרקעין – מקורות הגעה לדף הראשי</a:t>
            </a:r>
          </a:p>
        </p:txBody>
      </p:sp>
      <p:sp>
        <p:nvSpPr>
          <p:cNvPr id="3" name="מציין מיקום תוכן 2"/>
          <p:cNvSpPr>
            <a:spLocks noGrp="1"/>
          </p:cNvSpPr>
          <p:nvPr>
            <p:ph idx="1"/>
          </p:nvPr>
        </p:nvSpPr>
        <p:spPr>
          <a:xfrm>
            <a:off x="457200" y="1412776"/>
            <a:ext cx="8229600" cy="4896544"/>
          </a:xfrm>
        </p:spPr>
        <p:txBody>
          <a:bodyPr/>
          <a:lstStyle/>
          <a:p>
            <a:pPr>
              <a:buClr>
                <a:srgbClr val="C00000"/>
              </a:buClr>
              <a:buFont typeface="Wingdings" pitchFamily="2" charset="2"/>
              <a:buChar char="§"/>
            </a:pPr>
            <a:r>
              <a:rPr lang="he-IL" sz="2000" dirty="0" smtClean="0"/>
              <a:t>בדף הראשי של מכלול לשכות רישום מקרקעין נמדדו 5,693 צפיות דף</a:t>
            </a:r>
          </a:p>
          <a:p>
            <a:pPr>
              <a:buClr>
                <a:srgbClr val="C00000"/>
              </a:buClr>
              <a:buFont typeface="Wingdings" pitchFamily="2" charset="2"/>
              <a:buChar char="§"/>
            </a:pPr>
            <a:r>
              <a:rPr lang="he-IL" sz="2000" dirty="0" smtClean="0"/>
              <a:t>70.64%  הגיע לדף הבית באמצעות חיפוש בגוגל ו- 3% הגיע באופן ישיר או באמצעות גישה מדפי אתר המשרד.</a:t>
            </a:r>
            <a:r>
              <a:rPr lang="en-US" sz="2000" dirty="0" smtClean="0"/>
              <a:t/>
            </a:r>
            <a:br>
              <a:rPr lang="en-US" sz="2000" dirty="0" smtClean="0"/>
            </a:br>
            <a:endParaRPr lang="he-IL" sz="2000" dirty="0"/>
          </a:p>
        </p:txBody>
      </p:sp>
      <p:sp>
        <p:nvSpPr>
          <p:cNvPr id="12" name="TextBox 11"/>
          <p:cNvSpPr txBox="1"/>
          <p:nvPr/>
        </p:nvSpPr>
        <p:spPr>
          <a:xfrm>
            <a:off x="125760" y="6300609"/>
            <a:ext cx="8892480" cy="523220"/>
          </a:xfrm>
          <a:prstGeom prst="rect">
            <a:avLst/>
          </a:prstGeom>
          <a:noFill/>
        </p:spPr>
        <p:txBody>
          <a:bodyPr wrap="square" rtlCol="1">
            <a:spAutoFit/>
          </a:bodyPr>
          <a:lstStyle/>
          <a:p>
            <a:pPr algn="ctr"/>
            <a:r>
              <a:rPr lang="he-IL" sz="1400" b="1" dirty="0" smtClean="0"/>
              <a:t>השקפים הבאים מציגים </a:t>
            </a:r>
            <a:r>
              <a:rPr lang="he-IL" sz="1400" b="1" dirty="0"/>
              <a:t>את אחוז ההקלקות בכל קישור הקיים </a:t>
            </a:r>
            <a:r>
              <a:rPr lang="he-IL" sz="1400" b="1" dirty="0" smtClean="0"/>
              <a:t>בדף</a:t>
            </a:r>
            <a:r>
              <a:rPr lang="en-US" sz="1400" b="1" dirty="0" smtClean="0"/>
              <a:t/>
            </a:r>
            <a:br>
              <a:rPr lang="en-US" sz="1400" b="1" dirty="0" smtClean="0"/>
            </a:br>
            <a:r>
              <a:rPr lang="he-IL" sz="1400" b="1" dirty="0" smtClean="0"/>
              <a:t>(</a:t>
            </a:r>
            <a:r>
              <a:rPr lang="he-IL" sz="1400" b="1" dirty="0"/>
              <a:t>במידה והקישור קיים מספר פעמים יוצג אחוז ההקלקות של כל הקישורים הזהים</a:t>
            </a:r>
            <a:r>
              <a:rPr lang="he-IL" sz="1400" b="1" dirty="0" smtClean="0"/>
              <a:t>)</a:t>
            </a:r>
            <a:endParaRPr lang="he-IL" sz="1400" b="1" dirty="0"/>
          </a:p>
        </p:txBody>
      </p:sp>
      <p:graphicFrame>
        <p:nvGraphicFramePr>
          <p:cNvPr id="6" name="תרשים 5"/>
          <p:cNvGraphicFramePr/>
          <p:nvPr>
            <p:extLst>
              <p:ext uri="{D42A27DB-BD31-4B8C-83A1-F6EECF244321}">
                <p14:modId xmlns:p14="http://schemas.microsoft.com/office/powerpoint/2010/main" val="3271717440"/>
              </p:ext>
            </p:extLst>
          </p:nvPr>
        </p:nvGraphicFramePr>
        <p:xfrm>
          <a:off x="1907704" y="2755641"/>
          <a:ext cx="5796644" cy="35730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4419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לשכות רישום מקרקעין - אחוז הקלקות</a:t>
            </a:r>
            <a:endParaRPr lang="he-IL" dirty="0"/>
          </a:p>
        </p:txBody>
      </p:sp>
      <p:pic>
        <p:nvPicPr>
          <p:cNvPr id="6" name="תמונה 5"/>
          <p:cNvPicPr>
            <a:picLocks noChangeAspect="1"/>
          </p:cNvPicPr>
          <p:nvPr/>
        </p:nvPicPr>
        <p:blipFill>
          <a:blip r:embed="rId2"/>
          <a:stretch>
            <a:fillRect/>
          </a:stretch>
        </p:blipFill>
        <p:spPr>
          <a:xfrm>
            <a:off x="448094" y="1098000"/>
            <a:ext cx="8247813" cy="5760000"/>
          </a:xfrm>
          <a:prstGeom prst="rect">
            <a:avLst/>
          </a:prstGeom>
        </p:spPr>
      </p:pic>
    </p:spTree>
    <p:extLst>
      <p:ext uri="{BB962C8B-B14F-4D97-AF65-F5344CB8AC3E}">
        <p14:creationId xmlns:p14="http://schemas.microsoft.com/office/powerpoint/2010/main" val="4085410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לשכות רישום והסדר מקרקעין - </a:t>
            </a:r>
            <a:r>
              <a:rPr lang="he-IL" dirty="0"/>
              <a:t>אחוז הקלקות</a:t>
            </a:r>
          </a:p>
        </p:txBody>
      </p:sp>
      <p:pic>
        <p:nvPicPr>
          <p:cNvPr id="4" name="תמונה 3"/>
          <p:cNvPicPr>
            <a:picLocks noChangeAspect="1"/>
          </p:cNvPicPr>
          <p:nvPr/>
        </p:nvPicPr>
        <p:blipFill rotWithShape="1">
          <a:blip r:embed="rId2"/>
          <a:srcRect r="2796"/>
          <a:stretch/>
        </p:blipFill>
        <p:spPr>
          <a:xfrm>
            <a:off x="1438648" y="1098000"/>
            <a:ext cx="6266705" cy="5760000"/>
          </a:xfrm>
          <a:prstGeom prst="rect">
            <a:avLst/>
          </a:prstGeom>
        </p:spPr>
      </p:pic>
    </p:spTree>
    <p:extLst>
      <p:ext uri="{BB962C8B-B14F-4D97-AF65-F5344CB8AC3E}">
        <p14:creationId xmlns:p14="http://schemas.microsoft.com/office/powerpoint/2010/main" val="3778179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לשכות המפקחים על רישום מקרקעין – מקורות הגעה לדף הראשי</a:t>
            </a:r>
          </a:p>
        </p:txBody>
      </p:sp>
      <p:sp>
        <p:nvSpPr>
          <p:cNvPr id="3" name="מציין מיקום תוכן 2"/>
          <p:cNvSpPr>
            <a:spLocks noGrp="1"/>
          </p:cNvSpPr>
          <p:nvPr>
            <p:ph idx="1"/>
          </p:nvPr>
        </p:nvSpPr>
        <p:spPr>
          <a:xfrm>
            <a:off x="457200" y="1412776"/>
            <a:ext cx="8229600" cy="4896544"/>
          </a:xfrm>
        </p:spPr>
        <p:txBody>
          <a:bodyPr/>
          <a:lstStyle/>
          <a:p>
            <a:pPr>
              <a:buClr>
                <a:srgbClr val="C00000"/>
              </a:buClr>
              <a:buFont typeface="Wingdings" pitchFamily="2" charset="2"/>
              <a:buChar char="§"/>
            </a:pPr>
            <a:r>
              <a:rPr lang="he-IL" sz="2000" dirty="0" smtClean="0"/>
              <a:t>בדף הראשי של לשכות המפקח על רישום מקרקעין נמדדו 503 הצגות דף.</a:t>
            </a:r>
            <a:endParaRPr lang="he-IL" sz="2000" dirty="0"/>
          </a:p>
          <a:p>
            <a:pPr>
              <a:buClr>
                <a:srgbClr val="C00000"/>
              </a:buClr>
              <a:buFont typeface="Wingdings" pitchFamily="2" charset="2"/>
              <a:buChar char="§"/>
            </a:pPr>
            <a:r>
              <a:rPr lang="he-IL" sz="2000" dirty="0" smtClean="0"/>
              <a:t>79.47% הגיעו לדף הבית באמצעות חיפוש בגוגל 3.42% הגיעו לדף דרך שירות הטפסים הממשלתי.</a:t>
            </a:r>
            <a:endParaRPr lang="he-IL" sz="2000" dirty="0"/>
          </a:p>
        </p:txBody>
      </p:sp>
      <p:graphicFrame>
        <p:nvGraphicFramePr>
          <p:cNvPr id="6" name="תרשים 5"/>
          <p:cNvGraphicFramePr/>
          <p:nvPr>
            <p:extLst>
              <p:ext uri="{D42A27DB-BD31-4B8C-83A1-F6EECF244321}">
                <p14:modId xmlns:p14="http://schemas.microsoft.com/office/powerpoint/2010/main" val="502468653"/>
              </p:ext>
            </p:extLst>
          </p:nvPr>
        </p:nvGraphicFramePr>
        <p:xfrm>
          <a:off x="1871700" y="2564904"/>
          <a:ext cx="5796644" cy="357301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25760" y="6300609"/>
            <a:ext cx="8892480" cy="523220"/>
          </a:xfrm>
          <a:prstGeom prst="rect">
            <a:avLst/>
          </a:prstGeom>
          <a:noFill/>
        </p:spPr>
        <p:txBody>
          <a:bodyPr wrap="square" rtlCol="1">
            <a:spAutoFit/>
          </a:bodyPr>
          <a:lstStyle/>
          <a:p>
            <a:pPr algn="ctr"/>
            <a:r>
              <a:rPr lang="he-IL" sz="1400" b="1" dirty="0" smtClean="0"/>
              <a:t>השקפים הבאים מציגים </a:t>
            </a:r>
            <a:r>
              <a:rPr lang="he-IL" sz="1400" b="1" dirty="0"/>
              <a:t>את אחוז ההקלקות בכל קישור הקיים </a:t>
            </a:r>
            <a:r>
              <a:rPr lang="he-IL" sz="1400" b="1" dirty="0" smtClean="0"/>
              <a:t>בדף</a:t>
            </a:r>
            <a:r>
              <a:rPr lang="en-US" sz="1400" b="1" dirty="0" smtClean="0"/>
              <a:t/>
            </a:r>
            <a:br>
              <a:rPr lang="en-US" sz="1400" b="1" dirty="0" smtClean="0"/>
            </a:br>
            <a:r>
              <a:rPr lang="he-IL" sz="1400" b="1" dirty="0" smtClean="0"/>
              <a:t>(</a:t>
            </a:r>
            <a:r>
              <a:rPr lang="he-IL" sz="1400" b="1" dirty="0"/>
              <a:t>במידה והקישור קיים מספר פעמים יוצג אחוז ההקלקות של כל הקישורים הזהים</a:t>
            </a:r>
            <a:r>
              <a:rPr lang="he-IL" sz="1400" b="1" dirty="0" smtClean="0"/>
              <a:t>)</a:t>
            </a:r>
            <a:endParaRPr lang="he-IL" sz="1400" b="1" dirty="0"/>
          </a:p>
        </p:txBody>
      </p:sp>
    </p:spTree>
    <p:extLst>
      <p:ext uri="{BB962C8B-B14F-4D97-AF65-F5344CB8AC3E}">
        <p14:creationId xmlns:p14="http://schemas.microsoft.com/office/powerpoint/2010/main" val="3773543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לשכות המפקחים על רישום מקרקעין – אחוז הקלקות בדף הראשי</a:t>
            </a:r>
            <a:endParaRPr lang="he-IL" dirty="0"/>
          </a:p>
        </p:txBody>
      </p:sp>
      <p:pic>
        <p:nvPicPr>
          <p:cNvPr id="4" name="תמונה 3"/>
          <p:cNvPicPr>
            <a:picLocks noChangeAspect="1"/>
          </p:cNvPicPr>
          <p:nvPr/>
        </p:nvPicPr>
        <p:blipFill>
          <a:blip r:embed="rId2"/>
          <a:stretch>
            <a:fillRect/>
          </a:stretch>
        </p:blipFill>
        <p:spPr>
          <a:xfrm>
            <a:off x="597445" y="1098000"/>
            <a:ext cx="7949110" cy="5760000"/>
          </a:xfrm>
          <a:prstGeom prst="rect">
            <a:avLst/>
          </a:prstGeom>
        </p:spPr>
      </p:pic>
    </p:spTree>
    <p:extLst>
      <p:ext uri="{BB962C8B-B14F-4D97-AF65-F5344CB8AC3E}">
        <p14:creationId xmlns:p14="http://schemas.microsoft.com/office/powerpoint/2010/main" val="3197269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לשכות המפקחים על רישום מקרקעין – אחוז </a:t>
            </a:r>
            <a:r>
              <a:rPr lang="he-IL" dirty="0" smtClean="0"/>
              <a:t>הקלקות בדף הראשי</a:t>
            </a:r>
            <a:endParaRPr lang="he-IL" dirty="0"/>
          </a:p>
        </p:txBody>
      </p:sp>
      <p:pic>
        <p:nvPicPr>
          <p:cNvPr id="6" name="תמונה 5"/>
          <p:cNvPicPr>
            <a:picLocks noChangeAspect="1"/>
          </p:cNvPicPr>
          <p:nvPr/>
        </p:nvPicPr>
        <p:blipFill rotWithShape="1">
          <a:blip r:embed="rId2"/>
          <a:srcRect t="6805"/>
          <a:stretch/>
        </p:blipFill>
        <p:spPr>
          <a:xfrm>
            <a:off x="462825" y="1098000"/>
            <a:ext cx="8218351" cy="5760000"/>
          </a:xfrm>
          <a:prstGeom prst="rect">
            <a:avLst/>
          </a:prstGeom>
        </p:spPr>
      </p:pic>
    </p:spTree>
    <p:extLst>
      <p:ext uri="{BB962C8B-B14F-4D97-AF65-F5344CB8AC3E}">
        <p14:creationId xmlns:p14="http://schemas.microsoft.com/office/powerpoint/2010/main" val="3467838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07704" y="-99392"/>
            <a:ext cx="7200800" cy="1143000"/>
          </a:xfrm>
        </p:spPr>
        <p:txBody>
          <a:bodyPr/>
          <a:lstStyle/>
          <a:p>
            <a:r>
              <a:rPr lang="he-IL" dirty="0"/>
              <a:t>לשכות הסדר מקרקעין </a:t>
            </a:r>
            <a:r>
              <a:rPr lang="he-IL" dirty="0" smtClean="0"/>
              <a:t>– מקורות הגעה לדף הראשי</a:t>
            </a:r>
            <a:endParaRPr lang="he-IL" dirty="0"/>
          </a:p>
        </p:txBody>
      </p:sp>
      <p:sp>
        <p:nvSpPr>
          <p:cNvPr id="3" name="מציין מיקום תוכן 2"/>
          <p:cNvSpPr>
            <a:spLocks noGrp="1"/>
          </p:cNvSpPr>
          <p:nvPr>
            <p:ph idx="1"/>
          </p:nvPr>
        </p:nvSpPr>
        <p:spPr>
          <a:xfrm>
            <a:off x="457200" y="1412776"/>
            <a:ext cx="8229600" cy="4896544"/>
          </a:xfrm>
        </p:spPr>
        <p:txBody>
          <a:bodyPr/>
          <a:lstStyle/>
          <a:p>
            <a:pPr>
              <a:buClr>
                <a:srgbClr val="C00000"/>
              </a:buClr>
              <a:buFont typeface="Wingdings" pitchFamily="2" charset="2"/>
              <a:buChar char="§"/>
            </a:pPr>
            <a:r>
              <a:rPr lang="he-IL" sz="2000" dirty="0" smtClean="0"/>
              <a:t>בדף הראשי של לשכות הסדר מקרקעין בוצעו 402 צפיות דף</a:t>
            </a:r>
          </a:p>
          <a:p>
            <a:pPr>
              <a:buClr>
                <a:srgbClr val="C00000"/>
              </a:buClr>
              <a:buFont typeface="Wingdings" pitchFamily="2" charset="2"/>
              <a:buChar char="§"/>
            </a:pPr>
            <a:r>
              <a:rPr lang="he-IL" sz="2000" dirty="0" smtClean="0"/>
              <a:t>79.47% הגיע לדף הבית באמצעות חיפוש בגוגל.</a:t>
            </a:r>
          </a:p>
          <a:p>
            <a:pPr>
              <a:buClr>
                <a:srgbClr val="C00000"/>
              </a:buClr>
              <a:buFont typeface="Wingdings" pitchFamily="2" charset="2"/>
              <a:buChar char="§"/>
            </a:pPr>
            <a:r>
              <a:rPr lang="he-IL" sz="2000" dirty="0" smtClean="0"/>
              <a:t>3.16% הגיעו לדף באופן ישיר או באמצעות גישה מדפי אתר המשרד.</a:t>
            </a:r>
          </a:p>
          <a:p>
            <a:pPr marL="0" indent="0">
              <a:buClr>
                <a:srgbClr val="C00000"/>
              </a:buClr>
              <a:buNone/>
            </a:pPr>
            <a:endParaRPr lang="he-IL" sz="2000" dirty="0" smtClean="0"/>
          </a:p>
          <a:p>
            <a:pPr>
              <a:buClr>
                <a:srgbClr val="C00000"/>
              </a:buClr>
              <a:buFont typeface="Wingdings" pitchFamily="2" charset="2"/>
              <a:buChar char="§"/>
            </a:pPr>
            <a:endParaRPr lang="he-IL" sz="2000" dirty="0"/>
          </a:p>
        </p:txBody>
      </p:sp>
      <p:graphicFrame>
        <p:nvGraphicFramePr>
          <p:cNvPr id="6" name="תרשים 5"/>
          <p:cNvGraphicFramePr/>
          <p:nvPr>
            <p:extLst>
              <p:ext uri="{D42A27DB-BD31-4B8C-83A1-F6EECF244321}">
                <p14:modId xmlns:p14="http://schemas.microsoft.com/office/powerpoint/2010/main" val="2662417303"/>
              </p:ext>
            </p:extLst>
          </p:nvPr>
        </p:nvGraphicFramePr>
        <p:xfrm>
          <a:off x="1835696" y="2564904"/>
          <a:ext cx="6048672" cy="359168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25760" y="6300609"/>
            <a:ext cx="8892480" cy="523220"/>
          </a:xfrm>
          <a:prstGeom prst="rect">
            <a:avLst/>
          </a:prstGeom>
          <a:noFill/>
        </p:spPr>
        <p:txBody>
          <a:bodyPr wrap="square" rtlCol="1">
            <a:spAutoFit/>
          </a:bodyPr>
          <a:lstStyle/>
          <a:p>
            <a:pPr algn="ctr"/>
            <a:r>
              <a:rPr lang="he-IL" sz="1400" b="1" dirty="0" smtClean="0"/>
              <a:t>השקף הבא מציג </a:t>
            </a:r>
            <a:r>
              <a:rPr lang="he-IL" sz="1400" b="1" dirty="0"/>
              <a:t>את אחוז ההקלקות בכל קישור הקיים </a:t>
            </a:r>
            <a:r>
              <a:rPr lang="he-IL" sz="1400" b="1" dirty="0" smtClean="0"/>
              <a:t>בדף</a:t>
            </a:r>
            <a:r>
              <a:rPr lang="en-US" sz="1400" b="1" dirty="0" smtClean="0"/>
              <a:t/>
            </a:r>
            <a:br>
              <a:rPr lang="en-US" sz="1400" b="1" dirty="0" smtClean="0"/>
            </a:br>
            <a:r>
              <a:rPr lang="he-IL" sz="1400" b="1" dirty="0" smtClean="0"/>
              <a:t>(</a:t>
            </a:r>
            <a:r>
              <a:rPr lang="he-IL" sz="1400" b="1" dirty="0"/>
              <a:t>במידה והקישור קיים מספר פעמים יוצג אחוז ההקלקות של כל הקישורים הזהים</a:t>
            </a:r>
            <a:r>
              <a:rPr lang="he-IL" sz="1400" b="1" dirty="0" smtClean="0"/>
              <a:t>)</a:t>
            </a:r>
            <a:endParaRPr lang="he-IL" sz="1400" b="1" dirty="0"/>
          </a:p>
        </p:txBody>
      </p:sp>
    </p:spTree>
    <p:extLst>
      <p:ext uri="{BB962C8B-B14F-4D97-AF65-F5344CB8AC3E}">
        <p14:creationId xmlns:p14="http://schemas.microsoft.com/office/powerpoint/2010/main" val="1996898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ניתוח התנהגות באתר </a:t>
            </a:r>
            <a:endParaRPr lang="he-IL" dirty="0"/>
          </a:p>
        </p:txBody>
      </p:sp>
      <p:sp>
        <p:nvSpPr>
          <p:cNvPr id="3" name="מציין מיקום תוכן 2"/>
          <p:cNvSpPr>
            <a:spLocks noGrp="1"/>
          </p:cNvSpPr>
          <p:nvPr>
            <p:ph idx="1"/>
          </p:nvPr>
        </p:nvSpPr>
        <p:spPr/>
        <p:txBody>
          <a:bodyPr/>
          <a:lstStyle/>
          <a:p>
            <a:pPr marL="0" indent="0">
              <a:buNone/>
            </a:pPr>
            <a:r>
              <a:rPr lang="he-IL" dirty="0" smtClean="0"/>
              <a:t>מצגת זו מציגה ניתוח התנהגות הגולשים באתר היחידה. מטרת המצגת היא להציג למנהלי היחידות  את התנהגות הגולשים באתר ולהפיק תובנות אשר יובילו לשינוי ושיפור השירות לאזרח תוך הורדת העומס מעובדי היחידה. </a:t>
            </a:r>
            <a:r>
              <a:rPr lang="en-US" dirty="0" smtClean="0"/>
              <a:t/>
            </a:r>
            <a:br>
              <a:rPr lang="en-US" dirty="0" smtClean="0"/>
            </a:br>
            <a:endParaRPr lang="he-IL" dirty="0" smtClean="0"/>
          </a:p>
          <a:p>
            <a:pPr marL="0" indent="0">
              <a:buNone/>
            </a:pPr>
            <a:r>
              <a:rPr lang="he-IL" dirty="0" smtClean="0"/>
              <a:t>מצגת זו תופק אחת לחודש ותתמקד בכל פעם ביחידה אחרת של המשרד. </a:t>
            </a:r>
          </a:p>
          <a:p>
            <a:pPr marL="0" indent="0">
              <a:buNone/>
            </a:pPr>
            <a:endParaRPr lang="he-IL" dirty="0" smtClean="0"/>
          </a:p>
          <a:p>
            <a:pPr marL="0" indent="0">
              <a:buNone/>
            </a:pPr>
            <a:endParaRPr lang="he-IL" dirty="0"/>
          </a:p>
        </p:txBody>
      </p:sp>
    </p:spTree>
    <p:extLst>
      <p:ext uri="{BB962C8B-B14F-4D97-AF65-F5344CB8AC3E}">
        <p14:creationId xmlns:p14="http://schemas.microsoft.com/office/powerpoint/2010/main" val="3884471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לשכות הסדר מקרקעין – אחוז הקלקות בדף הראשי</a:t>
            </a:r>
            <a:endParaRPr lang="he-IL" dirty="0"/>
          </a:p>
        </p:txBody>
      </p:sp>
      <p:pic>
        <p:nvPicPr>
          <p:cNvPr id="4" name="תמונה 3"/>
          <p:cNvPicPr>
            <a:picLocks noChangeAspect="1"/>
          </p:cNvPicPr>
          <p:nvPr/>
        </p:nvPicPr>
        <p:blipFill>
          <a:blip r:embed="rId2"/>
          <a:stretch>
            <a:fillRect/>
          </a:stretch>
        </p:blipFill>
        <p:spPr>
          <a:xfrm>
            <a:off x="476877" y="1098000"/>
            <a:ext cx="8190247" cy="5760000"/>
          </a:xfrm>
          <a:prstGeom prst="rect">
            <a:avLst/>
          </a:prstGeom>
        </p:spPr>
      </p:pic>
    </p:spTree>
    <p:extLst>
      <p:ext uri="{BB962C8B-B14F-4D97-AF65-F5344CB8AC3E}">
        <p14:creationId xmlns:p14="http://schemas.microsoft.com/office/powerpoint/2010/main" val="829181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לשכות הסדר מקרקעין – אחוז הקלקות</a:t>
            </a:r>
            <a:endParaRPr lang="he-IL" dirty="0"/>
          </a:p>
        </p:txBody>
      </p:sp>
      <p:pic>
        <p:nvPicPr>
          <p:cNvPr id="3" name="תמונה 2"/>
          <p:cNvPicPr>
            <a:picLocks noChangeAspect="1"/>
          </p:cNvPicPr>
          <p:nvPr/>
        </p:nvPicPr>
        <p:blipFill rotWithShape="1">
          <a:blip r:embed="rId2"/>
          <a:srcRect t="986"/>
          <a:stretch/>
        </p:blipFill>
        <p:spPr>
          <a:xfrm>
            <a:off x="1350101" y="1098000"/>
            <a:ext cx="6443798" cy="5760000"/>
          </a:xfrm>
          <a:prstGeom prst="rect">
            <a:avLst/>
          </a:prstGeom>
        </p:spPr>
      </p:pic>
    </p:spTree>
    <p:extLst>
      <p:ext uri="{BB962C8B-B14F-4D97-AF65-F5344CB8AC3E}">
        <p14:creationId xmlns:p14="http://schemas.microsoft.com/office/powerpoint/2010/main" val="1531394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lgn="ctr">
              <a:buNone/>
            </a:pPr>
            <a:endParaRPr lang="he-IL" sz="4400" dirty="0"/>
          </a:p>
          <a:p>
            <a:pPr marL="0" indent="0" algn="ctr">
              <a:buNone/>
            </a:pPr>
            <a:endParaRPr lang="he-IL" sz="4400" dirty="0"/>
          </a:p>
          <a:p>
            <a:pPr marL="0" indent="0" algn="ctr">
              <a:buNone/>
            </a:pPr>
            <a:r>
              <a:rPr lang="he-IL" sz="8000" dirty="0" smtClean="0"/>
              <a:t>תודה</a:t>
            </a:r>
            <a:endParaRPr lang="he-IL" dirty="0"/>
          </a:p>
        </p:txBody>
      </p:sp>
    </p:spTree>
    <p:extLst>
      <p:ext uri="{BB962C8B-B14F-4D97-AF65-F5344CB8AC3E}">
        <p14:creationId xmlns:p14="http://schemas.microsoft.com/office/powerpoint/2010/main" val="3748400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מילון מונחים</a:t>
            </a:r>
            <a:endParaRPr lang="he-IL" dirty="0"/>
          </a:p>
        </p:txBody>
      </p:sp>
      <p:sp>
        <p:nvSpPr>
          <p:cNvPr id="3" name="מציין מיקום תוכן 2"/>
          <p:cNvSpPr>
            <a:spLocks noGrp="1"/>
          </p:cNvSpPr>
          <p:nvPr>
            <p:ph idx="1"/>
          </p:nvPr>
        </p:nvSpPr>
        <p:spPr>
          <a:xfrm>
            <a:off x="107504" y="1484784"/>
            <a:ext cx="8712968" cy="4896544"/>
          </a:xfrm>
        </p:spPr>
        <p:txBody>
          <a:bodyPr lIns="0" tIns="0" rIns="0" bIns="0">
            <a:noAutofit/>
          </a:bodyPr>
          <a:lstStyle/>
          <a:p>
            <a:pPr marL="0" indent="0">
              <a:spcBef>
                <a:spcPts val="0"/>
              </a:spcBef>
              <a:spcAft>
                <a:spcPts val="1800"/>
              </a:spcAft>
              <a:buClr>
                <a:srgbClr val="1A8EBD"/>
              </a:buClr>
              <a:buSzPct val="100000"/>
              <a:buNone/>
            </a:pPr>
            <a:r>
              <a:rPr lang="he-IL" sz="2400" b="1" dirty="0" smtClean="0"/>
              <a:t>לפני שנציג את נתוני הגלישה לנוחיותכם מילון מונחי המדידה:</a:t>
            </a:r>
          </a:p>
          <a:p>
            <a:pPr>
              <a:spcBef>
                <a:spcPts val="0"/>
              </a:spcBef>
              <a:spcAft>
                <a:spcPts val="1800"/>
              </a:spcAft>
              <a:buClr>
                <a:srgbClr val="C00000"/>
              </a:buClr>
              <a:buSzPct val="100000"/>
              <a:buFont typeface="Wingdings" pitchFamily="2" charset="2"/>
              <a:buChar char="§"/>
            </a:pPr>
            <a:r>
              <a:rPr lang="he-IL" sz="2000" b="1" dirty="0" smtClean="0"/>
              <a:t>הצגות דף </a:t>
            </a:r>
            <a:r>
              <a:rPr lang="he-IL" sz="2000" dirty="0" smtClean="0"/>
              <a:t>- </a:t>
            </a:r>
            <a:r>
              <a:rPr lang="he-IL" sz="2000" dirty="0"/>
              <a:t>המספר הכולל של דפים שנצפו. ערך זה סופר הצגות חוזרות של דף יחיד.</a:t>
            </a:r>
            <a:endParaRPr lang="he-IL" sz="2000" dirty="0" smtClean="0"/>
          </a:p>
          <a:p>
            <a:pPr>
              <a:spcBef>
                <a:spcPts val="0"/>
              </a:spcBef>
              <a:spcAft>
                <a:spcPts val="1800"/>
              </a:spcAft>
              <a:buClr>
                <a:srgbClr val="C00000"/>
              </a:buClr>
              <a:buSzPct val="100000"/>
              <a:buFont typeface="Wingdings" pitchFamily="2" charset="2"/>
              <a:buChar char="§"/>
            </a:pPr>
            <a:r>
              <a:rPr lang="he-IL" sz="2000" b="1" dirty="0"/>
              <a:t>כניסות</a:t>
            </a:r>
            <a:r>
              <a:rPr lang="he-IL" sz="2000" dirty="0"/>
              <a:t> - מספר הפעמים שמבקרים נכנסו לאתר דרך דף מסוים או קבוצת דפים.</a:t>
            </a:r>
          </a:p>
          <a:p>
            <a:pPr>
              <a:spcBef>
                <a:spcPts val="0"/>
              </a:spcBef>
              <a:spcAft>
                <a:spcPts val="1800"/>
              </a:spcAft>
              <a:buClr>
                <a:srgbClr val="C00000"/>
              </a:buClr>
              <a:buSzPct val="100000"/>
              <a:buFont typeface="Wingdings" pitchFamily="2" charset="2"/>
              <a:buChar char="§"/>
            </a:pPr>
            <a:r>
              <a:rPr lang="he-IL" sz="2000" b="1" dirty="0"/>
              <a:t>משתמשים</a:t>
            </a:r>
            <a:r>
              <a:rPr lang="he-IL" sz="2000" dirty="0"/>
              <a:t> - </a:t>
            </a:r>
            <a:r>
              <a:rPr lang="he-IL" sz="2000" dirty="0" smtClean="0"/>
              <a:t>משתמשים </a:t>
            </a:r>
            <a:r>
              <a:rPr lang="he-IL" sz="2000" dirty="0"/>
              <a:t>שביצעו לפחות פעילות אחת באתר בטווח התאריכים שנבחר. ערך זה כולל הן משתמשים חדשים והן משתמשים חוזרים. </a:t>
            </a:r>
          </a:p>
          <a:p>
            <a:pPr>
              <a:spcBef>
                <a:spcPts val="0"/>
              </a:spcBef>
              <a:spcAft>
                <a:spcPts val="1800"/>
              </a:spcAft>
              <a:buClr>
                <a:srgbClr val="C00000"/>
              </a:buClr>
              <a:buSzPct val="100000"/>
              <a:buFont typeface="Wingdings" pitchFamily="2" charset="2"/>
              <a:buChar char="§"/>
            </a:pPr>
            <a:r>
              <a:rPr lang="he-IL" sz="2000" b="1" dirty="0" smtClean="0"/>
              <a:t>פעילות באתר </a:t>
            </a:r>
            <a:r>
              <a:rPr lang="he-IL" sz="2000" dirty="0" smtClean="0"/>
              <a:t>– נתון זה מייצג את מספר הפעמים בהם המשתמש מעורב </a:t>
            </a:r>
            <a:r>
              <a:rPr lang="he-IL" sz="2000" dirty="0"/>
              <a:t>באופן פעיל </a:t>
            </a:r>
            <a:r>
              <a:rPr lang="he-IL" sz="2000" dirty="0" smtClean="0"/>
              <a:t>באתר. פעולה אחת מכילה את כל </a:t>
            </a:r>
            <a:r>
              <a:rPr lang="he-IL" sz="2000" dirty="0"/>
              <a:t>נתוני השימוש </a:t>
            </a:r>
            <a:r>
              <a:rPr lang="he-IL" sz="2000" dirty="0" smtClean="0"/>
              <a:t>כגון: מעברים בין מסכים, לחיצה על אלמנט או קישור, ביצוע חיפוש המבוצעים ע"י המשתמש בעת </a:t>
            </a:r>
            <a:r>
              <a:rPr lang="he-IL" sz="2000" dirty="0"/>
              <a:t>גלישה באתר.</a:t>
            </a:r>
            <a:endParaRPr lang="he-IL" sz="2000" dirty="0" smtClean="0"/>
          </a:p>
          <a:p>
            <a:pPr>
              <a:spcBef>
                <a:spcPts val="0"/>
              </a:spcBef>
              <a:spcAft>
                <a:spcPts val="1800"/>
              </a:spcAft>
              <a:buClr>
                <a:srgbClr val="C00000"/>
              </a:buClr>
              <a:buSzPct val="100000"/>
              <a:buFont typeface="Wingdings" pitchFamily="2" charset="2"/>
              <a:buChar char="§"/>
            </a:pPr>
            <a:r>
              <a:rPr lang="he-IL" sz="2000" b="1" dirty="0"/>
              <a:t>משך ממוצע של פעילות </a:t>
            </a:r>
            <a:r>
              <a:rPr lang="he-IL" sz="2000" dirty="0"/>
              <a:t>- משך הזמן הממוצע של פעילות באתר.</a:t>
            </a:r>
          </a:p>
          <a:p>
            <a:pPr>
              <a:spcBef>
                <a:spcPts val="0"/>
              </a:spcBef>
              <a:spcAft>
                <a:spcPts val="1800"/>
              </a:spcAft>
              <a:buClr>
                <a:srgbClr val="C00000"/>
              </a:buClr>
              <a:buSzPct val="100000"/>
              <a:buFont typeface="Wingdings" pitchFamily="2" charset="2"/>
              <a:buChar char="§"/>
            </a:pPr>
            <a:r>
              <a:rPr lang="he-IL" sz="2000" b="1" dirty="0"/>
              <a:t>אחוז פעילויות חדשות באתר </a:t>
            </a:r>
            <a:r>
              <a:rPr lang="he-IL" sz="2000" dirty="0"/>
              <a:t>- אומדן של אחוז הביקורים בפעם הראשונה</a:t>
            </a:r>
            <a:r>
              <a:rPr lang="he-IL" sz="2000" dirty="0" smtClean="0"/>
              <a:t>.</a:t>
            </a:r>
            <a:endParaRPr lang="he-IL" sz="2000" dirty="0"/>
          </a:p>
        </p:txBody>
      </p:sp>
    </p:spTree>
    <p:extLst>
      <p:ext uri="{BB962C8B-B14F-4D97-AF65-F5344CB8AC3E}">
        <p14:creationId xmlns:p14="http://schemas.microsoft.com/office/powerpoint/2010/main" val="642397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נתונים כלליים</a:t>
            </a:r>
            <a:endParaRPr lang="he-IL" dirty="0"/>
          </a:p>
        </p:txBody>
      </p:sp>
      <p:sp>
        <p:nvSpPr>
          <p:cNvPr id="7" name="מציין מיקום תוכן 2"/>
          <p:cNvSpPr>
            <a:spLocks noGrp="1"/>
          </p:cNvSpPr>
          <p:nvPr>
            <p:ph idx="1"/>
          </p:nvPr>
        </p:nvSpPr>
        <p:spPr>
          <a:xfrm>
            <a:off x="457200" y="1484784"/>
            <a:ext cx="8229600" cy="4896544"/>
          </a:xfrm>
        </p:spPr>
        <p:txBody>
          <a:bodyPr/>
          <a:lstStyle/>
          <a:p>
            <a:pPr marL="0" indent="0">
              <a:spcAft>
                <a:spcPts val="600"/>
              </a:spcAft>
              <a:buNone/>
            </a:pPr>
            <a:r>
              <a:rPr lang="he-IL" dirty="0" smtClean="0"/>
              <a:t>במהלך חודש יוני נמדדו </a:t>
            </a:r>
            <a:r>
              <a:rPr lang="he-IL" dirty="0" smtClean="0">
                <a:solidFill>
                  <a:srgbClr val="C00000"/>
                </a:solidFill>
              </a:rPr>
              <a:t>146,166 </a:t>
            </a:r>
            <a:r>
              <a:rPr lang="he-IL" dirty="0" smtClean="0"/>
              <a:t>צפיות דף.</a:t>
            </a:r>
          </a:p>
          <a:p>
            <a:pPr>
              <a:buClr>
                <a:srgbClr val="C00000"/>
              </a:buClr>
              <a:buFont typeface="Wingdings" pitchFamily="2" charset="2"/>
              <a:buChar char="§"/>
            </a:pPr>
            <a:r>
              <a:rPr lang="he-IL" dirty="0" smtClean="0"/>
              <a:t>בוצעו </a:t>
            </a:r>
            <a:r>
              <a:rPr lang="he-IL" dirty="0" smtClean="0">
                <a:solidFill>
                  <a:srgbClr val="C00000"/>
                </a:solidFill>
              </a:rPr>
              <a:t>53,837 </a:t>
            </a:r>
            <a:r>
              <a:rPr lang="he-IL" dirty="0" smtClean="0"/>
              <a:t>פעילויות באתר.</a:t>
            </a:r>
          </a:p>
          <a:p>
            <a:pPr>
              <a:buClr>
                <a:srgbClr val="C00000"/>
              </a:buClr>
              <a:buFont typeface="Wingdings" pitchFamily="2" charset="2"/>
              <a:buChar char="§"/>
            </a:pPr>
            <a:r>
              <a:rPr lang="he-IL" dirty="0" smtClean="0"/>
              <a:t>צפיות הדפים והפעילויות שבוצעו באתר, בוצעו ע"י </a:t>
            </a:r>
            <a:r>
              <a:rPr lang="he-IL" dirty="0" smtClean="0">
                <a:solidFill>
                  <a:srgbClr val="C00000"/>
                </a:solidFill>
              </a:rPr>
              <a:t>30,031 </a:t>
            </a:r>
            <a:r>
              <a:rPr lang="he-IL" dirty="0" smtClean="0"/>
              <a:t>משתמשים.</a:t>
            </a:r>
          </a:p>
          <a:p>
            <a:pPr>
              <a:buClr>
                <a:srgbClr val="C00000"/>
              </a:buClr>
              <a:buFont typeface="Wingdings" pitchFamily="2" charset="2"/>
              <a:buChar char="§"/>
            </a:pPr>
            <a:r>
              <a:rPr lang="he-IL" dirty="0" smtClean="0"/>
              <a:t>זמן הממוצע בו המשתמשים גלשו באתר הוא </a:t>
            </a:r>
            <a:r>
              <a:rPr lang="he-IL" dirty="0" smtClean="0">
                <a:solidFill>
                  <a:srgbClr val="C00000"/>
                </a:solidFill>
              </a:rPr>
              <a:t>2:30 </a:t>
            </a:r>
            <a:r>
              <a:rPr lang="he-IL" dirty="0" smtClean="0"/>
              <a:t>דקות.</a:t>
            </a:r>
          </a:p>
          <a:p>
            <a:pPr>
              <a:buClr>
                <a:srgbClr val="C00000"/>
              </a:buClr>
              <a:buFont typeface="Wingdings" pitchFamily="2" charset="2"/>
              <a:buChar char="§"/>
            </a:pPr>
            <a:r>
              <a:rPr lang="he-IL" dirty="0" smtClean="0"/>
              <a:t>מסך כל הפעילויות:</a:t>
            </a:r>
          </a:p>
          <a:p>
            <a:pPr lvl="1">
              <a:buClr>
                <a:srgbClr val="C00000"/>
              </a:buClr>
              <a:buFont typeface="Wingdings" pitchFamily="2" charset="2"/>
              <a:buChar char="§"/>
            </a:pPr>
            <a:r>
              <a:rPr lang="he-IL" dirty="0" smtClean="0"/>
              <a:t> </a:t>
            </a:r>
            <a:r>
              <a:rPr lang="he-IL" dirty="0" smtClean="0">
                <a:solidFill>
                  <a:srgbClr val="C00000"/>
                </a:solidFill>
              </a:rPr>
              <a:t>67.5% </a:t>
            </a:r>
            <a:r>
              <a:rPr lang="he-IL" dirty="0"/>
              <a:t>מסך המשתמשים הם משתמשים חוזרים</a:t>
            </a:r>
            <a:r>
              <a:rPr lang="he-IL" dirty="0" smtClean="0"/>
              <a:t>.</a:t>
            </a:r>
          </a:p>
          <a:p>
            <a:pPr lvl="1">
              <a:buClr>
                <a:srgbClr val="C00000"/>
              </a:buClr>
              <a:buFont typeface="Wingdings" pitchFamily="2" charset="2"/>
              <a:buChar char="§"/>
            </a:pPr>
            <a:r>
              <a:rPr lang="he-IL" dirty="0" smtClean="0">
                <a:solidFill>
                  <a:srgbClr val="C00000"/>
                </a:solidFill>
              </a:rPr>
              <a:t>32.5% </a:t>
            </a:r>
            <a:r>
              <a:rPr lang="he-IL" dirty="0" smtClean="0"/>
              <a:t>מסך המשתמשים הם משתמשים חדשים</a:t>
            </a:r>
            <a:endParaRPr lang="he-IL" dirty="0"/>
          </a:p>
        </p:txBody>
      </p:sp>
    </p:spTree>
    <p:extLst>
      <p:ext uri="{BB962C8B-B14F-4D97-AF65-F5344CB8AC3E}">
        <p14:creationId xmlns:p14="http://schemas.microsoft.com/office/powerpoint/2010/main" val="2568530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נתונים כללים - השוואה</a:t>
            </a:r>
            <a:endParaRPr lang="he-IL" dirty="0"/>
          </a:p>
        </p:txBody>
      </p:sp>
      <p:graphicFrame>
        <p:nvGraphicFramePr>
          <p:cNvPr id="8" name="מציין מיקום תוכן 7"/>
          <p:cNvGraphicFramePr>
            <a:graphicFrameLocks noGrp="1"/>
          </p:cNvGraphicFramePr>
          <p:nvPr>
            <p:ph idx="1"/>
            <p:extLst>
              <p:ext uri="{D42A27DB-BD31-4B8C-83A1-F6EECF244321}">
                <p14:modId xmlns:p14="http://schemas.microsoft.com/office/powerpoint/2010/main" val="732321490"/>
              </p:ext>
            </p:extLst>
          </p:nvPr>
        </p:nvGraphicFramePr>
        <p:xfrm>
          <a:off x="457200" y="1340768"/>
          <a:ext cx="8229600" cy="51124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5011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פעילות באתר – פריסה יומית</a:t>
            </a:r>
            <a:endParaRPr lang="he-IL" dirty="0"/>
          </a:p>
        </p:txBody>
      </p:sp>
      <p:sp>
        <p:nvSpPr>
          <p:cNvPr id="3" name="מציין מיקום תוכן 2"/>
          <p:cNvSpPr>
            <a:spLocks noGrp="1"/>
          </p:cNvSpPr>
          <p:nvPr>
            <p:ph idx="1"/>
          </p:nvPr>
        </p:nvSpPr>
        <p:spPr/>
        <p:txBody>
          <a:bodyPr/>
          <a:lstStyle/>
          <a:p>
            <a:pPr marL="0" indent="0">
              <a:buNone/>
            </a:pPr>
            <a:r>
              <a:rPr lang="he-IL" sz="2000" dirty="0" smtClean="0"/>
              <a:t>בתאריך 23/6/2015 שיא של 7,226 הצגות דף ליום.</a:t>
            </a:r>
            <a:endParaRPr lang="he-IL" sz="2000" dirty="0"/>
          </a:p>
        </p:txBody>
      </p:sp>
      <p:pic>
        <p:nvPicPr>
          <p:cNvPr id="7" name="תמונה 6"/>
          <p:cNvPicPr>
            <a:picLocks noChangeAspect="1"/>
          </p:cNvPicPr>
          <p:nvPr/>
        </p:nvPicPr>
        <p:blipFill>
          <a:blip r:embed="rId2"/>
          <a:stretch>
            <a:fillRect/>
          </a:stretch>
        </p:blipFill>
        <p:spPr>
          <a:xfrm>
            <a:off x="36000" y="2538412"/>
            <a:ext cx="9072000" cy="1218748"/>
          </a:xfrm>
          <a:prstGeom prst="rect">
            <a:avLst/>
          </a:prstGeom>
        </p:spPr>
      </p:pic>
    </p:spTree>
    <p:extLst>
      <p:ext uri="{BB962C8B-B14F-4D97-AF65-F5344CB8AC3E}">
        <p14:creationId xmlns:p14="http://schemas.microsoft.com/office/powerpoint/2010/main" val="4225612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דפים מובילים</a:t>
            </a:r>
            <a:endParaRPr lang="he-IL" dirty="0"/>
          </a:p>
        </p:txBody>
      </p:sp>
      <p:sp>
        <p:nvSpPr>
          <p:cNvPr id="3" name="מציין מיקום תוכן 2"/>
          <p:cNvSpPr>
            <a:spLocks noGrp="1"/>
          </p:cNvSpPr>
          <p:nvPr>
            <p:ph idx="1"/>
          </p:nvPr>
        </p:nvSpPr>
        <p:spPr>
          <a:xfrm>
            <a:off x="457200" y="1412776"/>
            <a:ext cx="8291264" cy="4896544"/>
          </a:xfrm>
        </p:spPr>
        <p:txBody>
          <a:bodyPr/>
          <a:lstStyle/>
          <a:p>
            <a:pPr marL="0" indent="0">
              <a:buNone/>
            </a:pPr>
            <a:r>
              <a:rPr lang="he-IL" sz="2200" dirty="0" smtClean="0"/>
              <a:t>רשימת הדפים הנצפים ביותר: </a:t>
            </a:r>
            <a:r>
              <a:rPr lang="he-IL" sz="1800" dirty="0" smtClean="0"/>
              <a:t>הערכים המוצגים הם ספירת הפעמים בהם הדף נצפה.</a:t>
            </a:r>
          </a:p>
        </p:txBody>
      </p:sp>
      <p:graphicFrame>
        <p:nvGraphicFramePr>
          <p:cNvPr id="4" name="טבלה 3"/>
          <p:cNvGraphicFramePr>
            <a:graphicFrameLocks noGrp="1"/>
          </p:cNvGraphicFramePr>
          <p:nvPr>
            <p:extLst>
              <p:ext uri="{D42A27DB-BD31-4B8C-83A1-F6EECF244321}">
                <p14:modId xmlns:p14="http://schemas.microsoft.com/office/powerpoint/2010/main" val="3601511708"/>
              </p:ext>
            </p:extLst>
          </p:nvPr>
        </p:nvGraphicFramePr>
        <p:xfrm>
          <a:off x="1331641" y="1988840"/>
          <a:ext cx="6480719" cy="4604004"/>
        </p:xfrm>
        <a:graphic>
          <a:graphicData uri="http://schemas.openxmlformats.org/drawingml/2006/table">
            <a:tbl>
              <a:tblPr rtl="1" firstRow="1" firstCol="1" bandRow="1">
                <a:tableStyleId>{7DF18680-E054-41AD-8BC1-D1AEF772440D}</a:tableStyleId>
              </a:tblPr>
              <a:tblGrid>
                <a:gridCol w="673145"/>
                <a:gridCol w="3987932"/>
                <a:gridCol w="1819642"/>
              </a:tblGrid>
              <a:tr h="246122">
                <a:tc>
                  <a:txBody>
                    <a:bodyPr/>
                    <a:lstStyle/>
                    <a:p>
                      <a:pPr algn="ctr" rtl="1">
                        <a:lnSpc>
                          <a:spcPct val="115000"/>
                        </a:lnSpc>
                        <a:spcAft>
                          <a:spcPts val="0"/>
                        </a:spcAft>
                      </a:pPr>
                      <a:endParaRPr lang="en-US" sz="1400" dirty="0">
                        <a:effectLst/>
                        <a:latin typeface="Calibri"/>
                        <a:ea typeface="Calibri"/>
                        <a:cs typeface="Arial"/>
                      </a:endParaRPr>
                    </a:p>
                  </a:txBody>
                  <a:tcPr marL="45720" marR="45720" anchor="ctr"/>
                </a:tc>
                <a:tc>
                  <a:txBody>
                    <a:bodyPr/>
                    <a:lstStyle/>
                    <a:p>
                      <a:pPr algn="r" rtl="1">
                        <a:lnSpc>
                          <a:spcPct val="115000"/>
                        </a:lnSpc>
                        <a:spcAft>
                          <a:spcPts val="0"/>
                        </a:spcAft>
                      </a:pPr>
                      <a:r>
                        <a:rPr lang="he-IL" sz="1400" dirty="0" smtClean="0">
                          <a:effectLst/>
                        </a:rPr>
                        <a:t>כותרת</a:t>
                      </a:r>
                      <a:r>
                        <a:rPr lang="he-IL" sz="1400" baseline="0" dirty="0" smtClean="0">
                          <a:effectLst/>
                        </a:rPr>
                        <a:t> הדף </a:t>
                      </a:r>
                      <a:endParaRPr lang="en-US" sz="1400" dirty="0">
                        <a:effectLst/>
                        <a:latin typeface="Calibri"/>
                        <a:ea typeface="Calibri"/>
                        <a:cs typeface="Arial"/>
                      </a:endParaRPr>
                    </a:p>
                  </a:txBody>
                  <a:tcPr marL="45720" marR="45720" anchor="ctr"/>
                </a:tc>
                <a:tc>
                  <a:txBody>
                    <a:bodyPr/>
                    <a:lstStyle/>
                    <a:p>
                      <a:pPr algn="ctr" rtl="1">
                        <a:lnSpc>
                          <a:spcPct val="115000"/>
                        </a:lnSpc>
                        <a:spcAft>
                          <a:spcPts val="0"/>
                        </a:spcAft>
                      </a:pPr>
                      <a:r>
                        <a:rPr lang="he-IL" sz="1400" dirty="0" smtClean="0">
                          <a:effectLst/>
                        </a:rPr>
                        <a:t>מספר צפיות לדף</a:t>
                      </a:r>
                      <a:endParaRPr lang="en-US" sz="1400" dirty="0">
                        <a:effectLst/>
                        <a:latin typeface="Calibri"/>
                        <a:ea typeface="Calibri"/>
                        <a:cs typeface="Arial"/>
                      </a:endParaRPr>
                    </a:p>
                  </a:txBody>
                  <a:tcPr marL="45720" marR="45720" anchor="ctr"/>
                </a:tc>
              </a:tr>
              <a:tr h="318130">
                <a:tc>
                  <a:txBody>
                    <a:bodyPr/>
                    <a:lstStyle/>
                    <a:p>
                      <a:pPr algn="ctr" rtl="1">
                        <a:lnSpc>
                          <a:spcPct val="115000"/>
                        </a:lnSpc>
                        <a:spcAft>
                          <a:spcPts val="0"/>
                        </a:spcAft>
                      </a:pPr>
                      <a:r>
                        <a:rPr lang="en-US" sz="1400" dirty="0" smtClean="0">
                          <a:effectLst/>
                        </a:rPr>
                        <a:t>1</a:t>
                      </a:r>
                      <a:endParaRPr lang="en-US" sz="1400" dirty="0">
                        <a:effectLst/>
                        <a:latin typeface="Calibri"/>
                        <a:ea typeface="Calibri"/>
                        <a:cs typeface="Arial"/>
                      </a:endParaRPr>
                    </a:p>
                  </a:txBody>
                  <a:tcPr marL="45720" marR="45720" anchor="ctr"/>
                </a:tc>
                <a:tc>
                  <a:txBody>
                    <a:bodyPr/>
                    <a:lstStyle/>
                    <a:p>
                      <a:pPr algn="r" rtl="1" fontAlgn="b" latinLnBrk="1"/>
                      <a:r>
                        <a:rPr lang="he-IL" sz="1100" b="0" i="0" u="sng" strike="noStrike" dirty="0">
                          <a:solidFill>
                            <a:srgbClr val="0563C1"/>
                          </a:solidFill>
                          <a:effectLst/>
                          <a:latin typeface="Arial" panose="020B0604020202020204" pitchFamily="34" charset="0"/>
                          <a:hlinkClick r:id="rId2"/>
                        </a:rPr>
                        <a:t>דף הבית</a:t>
                      </a:r>
                      <a:endParaRPr lang="he-IL" sz="1100" b="0" i="0" u="sng" strike="noStrike" dirty="0">
                        <a:solidFill>
                          <a:srgbClr val="0563C1"/>
                        </a:solidFill>
                        <a:effectLst/>
                        <a:latin typeface="Arial" panose="020B0604020202020204" pitchFamily="34" charset="0"/>
                      </a:endParaRPr>
                    </a:p>
                  </a:txBody>
                  <a:tcPr/>
                </a:tc>
                <a:tc>
                  <a:txBody>
                    <a:bodyPr/>
                    <a:lstStyle/>
                    <a:p>
                      <a:pPr algn="r" rtl="0" fontAlgn="b"/>
                      <a:endParaRPr lang="he-IL" sz="1100" b="0" i="0" u="none" strike="noStrike">
                        <a:solidFill>
                          <a:srgbClr val="000000"/>
                        </a:solidFill>
                        <a:effectLst/>
                        <a:latin typeface="Arial" panose="020B0604020202020204" pitchFamily="34" charset="0"/>
                      </a:endParaRPr>
                    </a:p>
                    <a:p>
                      <a:pPr algn="r" rtl="0" fontAlgn="b"/>
                      <a:r>
                        <a:rPr lang="he-IL" sz="1100" b="0" i="0" u="none" strike="noStrike">
                          <a:solidFill>
                            <a:srgbClr val="000000"/>
                          </a:solidFill>
                          <a:effectLst/>
                          <a:latin typeface="Arial" panose="020B0604020202020204" pitchFamily="34" charset="0"/>
                        </a:rPr>
                        <a:t>14,466(9.90%)</a:t>
                      </a:r>
                    </a:p>
                  </a:txBody>
                  <a:tcPr/>
                </a:tc>
              </a:tr>
              <a:tr h="315344">
                <a:tc>
                  <a:txBody>
                    <a:bodyPr/>
                    <a:lstStyle/>
                    <a:p>
                      <a:pPr algn="ctr" rtl="1">
                        <a:lnSpc>
                          <a:spcPct val="115000"/>
                        </a:lnSpc>
                        <a:spcAft>
                          <a:spcPts val="0"/>
                        </a:spcAft>
                      </a:pPr>
                      <a:r>
                        <a:rPr lang="en-US" sz="1400" dirty="0" smtClean="0">
                          <a:effectLst/>
                        </a:rPr>
                        <a:t>2 </a:t>
                      </a:r>
                      <a:endParaRPr lang="en-US" sz="1400" dirty="0">
                        <a:effectLst/>
                        <a:latin typeface="Calibri"/>
                        <a:ea typeface="Calibri"/>
                        <a:cs typeface="Arial"/>
                      </a:endParaRPr>
                    </a:p>
                  </a:txBody>
                  <a:tcPr marL="45720" marR="45720" anchor="ctr"/>
                </a:tc>
                <a:tc>
                  <a:txBody>
                    <a:bodyPr/>
                    <a:lstStyle/>
                    <a:p>
                      <a:pPr algn="r" rtl="1" fontAlgn="b" latinLnBrk="1"/>
                      <a:r>
                        <a:rPr lang="he-IL" sz="1100" b="0" i="0" u="sng" strike="noStrike" dirty="0">
                          <a:solidFill>
                            <a:srgbClr val="0563C1"/>
                          </a:solidFill>
                          <a:effectLst/>
                          <a:latin typeface="Arial" panose="020B0604020202020204" pitchFamily="34" charset="0"/>
                          <a:hlinkClick r:id="rId3"/>
                        </a:rPr>
                        <a:t>טפסים לשכות רישום מקרקעין </a:t>
                      </a:r>
                      <a:endParaRPr lang="he-IL" sz="1100" b="0" i="0" u="sng" strike="noStrike" dirty="0">
                        <a:solidFill>
                          <a:srgbClr val="0563C1"/>
                        </a:solidFill>
                        <a:effectLst/>
                        <a:latin typeface="Arial" panose="020B0604020202020204" pitchFamily="34" charset="0"/>
                      </a:endParaRPr>
                    </a:p>
                  </a:txBody>
                  <a:tcPr/>
                </a:tc>
                <a:tc>
                  <a:txBody>
                    <a:bodyPr/>
                    <a:lstStyle/>
                    <a:p>
                      <a:pPr algn="r" rtl="0" fontAlgn="b"/>
                      <a:endParaRPr lang="he-IL" sz="1100" b="0" i="0" u="none" strike="noStrike">
                        <a:solidFill>
                          <a:srgbClr val="000000"/>
                        </a:solidFill>
                        <a:effectLst/>
                        <a:latin typeface="Arial" panose="020B0604020202020204" pitchFamily="34" charset="0"/>
                      </a:endParaRPr>
                    </a:p>
                    <a:p>
                      <a:pPr algn="r" rtl="0" fontAlgn="b"/>
                      <a:r>
                        <a:rPr lang="he-IL" sz="1100" b="0" i="0" u="none" strike="noStrike">
                          <a:solidFill>
                            <a:srgbClr val="000000"/>
                          </a:solidFill>
                          <a:effectLst/>
                          <a:latin typeface="Arial" panose="020B0604020202020204" pitchFamily="34" charset="0"/>
                        </a:rPr>
                        <a:t>12,584(8.61%)</a:t>
                      </a:r>
                    </a:p>
                  </a:txBody>
                  <a:tcPr/>
                </a:tc>
              </a:tr>
              <a:tr h="318130">
                <a:tc>
                  <a:txBody>
                    <a:bodyPr/>
                    <a:lstStyle/>
                    <a:p>
                      <a:pPr algn="ctr" rtl="1">
                        <a:lnSpc>
                          <a:spcPct val="115000"/>
                        </a:lnSpc>
                        <a:spcAft>
                          <a:spcPts val="0"/>
                        </a:spcAft>
                      </a:pPr>
                      <a:r>
                        <a:rPr lang="en-US" sz="1400" dirty="0" smtClean="0">
                          <a:effectLst/>
                        </a:rPr>
                        <a:t>3</a:t>
                      </a:r>
                      <a:endParaRPr lang="en-US" sz="1400" dirty="0">
                        <a:effectLst/>
                        <a:latin typeface="Calibri"/>
                        <a:ea typeface="Calibri"/>
                        <a:cs typeface="Arial"/>
                      </a:endParaRPr>
                    </a:p>
                  </a:txBody>
                  <a:tcPr marL="45720" marR="45720" anchor="ctr"/>
                </a:tc>
                <a:tc>
                  <a:txBody>
                    <a:bodyPr/>
                    <a:lstStyle/>
                    <a:p>
                      <a:pPr algn="r" rtl="1" fontAlgn="b" latinLnBrk="1"/>
                      <a:r>
                        <a:rPr lang="he-IL" sz="1100" b="0" i="0" u="sng" strike="noStrike" dirty="0">
                          <a:solidFill>
                            <a:srgbClr val="0563C1"/>
                          </a:solidFill>
                          <a:effectLst/>
                          <a:latin typeface="Arial" panose="020B0604020202020204" pitchFamily="34" charset="0"/>
                          <a:hlinkClick r:id="rId4"/>
                        </a:rPr>
                        <a:t>טפסים לשכות רישום מקרקעין עמ' 2</a:t>
                      </a:r>
                      <a:endParaRPr lang="he-IL" sz="1100" b="0" i="0" u="sng" strike="noStrike" dirty="0">
                        <a:solidFill>
                          <a:srgbClr val="0563C1"/>
                        </a:solidFill>
                        <a:effectLst/>
                        <a:latin typeface="Arial" panose="020B0604020202020204" pitchFamily="34" charset="0"/>
                      </a:endParaRPr>
                    </a:p>
                  </a:txBody>
                  <a:tcPr/>
                </a:tc>
                <a:tc>
                  <a:txBody>
                    <a:bodyPr/>
                    <a:lstStyle/>
                    <a:p>
                      <a:pPr algn="r" rtl="0" fontAlgn="b"/>
                      <a:endParaRPr lang="he-IL" sz="1100" b="0" i="0" u="none" strike="noStrike">
                        <a:solidFill>
                          <a:srgbClr val="000000"/>
                        </a:solidFill>
                        <a:effectLst/>
                        <a:latin typeface="Arial" panose="020B0604020202020204" pitchFamily="34" charset="0"/>
                      </a:endParaRPr>
                    </a:p>
                    <a:p>
                      <a:pPr algn="r" rtl="0" fontAlgn="b"/>
                      <a:r>
                        <a:rPr lang="he-IL" sz="1100" b="0" i="0" u="none" strike="noStrike">
                          <a:solidFill>
                            <a:srgbClr val="000000"/>
                          </a:solidFill>
                          <a:effectLst/>
                          <a:latin typeface="Arial" panose="020B0604020202020204" pitchFamily="34" charset="0"/>
                        </a:rPr>
                        <a:t>8,372(5.73%)</a:t>
                      </a:r>
                    </a:p>
                  </a:txBody>
                  <a:tcPr/>
                </a:tc>
              </a:tr>
              <a:tr h="0">
                <a:tc>
                  <a:txBody>
                    <a:bodyPr/>
                    <a:lstStyle/>
                    <a:p>
                      <a:pPr algn="ctr" rtl="1">
                        <a:lnSpc>
                          <a:spcPct val="115000"/>
                        </a:lnSpc>
                        <a:spcAft>
                          <a:spcPts val="0"/>
                        </a:spcAft>
                      </a:pPr>
                      <a:r>
                        <a:rPr lang="en-US" sz="1400" dirty="0" smtClean="0">
                          <a:effectLst/>
                        </a:rPr>
                        <a:t>4</a:t>
                      </a:r>
                      <a:endParaRPr lang="en-US" sz="1400" dirty="0">
                        <a:effectLst/>
                        <a:latin typeface="Calibri"/>
                        <a:ea typeface="Calibri"/>
                        <a:cs typeface="Arial"/>
                      </a:endParaRPr>
                    </a:p>
                  </a:txBody>
                  <a:tcPr marL="45720" marR="45720" anchor="ctr"/>
                </a:tc>
                <a:tc>
                  <a:txBody>
                    <a:bodyPr/>
                    <a:lstStyle/>
                    <a:p>
                      <a:pPr algn="r" rtl="1" fontAlgn="b" latinLnBrk="1"/>
                      <a:r>
                        <a:rPr lang="he-IL" sz="1100" b="0" i="0" u="sng" strike="noStrike" dirty="0">
                          <a:solidFill>
                            <a:srgbClr val="0563C1"/>
                          </a:solidFill>
                          <a:effectLst/>
                          <a:latin typeface="Arial" panose="020B0604020202020204" pitchFamily="34" charset="0"/>
                          <a:hlinkClick r:id="rId5"/>
                        </a:rPr>
                        <a:t>איתור לשכה לפי גוש או חלקה</a:t>
                      </a:r>
                      <a:endParaRPr lang="he-IL" sz="1100" b="0" i="0" u="sng" strike="noStrike" dirty="0">
                        <a:solidFill>
                          <a:srgbClr val="0563C1"/>
                        </a:solidFill>
                        <a:effectLst/>
                        <a:latin typeface="Arial" panose="020B0604020202020204" pitchFamily="34" charset="0"/>
                      </a:endParaRPr>
                    </a:p>
                  </a:txBody>
                  <a:tcPr/>
                </a:tc>
                <a:tc>
                  <a:txBody>
                    <a:bodyPr/>
                    <a:lstStyle/>
                    <a:p>
                      <a:pPr algn="r" rtl="0" fontAlgn="b"/>
                      <a:endParaRPr lang="he-IL" sz="1100" b="0" i="0" u="none" strike="noStrike">
                        <a:solidFill>
                          <a:srgbClr val="000000"/>
                        </a:solidFill>
                        <a:effectLst/>
                        <a:latin typeface="Arial" panose="020B0604020202020204" pitchFamily="34" charset="0"/>
                      </a:endParaRPr>
                    </a:p>
                    <a:p>
                      <a:pPr algn="r" rtl="0" fontAlgn="b"/>
                      <a:r>
                        <a:rPr lang="he-IL" sz="1100" b="0" i="0" u="none" strike="noStrike">
                          <a:solidFill>
                            <a:srgbClr val="000000"/>
                          </a:solidFill>
                          <a:effectLst/>
                          <a:latin typeface="Arial" panose="020B0604020202020204" pitchFamily="34" charset="0"/>
                        </a:rPr>
                        <a:t>6,030(4.13%)</a:t>
                      </a:r>
                    </a:p>
                  </a:txBody>
                  <a:tcPr/>
                </a:tc>
              </a:tr>
              <a:tr h="318130">
                <a:tc>
                  <a:txBody>
                    <a:bodyPr/>
                    <a:lstStyle/>
                    <a:p>
                      <a:pPr algn="ctr" rtl="1">
                        <a:lnSpc>
                          <a:spcPct val="115000"/>
                        </a:lnSpc>
                        <a:spcAft>
                          <a:spcPts val="0"/>
                        </a:spcAft>
                      </a:pPr>
                      <a:r>
                        <a:rPr lang="en-US" sz="1400" dirty="0" smtClean="0">
                          <a:effectLst/>
                        </a:rPr>
                        <a:t>5</a:t>
                      </a:r>
                      <a:endParaRPr lang="en-US" sz="1400" dirty="0">
                        <a:effectLst/>
                        <a:latin typeface="Calibri"/>
                        <a:ea typeface="Calibri"/>
                        <a:cs typeface="Arial"/>
                      </a:endParaRPr>
                    </a:p>
                  </a:txBody>
                  <a:tcPr marL="45720" marR="45720" anchor="ctr"/>
                </a:tc>
                <a:tc>
                  <a:txBody>
                    <a:bodyPr/>
                    <a:lstStyle/>
                    <a:p>
                      <a:pPr algn="r" rtl="1" fontAlgn="b" latinLnBrk="1"/>
                      <a:r>
                        <a:rPr lang="he-IL" sz="1100" b="0" i="0" u="sng" strike="noStrike" dirty="0">
                          <a:solidFill>
                            <a:srgbClr val="0563C1"/>
                          </a:solidFill>
                          <a:effectLst/>
                          <a:latin typeface="Arial" panose="020B0604020202020204" pitchFamily="34" charset="0"/>
                          <a:hlinkClick r:id="rId6"/>
                        </a:rPr>
                        <a:t>אודות לשכות רישום מקרקעין</a:t>
                      </a:r>
                      <a:endParaRPr lang="he-IL" sz="1100" b="0" i="0" u="sng" strike="noStrike" dirty="0">
                        <a:solidFill>
                          <a:srgbClr val="0563C1"/>
                        </a:solidFill>
                        <a:effectLst/>
                        <a:latin typeface="Arial" panose="020B0604020202020204" pitchFamily="34" charset="0"/>
                      </a:endParaRPr>
                    </a:p>
                  </a:txBody>
                  <a:tcPr/>
                </a:tc>
                <a:tc>
                  <a:txBody>
                    <a:bodyPr/>
                    <a:lstStyle/>
                    <a:p>
                      <a:pPr algn="r" rtl="0" fontAlgn="b"/>
                      <a:endParaRPr lang="he-IL" sz="1100" b="0" i="0" u="none" strike="noStrike" dirty="0">
                        <a:solidFill>
                          <a:srgbClr val="000000"/>
                        </a:solidFill>
                        <a:effectLst/>
                        <a:latin typeface="Arial" panose="020B0604020202020204" pitchFamily="34" charset="0"/>
                      </a:endParaRPr>
                    </a:p>
                    <a:p>
                      <a:pPr algn="r" rtl="0" fontAlgn="b"/>
                      <a:r>
                        <a:rPr lang="he-IL" sz="1100" b="0" i="0" u="none" strike="noStrike" dirty="0">
                          <a:solidFill>
                            <a:srgbClr val="000000"/>
                          </a:solidFill>
                          <a:effectLst/>
                          <a:latin typeface="Arial" panose="020B0604020202020204" pitchFamily="34" charset="0"/>
                        </a:rPr>
                        <a:t>5,639(3.86%)</a:t>
                      </a:r>
                    </a:p>
                  </a:txBody>
                  <a:tcPr/>
                </a:tc>
              </a:tr>
              <a:tr h="318130">
                <a:tc>
                  <a:txBody>
                    <a:bodyPr/>
                    <a:lstStyle/>
                    <a:p>
                      <a:pPr algn="ctr" rtl="1">
                        <a:lnSpc>
                          <a:spcPct val="115000"/>
                        </a:lnSpc>
                        <a:spcAft>
                          <a:spcPts val="0"/>
                        </a:spcAft>
                      </a:pPr>
                      <a:r>
                        <a:rPr lang="en-US" sz="1400" dirty="0" smtClean="0">
                          <a:effectLst/>
                        </a:rPr>
                        <a:t>6</a:t>
                      </a:r>
                      <a:endParaRPr lang="en-US" sz="1400" dirty="0">
                        <a:effectLst/>
                        <a:latin typeface="Calibri"/>
                        <a:ea typeface="Calibri"/>
                        <a:cs typeface="Arial"/>
                      </a:endParaRPr>
                    </a:p>
                  </a:txBody>
                  <a:tcPr marL="45720" marR="45720" anchor="ctr"/>
                </a:tc>
                <a:tc>
                  <a:txBody>
                    <a:bodyPr/>
                    <a:lstStyle/>
                    <a:p>
                      <a:pPr algn="r" rtl="1" fontAlgn="b" latinLnBrk="1"/>
                      <a:r>
                        <a:rPr lang="he-IL" sz="1100" b="0" i="0" u="sng" strike="noStrike">
                          <a:solidFill>
                            <a:srgbClr val="0563C1"/>
                          </a:solidFill>
                          <a:effectLst/>
                          <a:latin typeface="Arial" panose="020B0604020202020204" pitchFamily="34" charset="0"/>
                          <a:hlinkClick r:id="rId7"/>
                        </a:rPr>
                        <a:t>טפסים לשכות רישום מקרקעין עמ' 3</a:t>
                      </a:r>
                      <a:endParaRPr lang="he-IL" sz="1100" b="0" i="0" u="sng" strike="noStrike">
                        <a:solidFill>
                          <a:srgbClr val="0563C1"/>
                        </a:solidFill>
                        <a:effectLst/>
                        <a:latin typeface="Arial" panose="020B0604020202020204" pitchFamily="34" charset="0"/>
                      </a:endParaRPr>
                    </a:p>
                  </a:txBody>
                  <a:tcPr/>
                </a:tc>
                <a:tc>
                  <a:txBody>
                    <a:bodyPr/>
                    <a:lstStyle/>
                    <a:p>
                      <a:pPr algn="r" rtl="0" fontAlgn="b"/>
                      <a:endParaRPr lang="he-IL" sz="1100" b="0" i="0" u="none" strike="noStrike" dirty="0">
                        <a:solidFill>
                          <a:srgbClr val="000000"/>
                        </a:solidFill>
                        <a:effectLst/>
                        <a:latin typeface="Arial" panose="020B0604020202020204" pitchFamily="34" charset="0"/>
                      </a:endParaRPr>
                    </a:p>
                    <a:p>
                      <a:pPr algn="r" rtl="0" fontAlgn="b"/>
                      <a:r>
                        <a:rPr lang="he-IL" sz="1100" b="0" i="0" u="none" strike="noStrike" dirty="0">
                          <a:solidFill>
                            <a:srgbClr val="000000"/>
                          </a:solidFill>
                          <a:effectLst/>
                          <a:latin typeface="Arial" panose="020B0604020202020204" pitchFamily="34" charset="0"/>
                        </a:rPr>
                        <a:t>5,165(3.53%)</a:t>
                      </a:r>
                    </a:p>
                  </a:txBody>
                  <a:tcPr/>
                </a:tc>
              </a:tr>
              <a:tr h="318130">
                <a:tc>
                  <a:txBody>
                    <a:bodyPr/>
                    <a:lstStyle/>
                    <a:p>
                      <a:pPr algn="ctr" rtl="1">
                        <a:lnSpc>
                          <a:spcPct val="115000"/>
                        </a:lnSpc>
                        <a:spcAft>
                          <a:spcPts val="0"/>
                        </a:spcAft>
                      </a:pPr>
                      <a:r>
                        <a:rPr lang="en-US" sz="1400" dirty="0" smtClean="0">
                          <a:effectLst/>
                        </a:rPr>
                        <a:t>7</a:t>
                      </a:r>
                      <a:endParaRPr lang="en-US" sz="1400" dirty="0">
                        <a:effectLst/>
                        <a:latin typeface="Calibri"/>
                        <a:ea typeface="Calibri"/>
                        <a:cs typeface="Arial"/>
                      </a:endParaRPr>
                    </a:p>
                  </a:txBody>
                  <a:tcPr marL="45720" marR="45720" anchor="ctr"/>
                </a:tc>
                <a:tc>
                  <a:txBody>
                    <a:bodyPr/>
                    <a:lstStyle/>
                    <a:p>
                      <a:pPr algn="r" rtl="1" fontAlgn="b" latinLnBrk="1"/>
                      <a:r>
                        <a:rPr lang="he-IL" sz="1100" b="0" i="0" u="sng" strike="noStrike">
                          <a:solidFill>
                            <a:srgbClr val="0563C1"/>
                          </a:solidFill>
                          <a:effectLst/>
                          <a:latin typeface="Arial" panose="020B0604020202020204" pitchFamily="34" charset="0"/>
                          <a:hlinkClick r:id="rId8"/>
                        </a:rPr>
                        <a:t>לשכת רישום מקרקעין פתח תקווה</a:t>
                      </a:r>
                      <a:endParaRPr lang="he-IL" sz="1100" b="0" i="0" u="sng" strike="noStrike">
                        <a:solidFill>
                          <a:srgbClr val="0563C1"/>
                        </a:solidFill>
                        <a:effectLst/>
                        <a:latin typeface="Arial" panose="020B0604020202020204" pitchFamily="34" charset="0"/>
                      </a:endParaRPr>
                    </a:p>
                  </a:txBody>
                  <a:tcPr/>
                </a:tc>
                <a:tc>
                  <a:txBody>
                    <a:bodyPr/>
                    <a:lstStyle/>
                    <a:p>
                      <a:pPr algn="r" rtl="0" fontAlgn="b"/>
                      <a:endParaRPr lang="he-IL" sz="1100" b="0" i="0" u="none" strike="noStrike" dirty="0">
                        <a:solidFill>
                          <a:srgbClr val="000000"/>
                        </a:solidFill>
                        <a:effectLst/>
                        <a:latin typeface="Arial" panose="020B0604020202020204" pitchFamily="34" charset="0"/>
                      </a:endParaRPr>
                    </a:p>
                    <a:p>
                      <a:pPr algn="r" rtl="0" fontAlgn="b"/>
                      <a:r>
                        <a:rPr lang="he-IL" sz="1100" b="0" i="0" u="none" strike="noStrike" dirty="0">
                          <a:solidFill>
                            <a:srgbClr val="000000"/>
                          </a:solidFill>
                          <a:effectLst/>
                          <a:latin typeface="Arial" panose="020B0604020202020204" pitchFamily="34" charset="0"/>
                        </a:rPr>
                        <a:t>4,112(2.81%)</a:t>
                      </a:r>
                    </a:p>
                  </a:txBody>
                  <a:tcPr/>
                </a:tc>
              </a:tr>
              <a:tr h="318130">
                <a:tc>
                  <a:txBody>
                    <a:bodyPr/>
                    <a:lstStyle/>
                    <a:p>
                      <a:pPr algn="ctr" rtl="1">
                        <a:lnSpc>
                          <a:spcPct val="115000"/>
                        </a:lnSpc>
                        <a:spcAft>
                          <a:spcPts val="0"/>
                        </a:spcAft>
                      </a:pPr>
                      <a:r>
                        <a:rPr lang="en-US" sz="1400" dirty="0" smtClean="0">
                          <a:effectLst/>
                        </a:rPr>
                        <a:t>8</a:t>
                      </a:r>
                      <a:endParaRPr lang="en-US" sz="1400" dirty="0">
                        <a:effectLst/>
                        <a:latin typeface="Calibri"/>
                        <a:ea typeface="Calibri"/>
                        <a:cs typeface="Arial"/>
                      </a:endParaRPr>
                    </a:p>
                  </a:txBody>
                  <a:tcPr marL="45720" marR="45720" anchor="ctr"/>
                </a:tc>
                <a:tc>
                  <a:txBody>
                    <a:bodyPr/>
                    <a:lstStyle/>
                    <a:p>
                      <a:pPr algn="r" rtl="1" fontAlgn="b" latinLnBrk="1"/>
                      <a:r>
                        <a:rPr lang="he-IL" sz="1100" b="0" i="0" u="sng" strike="noStrike">
                          <a:solidFill>
                            <a:srgbClr val="0563C1"/>
                          </a:solidFill>
                          <a:effectLst/>
                          <a:latin typeface="Arial" panose="020B0604020202020204" pitchFamily="34" charset="0"/>
                          <a:hlinkClick r:id="rId9"/>
                        </a:rPr>
                        <a:t>תדריכים – רישום מקרקעין </a:t>
                      </a:r>
                      <a:endParaRPr lang="he-IL" sz="1100" b="0" i="0" u="sng" strike="noStrike">
                        <a:solidFill>
                          <a:srgbClr val="0563C1"/>
                        </a:solidFill>
                        <a:effectLst/>
                        <a:latin typeface="Arial" panose="020B0604020202020204" pitchFamily="34" charset="0"/>
                      </a:endParaRPr>
                    </a:p>
                  </a:txBody>
                  <a:tcPr/>
                </a:tc>
                <a:tc>
                  <a:txBody>
                    <a:bodyPr/>
                    <a:lstStyle/>
                    <a:p>
                      <a:pPr algn="r" rtl="0" fontAlgn="b"/>
                      <a:endParaRPr lang="he-IL" sz="1100" b="0" i="0" u="none" strike="noStrike" dirty="0">
                        <a:solidFill>
                          <a:srgbClr val="000000"/>
                        </a:solidFill>
                        <a:effectLst/>
                        <a:latin typeface="Arial" panose="020B0604020202020204" pitchFamily="34" charset="0"/>
                      </a:endParaRPr>
                    </a:p>
                    <a:p>
                      <a:pPr algn="r" rtl="0" fontAlgn="b"/>
                      <a:r>
                        <a:rPr lang="he-IL" sz="1100" b="0" i="0" u="none" strike="noStrike" dirty="0">
                          <a:solidFill>
                            <a:srgbClr val="000000"/>
                          </a:solidFill>
                          <a:effectLst/>
                          <a:latin typeface="Arial" panose="020B0604020202020204" pitchFamily="34" charset="0"/>
                        </a:rPr>
                        <a:t>3,749(2.56%)</a:t>
                      </a:r>
                    </a:p>
                  </a:txBody>
                  <a:tcPr/>
                </a:tc>
              </a:tr>
              <a:tr h="318130">
                <a:tc>
                  <a:txBody>
                    <a:bodyPr/>
                    <a:lstStyle/>
                    <a:p>
                      <a:pPr algn="ctr" rtl="1">
                        <a:lnSpc>
                          <a:spcPct val="115000"/>
                        </a:lnSpc>
                        <a:spcAft>
                          <a:spcPts val="0"/>
                        </a:spcAft>
                      </a:pPr>
                      <a:r>
                        <a:rPr lang="en-US" sz="1400" dirty="0" smtClean="0">
                          <a:effectLst/>
                          <a:latin typeface="Calibri"/>
                          <a:ea typeface="Calibri"/>
                          <a:cs typeface="Arial"/>
                        </a:rPr>
                        <a:t>9</a:t>
                      </a:r>
                      <a:endParaRPr lang="en-US" sz="1400" dirty="0">
                        <a:effectLst/>
                        <a:latin typeface="Calibri"/>
                        <a:ea typeface="Calibri"/>
                        <a:cs typeface="Arial"/>
                      </a:endParaRPr>
                    </a:p>
                  </a:txBody>
                  <a:tcPr marL="45720" marR="45720" anchor="ctr"/>
                </a:tc>
                <a:tc>
                  <a:txBody>
                    <a:bodyPr/>
                    <a:lstStyle/>
                    <a:p>
                      <a:pPr algn="r" rtl="1" fontAlgn="b" latinLnBrk="1"/>
                      <a:r>
                        <a:rPr lang="he-IL" sz="1100" b="0" i="0" u="sng" strike="noStrike">
                          <a:solidFill>
                            <a:srgbClr val="0563C1"/>
                          </a:solidFill>
                          <a:effectLst/>
                          <a:latin typeface="Arial" panose="020B0604020202020204" pitchFamily="34" charset="0"/>
                          <a:hlinkClick r:id="rId10"/>
                        </a:rPr>
                        <a:t>לשכת רישום מקרקעין תל אביב</a:t>
                      </a:r>
                      <a:endParaRPr lang="he-IL" sz="1100" b="0" i="0" u="sng" strike="noStrike">
                        <a:solidFill>
                          <a:srgbClr val="0563C1"/>
                        </a:solidFill>
                        <a:effectLst/>
                        <a:latin typeface="Arial" panose="020B0604020202020204" pitchFamily="34" charset="0"/>
                      </a:endParaRPr>
                    </a:p>
                  </a:txBody>
                  <a:tcPr/>
                </a:tc>
                <a:tc>
                  <a:txBody>
                    <a:bodyPr/>
                    <a:lstStyle/>
                    <a:p>
                      <a:pPr algn="r" rtl="0" fontAlgn="b"/>
                      <a:endParaRPr lang="he-IL" sz="1100" b="0" i="0" u="none" strike="noStrike" dirty="0">
                        <a:solidFill>
                          <a:srgbClr val="000000"/>
                        </a:solidFill>
                        <a:effectLst/>
                        <a:latin typeface="Arial" panose="020B0604020202020204" pitchFamily="34" charset="0"/>
                      </a:endParaRPr>
                    </a:p>
                    <a:p>
                      <a:pPr algn="r" rtl="0" fontAlgn="b"/>
                      <a:r>
                        <a:rPr lang="he-IL" sz="1100" b="0" i="0" u="none" strike="noStrike" dirty="0">
                          <a:solidFill>
                            <a:srgbClr val="000000"/>
                          </a:solidFill>
                          <a:effectLst/>
                          <a:latin typeface="Arial" panose="020B0604020202020204" pitchFamily="34" charset="0"/>
                        </a:rPr>
                        <a:t>3,674(2.51%)</a:t>
                      </a:r>
                    </a:p>
                  </a:txBody>
                  <a:tcPr/>
                </a:tc>
              </a:tr>
              <a:tr h="318130">
                <a:tc>
                  <a:txBody>
                    <a:bodyPr/>
                    <a:lstStyle/>
                    <a:p>
                      <a:pPr algn="ctr" rtl="1">
                        <a:lnSpc>
                          <a:spcPct val="115000"/>
                        </a:lnSpc>
                        <a:spcAft>
                          <a:spcPts val="0"/>
                        </a:spcAft>
                      </a:pPr>
                      <a:r>
                        <a:rPr lang="en-US" sz="1400" dirty="0" smtClean="0">
                          <a:effectLst/>
                        </a:rPr>
                        <a:t>10</a:t>
                      </a:r>
                      <a:endParaRPr lang="en-US" sz="1400" dirty="0">
                        <a:effectLst/>
                        <a:latin typeface="Calibri"/>
                        <a:ea typeface="Calibri"/>
                        <a:cs typeface="Arial"/>
                      </a:endParaRPr>
                    </a:p>
                  </a:txBody>
                  <a:tcPr marL="45720" marR="45720" anchor="ctr"/>
                </a:tc>
                <a:tc>
                  <a:txBody>
                    <a:bodyPr/>
                    <a:lstStyle/>
                    <a:p>
                      <a:pPr algn="r" rtl="1" fontAlgn="b" latinLnBrk="1"/>
                      <a:r>
                        <a:rPr lang="he-IL" sz="1100" b="0" i="0" u="sng" strike="noStrike">
                          <a:solidFill>
                            <a:srgbClr val="0563C1"/>
                          </a:solidFill>
                          <a:effectLst/>
                          <a:latin typeface="Arial" panose="020B0604020202020204" pitchFamily="34" charset="0"/>
                          <a:hlinkClick r:id="rId11"/>
                        </a:rPr>
                        <a:t>לשכות רישום והסדר מקרקעין (דף ראשי)</a:t>
                      </a:r>
                      <a:endParaRPr lang="he-IL" sz="1100" b="0" i="0" u="sng" strike="noStrike">
                        <a:solidFill>
                          <a:srgbClr val="0563C1"/>
                        </a:solidFill>
                        <a:effectLst/>
                        <a:latin typeface="Arial" panose="020B0604020202020204" pitchFamily="34" charset="0"/>
                      </a:endParaRPr>
                    </a:p>
                  </a:txBody>
                  <a:tcPr/>
                </a:tc>
                <a:tc>
                  <a:txBody>
                    <a:bodyPr/>
                    <a:lstStyle/>
                    <a:p>
                      <a:pPr algn="r" rtl="0" fontAlgn="b"/>
                      <a:endParaRPr lang="he-IL" sz="1100" b="0" i="0" u="none" strike="noStrike" dirty="0">
                        <a:solidFill>
                          <a:srgbClr val="000000"/>
                        </a:solidFill>
                        <a:effectLst/>
                        <a:latin typeface="Arial" panose="020B0604020202020204" pitchFamily="34" charset="0"/>
                      </a:endParaRPr>
                    </a:p>
                    <a:p>
                      <a:pPr algn="r" rtl="0" fontAlgn="b"/>
                      <a:r>
                        <a:rPr lang="he-IL" sz="1100" b="0" i="0" u="none" strike="noStrike" dirty="0">
                          <a:solidFill>
                            <a:srgbClr val="000000"/>
                          </a:solidFill>
                          <a:effectLst/>
                          <a:latin typeface="Arial" panose="020B0604020202020204" pitchFamily="34" charset="0"/>
                        </a:rPr>
                        <a:t>3,162(2.16%)</a:t>
                      </a:r>
                    </a:p>
                  </a:txBody>
                  <a:tcPr/>
                </a:tc>
              </a:tr>
            </a:tbl>
          </a:graphicData>
        </a:graphic>
      </p:graphicFrame>
    </p:spTree>
    <p:extLst>
      <p:ext uri="{BB962C8B-B14F-4D97-AF65-F5344CB8AC3E}">
        <p14:creationId xmlns:p14="http://schemas.microsoft.com/office/powerpoint/2010/main" val="2688098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91680" y="-99392"/>
            <a:ext cx="7200800" cy="1143000"/>
          </a:xfrm>
        </p:spPr>
        <p:txBody>
          <a:bodyPr/>
          <a:lstStyle/>
          <a:p>
            <a:r>
              <a:rPr lang="he-IL" dirty="0" smtClean="0"/>
              <a:t>נתונים טכנולוגיים – שימוש בדפדפנים</a:t>
            </a:r>
            <a:endParaRPr lang="he-IL" dirty="0"/>
          </a:p>
        </p:txBody>
      </p:sp>
      <p:sp>
        <p:nvSpPr>
          <p:cNvPr id="5" name="מציין מיקום תוכן 2"/>
          <p:cNvSpPr>
            <a:spLocks noGrp="1"/>
          </p:cNvSpPr>
          <p:nvPr>
            <p:ph idx="1"/>
          </p:nvPr>
        </p:nvSpPr>
        <p:spPr>
          <a:xfrm>
            <a:off x="457200" y="1412776"/>
            <a:ext cx="8291264" cy="4896544"/>
          </a:xfrm>
        </p:spPr>
        <p:txBody>
          <a:bodyPr/>
          <a:lstStyle/>
          <a:p>
            <a:pPr marL="216000" indent="-216000">
              <a:spcBef>
                <a:spcPts val="0"/>
              </a:spcBef>
              <a:spcAft>
                <a:spcPts val="1800"/>
              </a:spcAft>
              <a:buClr>
                <a:srgbClr val="1A8EBD"/>
              </a:buClr>
              <a:buSzPct val="100000"/>
            </a:pPr>
            <a:r>
              <a:rPr lang="he-IL" sz="2200" dirty="0" smtClean="0"/>
              <a:t>רשימת סוגי הדפדפנים באמצעותם ניגשים לאתר: </a:t>
            </a:r>
            <a:r>
              <a:rPr lang="he-IL" sz="1800" dirty="0"/>
              <a:t>הערכים המוצגים הם </a:t>
            </a:r>
            <a:r>
              <a:rPr lang="he-IL" sz="1800" dirty="0" smtClean="0"/>
              <a:t>מדידת </a:t>
            </a:r>
            <a:r>
              <a:rPr lang="he-IL" sz="1800" dirty="0"/>
              <a:t>מספר הפעמים בהם המשתמש מעורב באופן פעיל </a:t>
            </a:r>
            <a:r>
              <a:rPr lang="he-IL" sz="1800" dirty="0" smtClean="0"/>
              <a:t>באתר באמצעות הדפדפן. </a:t>
            </a:r>
            <a:r>
              <a:rPr lang="en-US" sz="1800" dirty="0" smtClean="0"/>
              <a:t/>
            </a:r>
            <a:br>
              <a:rPr lang="en-US" sz="1800" dirty="0" smtClean="0"/>
            </a:br>
            <a:r>
              <a:rPr lang="he-IL" sz="1800" dirty="0" smtClean="0"/>
              <a:t>פעולה </a:t>
            </a:r>
            <a:r>
              <a:rPr lang="he-IL" sz="1800" dirty="0"/>
              <a:t>אחת מכילה את כל נתוני השימוש כגון: צפיות במסך, לחיצה על קישור, ביצוע </a:t>
            </a:r>
            <a:r>
              <a:rPr lang="he-IL" sz="1800" dirty="0" smtClean="0"/>
              <a:t>חיפוש </a:t>
            </a:r>
            <a:r>
              <a:rPr lang="he-IL" sz="1800" dirty="0"/>
              <a:t>המבוצעים ע"י המשתמש בעת גלישה באתר.</a:t>
            </a:r>
          </a:p>
        </p:txBody>
      </p:sp>
      <p:graphicFrame>
        <p:nvGraphicFramePr>
          <p:cNvPr id="6" name="תרשים 5"/>
          <p:cNvGraphicFramePr/>
          <p:nvPr>
            <p:extLst>
              <p:ext uri="{D42A27DB-BD31-4B8C-83A1-F6EECF244321}">
                <p14:modId xmlns:p14="http://schemas.microsoft.com/office/powerpoint/2010/main" val="1792067239"/>
              </p:ext>
            </p:extLst>
          </p:nvPr>
        </p:nvGraphicFramePr>
        <p:xfrm>
          <a:off x="179512" y="2708920"/>
          <a:ext cx="8352928" cy="39330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502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נתונים טכנולוגיים – מערכות הפעלה</a:t>
            </a:r>
            <a:endParaRPr lang="he-IL" dirty="0"/>
          </a:p>
        </p:txBody>
      </p:sp>
      <p:sp>
        <p:nvSpPr>
          <p:cNvPr id="6" name="מציין מיקום תוכן 2"/>
          <p:cNvSpPr>
            <a:spLocks noGrp="1"/>
          </p:cNvSpPr>
          <p:nvPr>
            <p:ph idx="1"/>
          </p:nvPr>
        </p:nvSpPr>
        <p:spPr>
          <a:xfrm>
            <a:off x="457200" y="1412776"/>
            <a:ext cx="8291264" cy="4896544"/>
          </a:xfrm>
        </p:spPr>
        <p:txBody>
          <a:bodyPr/>
          <a:lstStyle/>
          <a:p>
            <a:pPr marL="216000" indent="-216000">
              <a:spcBef>
                <a:spcPts val="0"/>
              </a:spcBef>
              <a:spcAft>
                <a:spcPts val="1800"/>
              </a:spcAft>
              <a:buClr>
                <a:srgbClr val="1A8EBD"/>
              </a:buClr>
              <a:buSzPct val="100000"/>
            </a:pPr>
            <a:r>
              <a:rPr lang="he-IL" sz="2200" dirty="0" smtClean="0"/>
              <a:t>רשימת מערכות הפעלה באמצעותם ניגשים לאתר: </a:t>
            </a:r>
            <a:r>
              <a:rPr lang="he-IL" sz="1800" dirty="0"/>
              <a:t>הערכים המוצגים הם </a:t>
            </a:r>
            <a:r>
              <a:rPr lang="he-IL" sz="1800" dirty="0" smtClean="0"/>
              <a:t>מדידת </a:t>
            </a:r>
            <a:r>
              <a:rPr lang="he-IL" sz="1800" dirty="0"/>
              <a:t>מספר הפעמים בהם המשתמש מעורב באופן פעיל </a:t>
            </a:r>
            <a:r>
              <a:rPr lang="he-IL" sz="1800" dirty="0" smtClean="0"/>
              <a:t>באתר. </a:t>
            </a:r>
            <a:r>
              <a:rPr lang="he-IL" sz="1800" dirty="0"/>
              <a:t>פעולה אחת מכילה את כל נתוני השימוש כגון: צפיות במסך, לחיצה על קישור, ביצוע </a:t>
            </a:r>
            <a:r>
              <a:rPr lang="he-IL" sz="1800" dirty="0" smtClean="0"/>
              <a:t>חיפוש </a:t>
            </a:r>
            <a:r>
              <a:rPr lang="he-IL" sz="1800" dirty="0"/>
              <a:t>המבוצעים ע"י המשתמש בעת גלישה באתר.</a:t>
            </a:r>
          </a:p>
        </p:txBody>
      </p:sp>
      <p:graphicFrame>
        <p:nvGraphicFramePr>
          <p:cNvPr id="5" name="מציין מיקום תוכן 7"/>
          <p:cNvGraphicFramePr>
            <a:graphicFrameLocks/>
          </p:cNvGraphicFramePr>
          <p:nvPr>
            <p:extLst>
              <p:ext uri="{D42A27DB-BD31-4B8C-83A1-F6EECF244321}">
                <p14:modId xmlns:p14="http://schemas.microsoft.com/office/powerpoint/2010/main" val="2907241433"/>
              </p:ext>
            </p:extLst>
          </p:nvPr>
        </p:nvGraphicFramePr>
        <p:xfrm>
          <a:off x="457200" y="2420888"/>
          <a:ext cx="8229600"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4984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1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TW_BusManSilhouette</Template>
  <TotalTime>7704</TotalTime>
  <Words>743</Words>
  <Application>Microsoft Office PowerPoint</Application>
  <PresentationFormat>‫הצגה על המסך (4:3)</PresentationFormat>
  <Paragraphs>126</Paragraphs>
  <Slides>22</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22</vt:i4>
      </vt:variant>
    </vt:vector>
  </HeadingPairs>
  <TitlesOfParts>
    <vt:vector size="23" baseType="lpstr">
      <vt:lpstr>101</vt:lpstr>
      <vt:lpstr>מצגת של PowerPoint</vt:lpstr>
      <vt:lpstr>ניתוח התנהגות באתר </vt:lpstr>
      <vt:lpstr>מילון מונחים</vt:lpstr>
      <vt:lpstr>נתונים כלליים</vt:lpstr>
      <vt:lpstr>נתונים כללים - השוואה</vt:lpstr>
      <vt:lpstr>פעילות באתר – פריסה יומית</vt:lpstr>
      <vt:lpstr>דפים מובילים</vt:lpstr>
      <vt:lpstr>נתונים טכנולוגיים – שימוש בדפדפנים</vt:lpstr>
      <vt:lpstr>נתונים טכנולוגיים – מערכות הפעלה</vt:lpstr>
      <vt:lpstr>דף הבית – מקורות הגעה לדף הראשי</vt:lpstr>
      <vt:lpstr>דף הבית - אחוז הקלקות</vt:lpstr>
      <vt:lpstr>דף הבית - אחוז הקלקות</vt:lpstr>
      <vt:lpstr>לשכות רישום מקרקעין – מקורות הגעה לדף הראשי</vt:lpstr>
      <vt:lpstr>לשכות רישום מקרקעין - אחוז הקלקות</vt:lpstr>
      <vt:lpstr>לשכות רישום והסדר מקרקעין - אחוז הקלקות</vt:lpstr>
      <vt:lpstr>לשכות המפקחים על רישום מקרקעין – מקורות הגעה לדף הראשי</vt:lpstr>
      <vt:lpstr>לשכות המפקחים על רישום מקרקעין – אחוז הקלקות בדף הראשי</vt:lpstr>
      <vt:lpstr>לשכות המפקחים על רישום מקרקעין – אחוז הקלקות בדף הראשי</vt:lpstr>
      <vt:lpstr>לשכות הסדר מקרקעין – מקורות הגעה לדף הראשי</vt:lpstr>
      <vt:lpstr>לשכות הסדר מקרקעין – אחוז הקלקות בדף הראשי</vt:lpstr>
      <vt:lpstr>לשכות הסדר מקרקעין – אחוז הקלקות</vt:lpstr>
      <vt:lpstr>מצגת של PowerPoint</vt:lpstr>
    </vt:vector>
  </TitlesOfParts>
  <Company>MOJ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נתונים סטטיסטים – שימוש באתר משרד המשפטים</dc:title>
  <dc:creator>Sigal Miller</dc:creator>
  <cp:lastModifiedBy>Aliza Ken</cp:lastModifiedBy>
  <cp:revision>145</cp:revision>
  <dcterms:created xsi:type="dcterms:W3CDTF">2015-01-28T20:43:06Z</dcterms:created>
  <dcterms:modified xsi:type="dcterms:W3CDTF">2015-07-08T13:38:45Z</dcterms:modified>
</cp:coreProperties>
</file>